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93" r:id="rId2"/>
    <p:sldId id="383" r:id="rId3"/>
    <p:sldId id="279" r:id="rId4"/>
    <p:sldId id="369" r:id="rId5"/>
    <p:sldId id="370" r:id="rId6"/>
    <p:sldId id="308" r:id="rId7"/>
    <p:sldId id="373" r:id="rId8"/>
    <p:sldId id="374" r:id="rId9"/>
    <p:sldId id="379" r:id="rId10"/>
    <p:sldId id="376" r:id="rId11"/>
    <p:sldId id="388" r:id="rId12"/>
    <p:sldId id="378" r:id="rId13"/>
    <p:sldId id="377" r:id="rId14"/>
    <p:sldId id="375" r:id="rId15"/>
    <p:sldId id="381" r:id="rId16"/>
    <p:sldId id="380" r:id="rId17"/>
    <p:sldId id="384" r:id="rId18"/>
    <p:sldId id="385" r:id="rId19"/>
    <p:sldId id="387" r:id="rId20"/>
    <p:sldId id="386" r:id="rId21"/>
  </p:sldIdLst>
  <p:sldSz cx="12192000" cy="6858000"/>
  <p:notesSz cx="6858000" cy="9144000"/>
  <p:embeddedFontLst>
    <p:embeddedFont>
      <p:font typeface="Andika" panose="02000000000000000000" pitchFamily="2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DF82A6B-5667-41D2-81E0-88BF219B508E}" v="2" dt="2025-12-09T15:22:56.41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38" autoAdjust="0"/>
    <p:restoredTop sz="94660"/>
  </p:normalViewPr>
  <p:slideViewPr>
    <p:cSldViewPr snapToGrid="0">
      <p:cViewPr varScale="1">
        <p:scale>
          <a:sx n="68" d="100"/>
          <a:sy n="68" d="100"/>
        </p:scale>
        <p:origin x="894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een background with different objects&#10;&#10;Description automatically generated">
            <a:extLst>
              <a:ext uri="{FF2B5EF4-FFF2-40B4-BE49-F238E27FC236}">
                <a16:creationId xmlns:a16="http://schemas.microsoft.com/office/drawing/2014/main" id="{83C7F26E-F23B-F5F0-B326-60D121510B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DB6DEE-0990-387F-7D60-22210E1EFC25}"/>
              </a:ext>
            </a:extLst>
          </p:cNvPr>
          <p:cNvSpPr txBox="1"/>
          <p:nvPr/>
        </p:nvSpPr>
        <p:spPr>
          <a:xfrm>
            <a:off x="4796116" y="1412286"/>
            <a:ext cx="66904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</a:rPr>
              <a:t>Are “</a:t>
            </a:r>
            <a:r>
              <a:rPr lang="en-GB" sz="4000" b="1" dirty="0">
                <a:solidFill>
                  <a:schemeClr val="bg1"/>
                </a:solidFill>
              </a:rPr>
              <a:t>friend</a:t>
            </a:r>
            <a:r>
              <a:rPr lang="en-GB" sz="4000" dirty="0">
                <a:solidFill>
                  <a:schemeClr val="bg1"/>
                </a:solidFill>
              </a:rPr>
              <a:t>” and “</a:t>
            </a:r>
            <a:r>
              <a:rPr lang="en-GB" sz="4000" b="1" dirty="0">
                <a:solidFill>
                  <a:schemeClr val="bg1"/>
                </a:solidFill>
              </a:rPr>
              <a:t>enemy</a:t>
            </a:r>
            <a:r>
              <a:rPr lang="en-GB" sz="40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1A3223-BA85-91B1-7CA0-2F119F280DE0}"/>
              </a:ext>
            </a:extLst>
          </p:cNvPr>
          <p:cNvSpPr txBox="1"/>
          <p:nvPr/>
        </p:nvSpPr>
        <p:spPr>
          <a:xfrm>
            <a:off x="4796116" y="3245113"/>
            <a:ext cx="59266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“Friend” and “enemy” are opposites and so </a:t>
            </a:r>
            <a:r>
              <a:rPr lang="en-GB" sz="3600" b="1" u="sng" dirty="0">
                <a:solidFill>
                  <a:schemeClr val="bg1"/>
                </a:solidFill>
              </a:rPr>
              <a:t>antonyms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869F131-78A6-5D4C-A096-7B8AA54874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394" y="1456999"/>
            <a:ext cx="3925194" cy="4064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6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76C0B3-3818-19D5-85E2-B471320645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39D4BEA5-E3FD-19E8-8574-9883048471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C40BC0-D2A6-D039-0AA5-E5A93CE7C2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32F4533-9FC4-3166-0869-ECFFC07B20A3}"/>
              </a:ext>
            </a:extLst>
          </p:cNvPr>
          <p:cNvSpPr txBox="1"/>
          <p:nvPr/>
        </p:nvSpPr>
        <p:spPr>
          <a:xfrm>
            <a:off x="4518210" y="1403277"/>
            <a:ext cx="66428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Are “</a:t>
            </a:r>
            <a:r>
              <a:rPr lang="en-GB" sz="3600" b="1" dirty="0">
                <a:solidFill>
                  <a:schemeClr val="bg1"/>
                </a:solidFill>
              </a:rPr>
              <a:t>big</a:t>
            </a:r>
            <a:r>
              <a:rPr lang="en-GB" sz="3600" dirty="0">
                <a:solidFill>
                  <a:schemeClr val="bg1"/>
                </a:solidFill>
              </a:rPr>
              <a:t>” and “</a:t>
            </a:r>
            <a:r>
              <a:rPr lang="en-GB" sz="3600" b="1" dirty="0">
                <a:solidFill>
                  <a:schemeClr val="bg1"/>
                </a:solidFill>
              </a:rPr>
              <a:t>large</a:t>
            </a:r>
            <a:r>
              <a:rPr lang="en-GB" sz="36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1C0CD1-CC80-233C-CC07-A7736F68CE6A}"/>
              </a:ext>
            </a:extLst>
          </p:cNvPr>
          <p:cNvSpPr txBox="1"/>
          <p:nvPr/>
        </p:nvSpPr>
        <p:spPr>
          <a:xfrm>
            <a:off x="4518210" y="3741672"/>
            <a:ext cx="64994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“Big” and “large” can mean the same thing and so are </a:t>
            </a:r>
            <a:r>
              <a:rPr lang="en-GB" sz="3600" b="1" u="sng" dirty="0">
                <a:solidFill>
                  <a:schemeClr val="bg1"/>
                </a:solidFill>
              </a:rPr>
              <a:t>synonyms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6FCA6D4-32BC-946C-7183-BD1598E0A3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54" y="1403277"/>
            <a:ext cx="3496593" cy="4028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463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yellow background with different objects&#10;&#10;Description automatically generated">
            <a:extLst>
              <a:ext uri="{FF2B5EF4-FFF2-40B4-BE49-F238E27FC236}">
                <a16:creationId xmlns:a16="http://schemas.microsoft.com/office/drawing/2014/main" id="{5CF9CE63-758A-053C-4D1A-9077A2DA64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DB6DEE-0990-387F-7D60-22210E1EFC25}"/>
              </a:ext>
            </a:extLst>
          </p:cNvPr>
          <p:cNvSpPr txBox="1"/>
          <p:nvPr/>
        </p:nvSpPr>
        <p:spPr>
          <a:xfrm>
            <a:off x="4796116" y="1412286"/>
            <a:ext cx="66904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</a:rPr>
              <a:t>Are “</a:t>
            </a:r>
            <a:r>
              <a:rPr lang="en-GB" sz="4000" b="1" dirty="0">
                <a:solidFill>
                  <a:schemeClr val="bg1"/>
                </a:solidFill>
              </a:rPr>
              <a:t>night</a:t>
            </a:r>
            <a:r>
              <a:rPr lang="en-GB" sz="4000" dirty="0">
                <a:solidFill>
                  <a:schemeClr val="bg1"/>
                </a:solidFill>
              </a:rPr>
              <a:t>” and “</a:t>
            </a:r>
            <a:r>
              <a:rPr lang="en-GB" sz="4000" b="1" dirty="0">
                <a:solidFill>
                  <a:schemeClr val="bg1"/>
                </a:solidFill>
              </a:rPr>
              <a:t>day</a:t>
            </a:r>
            <a:r>
              <a:rPr lang="en-GB" sz="40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1A3223-BA85-91B1-7CA0-2F119F280DE0}"/>
              </a:ext>
            </a:extLst>
          </p:cNvPr>
          <p:cNvSpPr txBox="1"/>
          <p:nvPr/>
        </p:nvSpPr>
        <p:spPr>
          <a:xfrm>
            <a:off x="4796116" y="3654268"/>
            <a:ext cx="59266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“Night” and “day” are opposites and so </a:t>
            </a:r>
            <a:r>
              <a:rPr lang="en-GB" sz="3600" b="1" u="sng" dirty="0">
                <a:solidFill>
                  <a:schemeClr val="bg1"/>
                </a:solidFill>
              </a:rPr>
              <a:t>antonyms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8D4B1A2-9C04-754A-7342-89832E256B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423" y="1272966"/>
            <a:ext cx="3798162" cy="404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647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EDEE606F-7EE6-D81B-1635-1E5B4AFBC0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295311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DB6DEE-0990-387F-7D60-22210E1EFC25}"/>
              </a:ext>
            </a:extLst>
          </p:cNvPr>
          <p:cNvSpPr txBox="1"/>
          <p:nvPr/>
        </p:nvSpPr>
        <p:spPr>
          <a:xfrm>
            <a:off x="4796116" y="1048392"/>
            <a:ext cx="66904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</a:rPr>
              <a:t>Are “</a:t>
            </a:r>
            <a:r>
              <a:rPr lang="en-GB" sz="4000" b="1" dirty="0">
                <a:solidFill>
                  <a:schemeClr val="bg1"/>
                </a:solidFill>
              </a:rPr>
              <a:t>driving</a:t>
            </a:r>
            <a:r>
              <a:rPr lang="en-GB" sz="4000" dirty="0">
                <a:solidFill>
                  <a:schemeClr val="bg1"/>
                </a:solidFill>
              </a:rPr>
              <a:t>” and “</a:t>
            </a:r>
            <a:r>
              <a:rPr lang="en-GB" sz="4000" b="1" dirty="0">
                <a:solidFill>
                  <a:schemeClr val="bg1"/>
                </a:solidFill>
              </a:rPr>
              <a:t>walking</a:t>
            </a:r>
            <a:r>
              <a:rPr lang="en-GB" sz="40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1A3223-BA85-91B1-7CA0-2F119F280DE0}"/>
              </a:ext>
            </a:extLst>
          </p:cNvPr>
          <p:cNvSpPr txBox="1"/>
          <p:nvPr/>
        </p:nvSpPr>
        <p:spPr>
          <a:xfrm>
            <a:off x="4796116" y="3428998"/>
            <a:ext cx="592666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</a:rPr>
              <a:t>“Driving” and “walking” are different sorts of transport.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They are NOT opposites or the same.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They are </a:t>
            </a:r>
            <a:r>
              <a:rPr lang="en-GB" sz="2800" b="1" u="sng" dirty="0">
                <a:solidFill>
                  <a:schemeClr val="bg1"/>
                </a:solidFill>
              </a:rPr>
              <a:t>NOT antonyms</a:t>
            </a:r>
            <a:r>
              <a:rPr lang="en-GB" sz="2800" dirty="0">
                <a:solidFill>
                  <a:schemeClr val="bg1"/>
                </a:solidFill>
              </a:rPr>
              <a:t> </a:t>
            </a:r>
            <a:r>
              <a:rPr lang="en-GB" sz="2800">
                <a:solidFill>
                  <a:schemeClr val="bg1"/>
                </a:solidFill>
              </a:rPr>
              <a:t>nor </a:t>
            </a:r>
            <a:r>
              <a:rPr lang="en-GB" sz="2800" b="1" u="sng">
                <a:solidFill>
                  <a:schemeClr val="bg1"/>
                </a:solidFill>
              </a:rPr>
              <a:t>synonyms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8D8E37F-1BE4-52FF-D381-FF28F48745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202" y="1412286"/>
            <a:ext cx="3823571" cy="4064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015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yellow background with different objects&#10;&#10;Description automatically generated">
            <a:extLst>
              <a:ext uri="{FF2B5EF4-FFF2-40B4-BE49-F238E27FC236}">
                <a16:creationId xmlns:a16="http://schemas.microsoft.com/office/drawing/2014/main" id="{D4D88B28-B940-389B-EDA6-D8161F420E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DB6DEE-0990-387F-7D60-22210E1EFC25}"/>
              </a:ext>
            </a:extLst>
          </p:cNvPr>
          <p:cNvSpPr txBox="1"/>
          <p:nvPr/>
        </p:nvSpPr>
        <p:spPr>
          <a:xfrm>
            <a:off x="4518210" y="1403277"/>
            <a:ext cx="664284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Are “</a:t>
            </a:r>
            <a:r>
              <a:rPr lang="en-GB" sz="3600" b="1" dirty="0">
                <a:solidFill>
                  <a:schemeClr val="bg1"/>
                </a:solidFill>
              </a:rPr>
              <a:t>adjacent</a:t>
            </a:r>
            <a:r>
              <a:rPr lang="en-GB" sz="3600" dirty="0">
                <a:solidFill>
                  <a:schemeClr val="bg1"/>
                </a:solidFill>
              </a:rPr>
              <a:t>” and “</a:t>
            </a:r>
            <a:r>
              <a:rPr lang="en-GB" sz="3600" b="1" dirty="0">
                <a:solidFill>
                  <a:schemeClr val="bg1"/>
                </a:solidFill>
              </a:rPr>
              <a:t>bordering</a:t>
            </a:r>
            <a:r>
              <a:rPr lang="en-GB" sz="36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1A3223-BA85-91B1-7CA0-2F119F280DE0}"/>
              </a:ext>
            </a:extLst>
          </p:cNvPr>
          <p:cNvSpPr txBox="1"/>
          <p:nvPr/>
        </p:nvSpPr>
        <p:spPr>
          <a:xfrm>
            <a:off x="4518210" y="3741672"/>
            <a:ext cx="64994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“Adjacent” and “bordering” can mean the same thing and so are </a:t>
            </a:r>
            <a:r>
              <a:rPr lang="en-GB" sz="3600" b="1" u="sng" dirty="0">
                <a:solidFill>
                  <a:schemeClr val="bg1"/>
                </a:solidFill>
              </a:rPr>
              <a:t>synonyms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D6DC52C-38FE-5319-3217-4E5EDA3E26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59" y="1474692"/>
            <a:ext cx="3619085" cy="3908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611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1B189BA7-D060-F128-4195-6AFD367FF0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DB6DEE-0990-387F-7D60-22210E1EFC25}"/>
              </a:ext>
            </a:extLst>
          </p:cNvPr>
          <p:cNvSpPr txBox="1"/>
          <p:nvPr/>
        </p:nvSpPr>
        <p:spPr>
          <a:xfrm>
            <a:off x="4518210" y="1403277"/>
            <a:ext cx="66428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Are “</a:t>
            </a:r>
            <a:r>
              <a:rPr lang="en-GB" sz="3600" b="1" dirty="0">
                <a:solidFill>
                  <a:schemeClr val="bg1"/>
                </a:solidFill>
              </a:rPr>
              <a:t>gorgeous</a:t>
            </a:r>
            <a:r>
              <a:rPr lang="en-GB" sz="3600" dirty="0">
                <a:solidFill>
                  <a:schemeClr val="bg1"/>
                </a:solidFill>
              </a:rPr>
              <a:t>” and “</a:t>
            </a:r>
            <a:r>
              <a:rPr lang="en-GB" sz="3600" b="1" dirty="0">
                <a:solidFill>
                  <a:schemeClr val="bg1"/>
                </a:solidFill>
              </a:rPr>
              <a:t>lovely</a:t>
            </a:r>
            <a:r>
              <a:rPr lang="en-GB" sz="36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1A3223-BA85-91B1-7CA0-2F119F280DE0}"/>
              </a:ext>
            </a:extLst>
          </p:cNvPr>
          <p:cNvSpPr txBox="1"/>
          <p:nvPr/>
        </p:nvSpPr>
        <p:spPr>
          <a:xfrm>
            <a:off x="4518210" y="3741672"/>
            <a:ext cx="64994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“Gorgeous” and “lovely” can mean the same thing and so are </a:t>
            </a:r>
            <a:r>
              <a:rPr lang="en-GB" sz="3600" b="1" u="sng" dirty="0">
                <a:solidFill>
                  <a:schemeClr val="bg1"/>
                </a:solidFill>
              </a:rPr>
              <a:t>synonyms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FE451D4-312D-4024-6D2E-949431C742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54" y="1403277"/>
            <a:ext cx="3496593" cy="4028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218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een background with different objects&#10;&#10;Description automatically generated">
            <a:extLst>
              <a:ext uri="{FF2B5EF4-FFF2-40B4-BE49-F238E27FC236}">
                <a16:creationId xmlns:a16="http://schemas.microsoft.com/office/drawing/2014/main" id="{82CEFF85-ECBD-E2A0-F90A-E68E17DAA6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DB6DEE-0990-387F-7D60-22210E1EFC25}"/>
              </a:ext>
            </a:extLst>
          </p:cNvPr>
          <p:cNvSpPr txBox="1"/>
          <p:nvPr/>
        </p:nvSpPr>
        <p:spPr>
          <a:xfrm>
            <a:off x="1425386" y="1376382"/>
            <a:ext cx="66428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Are “</a:t>
            </a:r>
            <a:r>
              <a:rPr lang="en-GB" sz="3600" b="1" dirty="0">
                <a:solidFill>
                  <a:schemeClr val="bg1"/>
                </a:solidFill>
              </a:rPr>
              <a:t>chilly</a:t>
            </a:r>
            <a:r>
              <a:rPr lang="en-GB" sz="3600" dirty="0">
                <a:solidFill>
                  <a:schemeClr val="bg1"/>
                </a:solidFill>
              </a:rPr>
              <a:t>” and “</a:t>
            </a:r>
            <a:r>
              <a:rPr lang="en-GB" sz="3600" b="1" dirty="0">
                <a:solidFill>
                  <a:schemeClr val="bg1"/>
                </a:solidFill>
              </a:rPr>
              <a:t>frosty</a:t>
            </a:r>
            <a:r>
              <a:rPr lang="en-GB" sz="36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1A3223-BA85-91B1-7CA0-2F119F280DE0}"/>
              </a:ext>
            </a:extLst>
          </p:cNvPr>
          <p:cNvSpPr txBox="1"/>
          <p:nvPr/>
        </p:nvSpPr>
        <p:spPr>
          <a:xfrm>
            <a:off x="1425386" y="3714777"/>
            <a:ext cx="64994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“Chilly” and “frosty” can mean the same thing and so are </a:t>
            </a:r>
            <a:r>
              <a:rPr lang="en-GB" sz="3600" b="1" u="sng" dirty="0">
                <a:solidFill>
                  <a:schemeClr val="bg1"/>
                </a:solidFill>
              </a:rPr>
              <a:t>synonyms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7770CAB-760B-E64B-B507-FCED82682F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6463" y="1158304"/>
            <a:ext cx="3698479" cy="4541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91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228C9A-F664-4ACA-5D8F-75888EA859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ed background with different objects&#10;&#10;Description automatically generated">
            <a:extLst>
              <a:ext uri="{FF2B5EF4-FFF2-40B4-BE49-F238E27FC236}">
                <a16:creationId xmlns:a16="http://schemas.microsoft.com/office/drawing/2014/main" id="{50D074F8-7323-17A8-4206-C5782B7419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DCDB9-E427-D2FE-DE55-5E631F995A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125450-E1A3-9249-384C-CF75B5B32ED5}"/>
              </a:ext>
            </a:extLst>
          </p:cNvPr>
          <p:cNvSpPr txBox="1"/>
          <p:nvPr/>
        </p:nvSpPr>
        <p:spPr>
          <a:xfrm>
            <a:off x="1210233" y="1304665"/>
            <a:ext cx="66428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Are “</a:t>
            </a:r>
            <a:r>
              <a:rPr lang="en-GB" sz="3600" b="1" dirty="0">
                <a:solidFill>
                  <a:schemeClr val="bg1"/>
                </a:solidFill>
              </a:rPr>
              <a:t>furious</a:t>
            </a:r>
            <a:r>
              <a:rPr lang="en-GB" sz="3600" dirty="0">
                <a:solidFill>
                  <a:schemeClr val="bg1"/>
                </a:solidFill>
              </a:rPr>
              <a:t>” and “</a:t>
            </a:r>
            <a:r>
              <a:rPr lang="en-GB" sz="3600" b="1" dirty="0">
                <a:solidFill>
                  <a:schemeClr val="bg1"/>
                </a:solidFill>
              </a:rPr>
              <a:t>irate</a:t>
            </a:r>
            <a:r>
              <a:rPr lang="en-GB" sz="36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C332CC-4A92-C61D-2DD1-47571257CF82}"/>
              </a:ext>
            </a:extLst>
          </p:cNvPr>
          <p:cNvSpPr txBox="1"/>
          <p:nvPr/>
        </p:nvSpPr>
        <p:spPr>
          <a:xfrm>
            <a:off x="1210233" y="3643060"/>
            <a:ext cx="64994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“Furious” and “irate” can mean the same thing and so are </a:t>
            </a:r>
            <a:r>
              <a:rPr lang="en-GB" sz="3600" b="1" u="sng" dirty="0">
                <a:solidFill>
                  <a:schemeClr val="bg1"/>
                </a:solidFill>
              </a:rPr>
              <a:t>synonyms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15A24C-33C4-757A-64AC-9ECAFA7790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6043" y="1008229"/>
            <a:ext cx="4011550" cy="4545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733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27718B-19CB-9642-7F9F-C42C296CC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7341066-6FF2-6662-7B1A-582A24BB2F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F8629-9B54-EF74-56DA-CD73FE9B9F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4006A7-D9E8-707F-1022-5094A1D5AF62}"/>
              </a:ext>
            </a:extLst>
          </p:cNvPr>
          <p:cNvSpPr txBox="1"/>
          <p:nvPr/>
        </p:nvSpPr>
        <p:spPr>
          <a:xfrm>
            <a:off x="4796116" y="1412286"/>
            <a:ext cx="66904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</a:rPr>
              <a:t>Are “</a:t>
            </a:r>
            <a:r>
              <a:rPr lang="en-GB" sz="4000" b="1" dirty="0">
                <a:solidFill>
                  <a:schemeClr val="bg1"/>
                </a:solidFill>
              </a:rPr>
              <a:t>wide</a:t>
            </a:r>
            <a:r>
              <a:rPr lang="en-GB" sz="4000" dirty="0">
                <a:solidFill>
                  <a:schemeClr val="bg1"/>
                </a:solidFill>
              </a:rPr>
              <a:t>” and “</a:t>
            </a:r>
            <a:r>
              <a:rPr lang="en-GB" sz="4000" b="1" dirty="0">
                <a:solidFill>
                  <a:schemeClr val="bg1"/>
                </a:solidFill>
              </a:rPr>
              <a:t>narrow</a:t>
            </a:r>
            <a:r>
              <a:rPr lang="en-GB" sz="40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04D15FE-42C7-535E-A9E8-656970D2C80E}"/>
              </a:ext>
            </a:extLst>
          </p:cNvPr>
          <p:cNvSpPr txBox="1"/>
          <p:nvPr/>
        </p:nvSpPr>
        <p:spPr>
          <a:xfrm>
            <a:off x="4796116" y="3654268"/>
            <a:ext cx="59266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“Wide” and “narrow” are opposites and so </a:t>
            </a:r>
            <a:r>
              <a:rPr lang="en-GB" sz="3600" b="1" u="sng" dirty="0">
                <a:solidFill>
                  <a:schemeClr val="bg1"/>
                </a:solidFill>
              </a:rPr>
              <a:t>antonyms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FA1235-5BD6-CE41-A1DB-A732A417B9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202" y="1412286"/>
            <a:ext cx="3823571" cy="4064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560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924833-99AC-D748-93D5-340A9709A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yellow background with different objects&#10;&#10;Description automatically generated">
            <a:extLst>
              <a:ext uri="{FF2B5EF4-FFF2-40B4-BE49-F238E27FC236}">
                <a16:creationId xmlns:a16="http://schemas.microsoft.com/office/drawing/2014/main" id="{42D134E7-F28A-0BB3-4887-C768439AD1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30E278-7996-749E-C6F8-E51FABFD6E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7D4982-63A5-8DA9-38DE-BAB7DBC3075E}"/>
              </a:ext>
            </a:extLst>
          </p:cNvPr>
          <p:cNvSpPr txBox="1"/>
          <p:nvPr/>
        </p:nvSpPr>
        <p:spPr>
          <a:xfrm>
            <a:off x="4796116" y="1412286"/>
            <a:ext cx="66904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</a:rPr>
              <a:t>Are “</a:t>
            </a:r>
            <a:r>
              <a:rPr lang="en-GB" sz="4000" b="1" dirty="0">
                <a:solidFill>
                  <a:schemeClr val="bg1"/>
                </a:solidFill>
              </a:rPr>
              <a:t>clean</a:t>
            </a:r>
            <a:r>
              <a:rPr lang="en-GB" sz="4000" dirty="0">
                <a:solidFill>
                  <a:schemeClr val="bg1"/>
                </a:solidFill>
              </a:rPr>
              <a:t>” and “</a:t>
            </a:r>
            <a:r>
              <a:rPr lang="en-GB" sz="4000" b="1" dirty="0">
                <a:solidFill>
                  <a:schemeClr val="bg1"/>
                </a:solidFill>
              </a:rPr>
              <a:t>dirty</a:t>
            </a:r>
            <a:r>
              <a:rPr lang="en-GB" sz="40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24037E-E2B2-1CAD-74ED-C07DC0E44DA7}"/>
              </a:ext>
            </a:extLst>
          </p:cNvPr>
          <p:cNvSpPr txBox="1"/>
          <p:nvPr/>
        </p:nvSpPr>
        <p:spPr>
          <a:xfrm>
            <a:off x="4796116" y="3654268"/>
            <a:ext cx="59266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“Clean” and “dirty” are opposites and so </a:t>
            </a:r>
            <a:r>
              <a:rPr lang="en-GB" sz="3600" b="1" u="sng" dirty="0">
                <a:solidFill>
                  <a:schemeClr val="bg1"/>
                </a:solidFill>
              </a:rPr>
              <a:t>antonyms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022FCED-06B4-C93E-364C-D47CFDF5AE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423" y="1272966"/>
            <a:ext cx="3798162" cy="404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62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9525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sz="60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Antonyms and Synonyms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310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691975-EA28-3518-F3DE-EC2B5577B4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een background with different objects&#10;&#10;Description automatically generated">
            <a:extLst>
              <a:ext uri="{FF2B5EF4-FFF2-40B4-BE49-F238E27FC236}">
                <a16:creationId xmlns:a16="http://schemas.microsoft.com/office/drawing/2014/main" id="{64446559-92F1-0721-370F-7FC7738401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40F5EF-9DF7-6DEA-7FD5-2E10284D21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BBD0728-8919-F420-F7AE-A7618F9C42A0}"/>
              </a:ext>
            </a:extLst>
          </p:cNvPr>
          <p:cNvSpPr txBox="1"/>
          <p:nvPr/>
        </p:nvSpPr>
        <p:spPr>
          <a:xfrm>
            <a:off x="1425386" y="1376382"/>
            <a:ext cx="66428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Are “</a:t>
            </a:r>
            <a:r>
              <a:rPr lang="en-GB" sz="3600" b="1" dirty="0">
                <a:solidFill>
                  <a:schemeClr val="bg1"/>
                </a:solidFill>
              </a:rPr>
              <a:t>rapid</a:t>
            </a:r>
            <a:r>
              <a:rPr lang="en-GB" sz="3600" dirty="0">
                <a:solidFill>
                  <a:schemeClr val="bg1"/>
                </a:solidFill>
              </a:rPr>
              <a:t>” and “</a:t>
            </a:r>
            <a:r>
              <a:rPr lang="en-GB" sz="3600" b="1" dirty="0">
                <a:solidFill>
                  <a:schemeClr val="bg1"/>
                </a:solidFill>
              </a:rPr>
              <a:t>brisk</a:t>
            </a:r>
            <a:r>
              <a:rPr lang="en-GB" sz="36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4B1270-1C2C-E85D-40AA-EB66EEF82942}"/>
              </a:ext>
            </a:extLst>
          </p:cNvPr>
          <p:cNvSpPr txBox="1"/>
          <p:nvPr/>
        </p:nvSpPr>
        <p:spPr>
          <a:xfrm>
            <a:off x="1425386" y="3714777"/>
            <a:ext cx="64994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“Rapid” and “brisk” can mean the same thing and so are </a:t>
            </a:r>
            <a:r>
              <a:rPr lang="en-GB" sz="3600" b="1" u="sng" dirty="0">
                <a:solidFill>
                  <a:schemeClr val="bg1"/>
                </a:solidFill>
              </a:rPr>
              <a:t>synonyms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5D281A3-BC72-435F-7156-92A7459FC2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6463" y="1158304"/>
            <a:ext cx="3698479" cy="4541388"/>
          </a:xfrm>
          <a:prstGeom prst="rect">
            <a:avLst/>
          </a:prstGeom>
        </p:spPr>
      </p:pic>
      <p:sp>
        <p:nvSpPr>
          <p:cNvPr id="5" name="Rectangle: Rounded Corners 4">
            <a:hlinkClick r:id="rId4"/>
            <a:extLst>
              <a:ext uri="{FF2B5EF4-FFF2-40B4-BE49-F238E27FC236}">
                <a16:creationId xmlns:a16="http://schemas.microsoft.com/office/drawing/2014/main" id="{452CA0AB-E6F8-7930-356F-8033427074D6}"/>
              </a:ext>
            </a:extLst>
          </p:cNvPr>
          <p:cNvSpPr/>
          <p:nvPr/>
        </p:nvSpPr>
        <p:spPr>
          <a:xfrm>
            <a:off x="9039070" y="5730762"/>
            <a:ext cx="2962758" cy="95746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941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8F77718-C10E-82DF-3280-186F6580E0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5989" y="391887"/>
            <a:ext cx="10049691" cy="174171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Synonyms are words with the same or similar meaning: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3196043" y="2296876"/>
            <a:ext cx="57563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happy, cheerful, merry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CC34E6A-307E-5C9A-3344-C71A431F5DBC}"/>
              </a:ext>
            </a:extLst>
          </p:cNvPr>
          <p:cNvSpPr txBox="1">
            <a:spLocks/>
          </p:cNvSpPr>
          <p:nvPr/>
        </p:nvSpPr>
        <p:spPr>
          <a:xfrm>
            <a:off x="3196043" y="3379093"/>
            <a:ext cx="5756364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fast, quick, rapid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55606BE-DAEA-6D88-6B68-8771E2B39EFB}"/>
              </a:ext>
            </a:extLst>
          </p:cNvPr>
          <p:cNvSpPr txBox="1">
            <a:spLocks/>
          </p:cNvSpPr>
          <p:nvPr/>
        </p:nvSpPr>
        <p:spPr>
          <a:xfrm>
            <a:off x="3196043" y="4461310"/>
            <a:ext cx="5756364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big, grand, large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0A4D592-4472-D638-2D86-3DB4BCB3FB0C}"/>
              </a:ext>
            </a:extLst>
          </p:cNvPr>
          <p:cNvSpPr txBox="1"/>
          <p:nvPr/>
        </p:nvSpPr>
        <p:spPr>
          <a:xfrm>
            <a:off x="627015" y="5543527"/>
            <a:ext cx="10894423" cy="112371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6000" dirty="0"/>
              <a:t>Can you think of any?</a:t>
            </a:r>
          </a:p>
        </p:txBody>
      </p:sp>
    </p:spTree>
    <p:extLst>
      <p:ext uri="{BB962C8B-B14F-4D97-AF65-F5344CB8AC3E}">
        <p14:creationId xmlns:p14="http://schemas.microsoft.com/office/powerpoint/2010/main" val="427375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background with different objects&#10;&#10;Description automatically generated">
            <a:extLst>
              <a:ext uri="{FF2B5EF4-FFF2-40B4-BE49-F238E27FC236}">
                <a16:creationId xmlns:a16="http://schemas.microsoft.com/office/drawing/2014/main" id="{D0F330D9-ED28-7EAF-BDB3-0A40AD8F3B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5989" y="391887"/>
            <a:ext cx="10049691" cy="174171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Antonyms are words with the opposite meaning: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3196043" y="2296876"/>
            <a:ext cx="57563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happy &amp; sad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CC34E6A-307E-5C9A-3344-C71A431F5DBC}"/>
              </a:ext>
            </a:extLst>
          </p:cNvPr>
          <p:cNvSpPr txBox="1">
            <a:spLocks/>
          </p:cNvSpPr>
          <p:nvPr/>
        </p:nvSpPr>
        <p:spPr>
          <a:xfrm>
            <a:off x="3196043" y="3379093"/>
            <a:ext cx="5756364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fast &amp; slow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55606BE-DAEA-6D88-6B68-8771E2B39EFB}"/>
              </a:ext>
            </a:extLst>
          </p:cNvPr>
          <p:cNvSpPr txBox="1">
            <a:spLocks/>
          </p:cNvSpPr>
          <p:nvPr/>
        </p:nvSpPr>
        <p:spPr>
          <a:xfrm>
            <a:off x="3196043" y="4461310"/>
            <a:ext cx="5756364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big &amp; small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0A4D592-4472-D638-2D86-3DB4BCB3FB0C}"/>
              </a:ext>
            </a:extLst>
          </p:cNvPr>
          <p:cNvSpPr txBox="1"/>
          <p:nvPr/>
        </p:nvSpPr>
        <p:spPr>
          <a:xfrm>
            <a:off x="627015" y="5543527"/>
            <a:ext cx="10894423" cy="112371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6000" dirty="0"/>
              <a:t>Can you think of any?</a:t>
            </a:r>
          </a:p>
        </p:txBody>
      </p:sp>
    </p:spTree>
    <p:extLst>
      <p:ext uri="{BB962C8B-B14F-4D97-AF65-F5344CB8AC3E}">
        <p14:creationId xmlns:p14="http://schemas.microsoft.com/office/powerpoint/2010/main" val="4124702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41294"/>
            <a:ext cx="11338560" cy="4751294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1522215"/>
            <a:ext cx="7639291" cy="3847207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word </a:t>
            </a:r>
            <a:r>
              <a:rPr lang="en-GB" sz="44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synonym</a:t>
            </a:r>
            <a:r>
              <a:rPr lang="en-GB" sz="4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comes from the ancient Greek. </a:t>
            </a: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“</a:t>
            </a:r>
            <a:r>
              <a:rPr lang="en-GB" sz="36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syn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” means </a:t>
            </a:r>
            <a:r>
              <a:rPr lang="en-GB" sz="36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together or same.</a:t>
            </a:r>
            <a:br>
              <a:rPr lang="en-GB" sz="36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</a:br>
            <a:endParaRPr lang="en-GB" sz="3600" u="sng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“</a:t>
            </a:r>
            <a:r>
              <a:rPr lang="en-GB" sz="40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nym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” means </a:t>
            </a:r>
            <a:r>
              <a:rPr lang="en-GB" sz="40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name.</a:t>
            </a:r>
            <a:endParaRPr lang="en-GB" sz="5400" u="sng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923140" y="493853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</p:spTree>
    <p:extLst>
      <p:ext uri="{BB962C8B-B14F-4D97-AF65-F5344CB8AC3E}">
        <p14:creationId xmlns:p14="http://schemas.microsoft.com/office/powerpoint/2010/main" val="20864659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5512"/>
            <a:ext cx="11338560" cy="431834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062244" y="1445389"/>
            <a:ext cx="7639291" cy="3231654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word </a:t>
            </a:r>
            <a:r>
              <a:rPr lang="en-GB" sz="44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antonym</a:t>
            </a:r>
            <a:r>
              <a:rPr lang="en-GB" sz="4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comes from the ancient Greek. </a:t>
            </a: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“Ant” (or “anti”) means “</a:t>
            </a:r>
            <a:r>
              <a:rPr lang="en-GB" sz="36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opposite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” (like anti-clockwise).</a:t>
            </a: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259" y="1104506"/>
            <a:ext cx="2935065" cy="391342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923140" y="493853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</p:spTree>
    <p:extLst>
      <p:ext uri="{BB962C8B-B14F-4D97-AF65-F5344CB8AC3E}">
        <p14:creationId xmlns:p14="http://schemas.microsoft.com/office/powerpoint/2010/main" val="8986664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ue background with different objects&#10;&#10;Description automatically generated">
            <a:extLst>
              <a:ext uri="{FF2B5EF4-FFF2-40B4-BE49-F238E27FC236}">
                <a16:creationId xmlns:a16="http://schemas.microsoft.com/office/drawing/2014/main" id="{DFC1193A-9D7E-5AC7-BAA5-2135C24C17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8" name="Title 20">
            <a:extLst>
              <a:ext uri="{FF2B5EF4-FFF2-40B4-BE49-F238E27FC236}">
                <a16:creationId xmlns:a16="http://schemas.microsoft.com/office/drawing/2014/main" id="{51F64F0E-A4C6-BBBE-8E0F-97C35C5115BC}"/>
              </a:ext>
            </a:extLst>
          </p:cNvPr>
          <p:cNvSpPr txBox="1">
            <a:spLocks/>
          </p:cNvSpPr>
          <p:nvPr/>
        </p:nvSpPr>
        <p:spPr>
          <a:xfrm>
            <a:off x="1330641" y="1172899"/>
            <a:ext cx="9530716" cy="435832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11500" dirty="0">
                <a:solidFill>
                  <a:schemeClr val="bg1"/>
                </a:solidFill>
              </a:rPr>
              <a:t>Antonyms or synonyms?</a:t>
            </a:r>
            <a:endParaRPr lang="en-GB" altLang="en-US" sz="80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9402989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DE14288A-C4D8-B0A1-1EF6-ECA2831030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DB6DEE-0990-387F-7D60-22210E1EFC25}"/>
              </a:ext>
            </a:extLst>
          </p:cNvPr>
          <p:cNvSpPr txBox="1"/>
          <p:nvPr/>
        </p:nvSpPr>
        <p:spPr>
          <a:xfrm>
            <a:off x="1210233" y="1609509"/>
            <a:ext cx="59266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</a:rPr>
              <a:t>Are “</a:t>
            </a:r>
            <a:r>
              <a:rPr lang="en-GB" sz="4000" b="1" dirty="0">
                <a:solidFill>
                  <a:schemeClr val="bg1"/>
                </a:solidFill>
              </a:rPr>
              <a:t>play</a:t>
            </a:r>
            <a:r>
              <a:rPr lang="en-GB" sz="4000" dirty="0">
                <a:solidFill>
                  <a:schemeClr val="bg1"/>
                </a:solidFill>
              </a:rPr>
              <a:t>” and “</a:t>
            </a:r>
            <a:r>
              <a:rPr lang="en-GB" sz="4000" b="1" dirty="0">
                <a:solidFill>
                  <a:schemeClr val="bg1"/>
                </a:solidFill>
              </a:rPr>
              <a:t>work</a:t>
            </a:r>
            <a:r>
              <a:rPr lang="en-GB" sz="40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1A3223-BA85-91B1-7CA0-2F119F280DE0}"/>
              </a:ext>
            </a:extLst>
          </p:cNvPr>
          <p:cNvSpPr txBox="1"/>
          <p:nvPr/>
        </p:nvSpPr>
        <p:spPr>
          <a:xfrm>
            <a:off x="1210233" y="3442336"/>
            <a:ext cx="59266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“Play” and “work” are opposites and so </a:t>
            </a:r>
            <a:r>
              <a:rPr lang="en-GB" sz="3600" b="1" u="sng" dirty="0">
                <a:solidFill>
                  <a:schemeClr val="bg1"/>
                </a:solidFill>
              </a:rPr>
              <a:t>antonyms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154C8CB-264D-8086-1652-2B3498D5DB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146" y="1217391"/>
            <a:ext cx="3475701" cy="4449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947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ed background with different objects&#10;&#10;Description automatically generated">
            <a:extLst>
              <a:ext uri="{FF2B5EF4-FFF2-40B4-BE49-F238E27FC236}">
                <a16:creationId xmlns:a16="http://schemas.microsoft.com/office/drawing/2014/main" id="{66614408-99AF-D85A-C650-3CF2EB1B44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DB6DEE-0990-387F-7D60-22210E1EFC25}"/>
              </a:ext>
            </a:extLst>
          </p:cNvPr>
          <p:cNvSpPr txBox="1"/>
          <p:nvPr/>
        </p:nvSpPr>
        <p:spPr>
          <a:xfrm>
            <a:off x="1210233" y="1304665"/>
            <a:ext cx="66428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Are “</a:t>
            </a:r>
            <a:r>
              <a:rPr lang="en-GB" sz="3600" b="1" dirty="0">
                <a:solidFill>
                  <a:schemeClr val="bg1"/>
                </a:solidFill>
              </a:rPr>
              <a:t>awful</a:t>
            </a:r>
            <a:r>
              <a:rPr lang="en-GB" sz="3600" dirty="0">
                <a:solidFill>
                  <a:schemeClr val="bg1"/>
                </a:solidFill>
              </a:rPr>
              <a:t>” and “</a:t>
            </a:r>
            <a:r>
              <a:rPr lang="en-GB" sz="3600" b="1" dirty="0">
                <a:solidFill>
                  <a:schemeClr val="bg1"/>
                </a:solidFill>
              </a:rPr>
              <a:t>terrible</a:t>
            </a:r>
            <a:r>
              <a:rPr lang="en-GB" sz="36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1A3223-BA85-91B1-7CA0-2F119F280DE0}"/>
              </a:ext>
            </a:extLst>
          </p:cNvPr>
          <p:cNvSpPr txBox="1"/>
          <p:nvPr/>
        </p:nvSpPr>
        <p:spPr>
          <a:xfrm>
            <a:off x="1210233" y="3643060"/>
            <a:ext cx="64994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“Awful” and “terrible” can mean the same thing and so are </a:t>
            </a:r>
            <a:r>
              <a:rPr lang="en-GB" sz="3600" b="1" u="sng" dirty="0">
                <a:solidFill>
                  <a:schemeClr val="bg1"/>
                </a:solidFill>
              </a:rPr>
              <a:t>synonyms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DC7CBE4-1D91-F76D-80CB-AAA61BD333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6043" y="1008229"/>
            <a:ext cx="4011550" cy="4545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672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575</Words>
  <Application>Microsoft Office PowerPoint</Application>
  <PresentationFormat>Widescreen</PresentationFormat>
  <Paragraphs>54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Andika</vt:lpstr>
      <vt:lpstr>Office Theme</vt:lpstr>
      <vt:lpstr> How to Use this PowerPoint</vt:lpstr>
      <vt:lpstr>Antonyms and Synonyms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46</cp:revision>
  <dcterms:created xsi:type="dcterms:W3CDTF">2022-05-31T09:42:07Z</dcterms:created>
  <dcterms:modified xsi:type="dcterms:W3CDTF">2025-12-22T09:03:09Z</dcterms:modified>
</cp:coreProperties>
</file>