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5"/>
  </p:notesMasterIdLst>
  <p:sldIdLst>
    <p:sldId id="2593" r:id="rId2"/>
    <p:sldId id="363" r:id="rId3"/>
    <p:sldId id="385" r:id="rId4"/>
    <p:sldId id="378" r:id="rId5"/>
    <p:sldId id="381" r:id="rId6"/>
    <p:sldId id="380" r:id="rId7"/>
    <p:sldId id="386" r:id="rId8"/>
    <p:sldId id="382" r:id="rId9"/>
    <p:sldId id="383" r:id="rId10"/>
    <p:sldId id="388" r:id="rId11"/>
    <p:sldId id="389" r:id="rId12"/>
    <p:sldId id="390" r:id="rId13"/>
    <p:sldId id="367" r:id="rId14"/>
  </p:sldIdLst>
  <p:sldSz cx="12192000" cy="6858000"/>
  <p:notesSz cx="6858000" cy="9144000"/>
  <p:embeddedFontLst>
    <p:embeddedFont>
      <p:font typeface="Andika" panose="02000000000000000000" pitchFamily="2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CBC592-E974-4B4B-9C0F-B3A6844D6493}" v="2" dt="2025-12-09T15:23:27.57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2AC58DF0-9912-82B8-81B1-8F08D3F346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683707" y="856095"/>
            <a:ext cx="5753173" cy="9536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 or informal?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2C3DDB-1C12-49F2-CEDC-B6C9F12D2A4D}"/>
              </a:ext>
            </a:extLst>
          </p:cNvPr>
          <p:cNvSpPr txBox="1">
            <a:spLocks/>
          </p:cNvSpPr>
          <p:nvPr/>
        </p:nvSpPr>
        <p:spPr>
          <a:xfrm>
            <a:off x="2793133" y="2307358"/>
            <a:ext cx="7158181" cy="14073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you faring today?</a:t>
            </a:r>
          </a:p>
        </p:txBody>
      </p:sp>
      <p:sp>
        <p:nvSpPr>
          <p:cNvPr id="3" name="Formal">
            <a:extLst>
              <a:ext uri="{FF2B5EF4-FFF2-40B4-BE49-F238E27FC236}">
                <a16:creationId xmlns:a16="http://schemas.microsoft.com/office/drawing/2014/main" id="{59FE797D-B9E3-1AD9-6504-FA3F1E1FA90F}"/>
              </a:ext>
            </a:extLst>
          </p:cNvPr>
          <p:cNvSpPr txBox="1">
            <a:spLocks/>
          </p:cNvSpPr>
          <p:nvPr/>
        </p:nvSpPr>
        <p:spPr>
          <a:xfrm>
            <a:off x="1203253" y="4212358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</a:t>
            </a:r>
          </a:p>
        </p:txBody>
      </p:sp>
      <p:sp>
        <p:nvSpPr>
          <p:cNvPr id="5" name="Informal">
            <a:extLst>
              <a:ext uri="{FF2B5EF4-FFF2-40B4-BE49-F238E27FC236}">
                <a16:creationId xmlns:a16="http://schemas.microsoft.com/office/drawing/2014/main" id="{30D94983-E540-B966-E4BC-9F650AB141ED}"/>
              </a:ext>
            </a:extLst>
          </p:cNvPr>
          <p:cNvSpPr txBox="1">
            <a:spLocks/>
          </p:cNvSpPr>
          <p:nvPr/>
        </p:nvSpPr>
        <p:spPr>
          <a:xfrm>
            <a:off x="6756617" y="4212357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Informal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789CA2-C17E-2400-BDA9-62BDC0E4B73F}"/>
              </a:ext>
            </a:extLst>
          </p:cNvPr>
          <p:cNvSpPr txBox="1">
            <a:spLocks/>
          </p:cNvSpPr>
          <p:nvPr/>
        </p:nvSpPr>
        <p:spPr>
          <a:xfrm>
            <a:off x="6756617" y="4212355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AE01A7-81E4-B0F6-5F9E-9ED408C53406}"/>
              </a:ext>
            </a:extLst>
          </p:cNvPr>
          <p:cNvSpPr txBox="1">
            <a:spLocks/>
          </p:cNvSpPr>
          <p:nvPr/>
        </p:nvSpPr>
        <p:spPr>
          <a:xfrm>
            <a:off x="1203253" y="4212356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Correct - Formal</a:t>
            </a:r>
          </a:p>
        </p:txBody>
      </p:sp>
    </p:spTree>
    <p:extLst>
      <p:ext uri="{BB962C8B-B14F-4D97-AF65-F5344CB8AC3E}">
        <p14:creationId xmlns:p14="http://schemas.microsoft.com/office/powerpoint/2010/main" val="142860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2AC58DF0-9912-82B8-81B1-8F08D3F346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5753173" cy="9536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 or informal?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2C3DDB-1C12-49F2-CEDC-B6C9F12D2A4D}"/>
              </a:ext>
            </a:extLst>
          </p:cNvPr>
          <p:cNvSpPr txBox="1">
            <a:spLocks/>
          </p:cNvSpPr>
          <p:nvPr/>
        </p:nvSpPr>
        <p:spPr>
          <a:xfrm>
            <a:off x="2516908" y="2021608"/>
            <a:ext cx="7158181" cy="14073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up?</a:t>
            </a:r>
          </a:p>
        </p:txBody>
      </p:sp>
      <p:sp>
        <p:nvSpPr>
          <p:cNvPr id="3" name="Formal">
            <a:extLst>
              <a:ext uri="{FF2B5EF4-FFF2-40B4-BE49-F238E27FC236}">
                <a16:creationId xmlns:a16="http://schemas.microsoft.com/office/drawing/2014/main" id="{59FE797D-B9E3-1AD9-6504-FA3F1E1FA90F}"/>
              </a:ext>
            </a:extLst>
          </p:cNvPr>
          <p:cNvSpPr txBox="1">
            <a:spLocks/>
          </p:cNvSpPr>
          <p:nvPr/>
        </p:nvSpPr>
        <p:spPr>
          <a:xfrm>
            <a:off x="927028" y="3926608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</a:t>
            </a:r>
          </a:p>
        </p:txBody>
      </p:sp>
      <p:sp>
        <p:nvSpPr>
          <p:cNvPr id="5" name="Informal">
            <a:extLst>
              <a:ext uri="{FF2B5EF4-FFF2-40B4-BE49-F238E27FC236}">
                <a16:creationId xmlns:a16="http://schemas.microsoft.com/office/drawing/2014/main" id="{30D94983-E540-B966-E4BC-9F650AB141ED}"/>
              </a:ext>
            </a:extLst>
          </p:cNvPr>
          <p:cNvSpPr txBox="1">
            <a:spLocks/>
          </p:cNvSpPr>
          <p:nvPr/>
        </p:nvSpPr>
        <p:spPr>
          <a:xfrm>
            <a:off x="6480392" y="3926607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Informal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789CA2-C17E-2400-BDA9-62BDC0E4B73F}"/>
              </a:ext>
            </a:extLst>
          </p:cNvPr>
          <p:cNvSpPr txBox="1">
            <a:spLocks/>
          </p:cNvSpPr>
          <p:nvPr/>
        </p:nvSpPr>
        <p:spPr>
          <a:xfrm>
            <a:off x="927028" y="3931516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AE01A7-81E4-B0F6-5F9E-9ED408C53406}"/>
              </a:ext>
            </a:extLst>
          </p:cNvPr>
          <p:cNvSpPr txBox="1">
            <a:spLocks/>
          </p:cNvSpPr>
          <p:nvPr/>
        </p:nvSpPr>
        <p:spPr>
          <a:xfrm>
            <a:off x="6480392" y="3926606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Correct - Informal</a:t>
            </a:r>
          </a:p>
        </p:txBody>
      </p:sp>
    </p:spTree>
    <p:extLst>
      <p:ext uri="{BB962C8B-B14F-4D97-AF65-F5344CB8AC3E}">
        <p14:creationId xmlns:p14="http://schemas.microsoft.com/office/powerpoint/2010/main" val="273547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2AC58DF0-9912-82B8-81B1-8F08D3F346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683707" y="856095"/>
            <a:ext cx="5753173" cy="9536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 or informal?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2C3DDB-1C12-49F2-CEDC-B6C9F12D2A4D}"/>
              </a:ext>
            </a:extLst>
          </p:cNvPr>
          <p:cNvSpPr txBox="1">
            <a:spLocks/>
          </p:cNvSpPr>
          <p:nvPr/>
        </p:nvSpPr>
        <p:spPr>
          <a:xfrm>
            <a:off x="2793133" y="2307358"/>
            <a:ext cx="7158181" cy="14073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there something the matter?</a:t>
            </a:r>
          </a:p>
        </p:txBody>
      </p:sp>
      <p:sp>
        <p:nvSpPr>
          <p:cNvPr id="3" name="Formal">
            <a:extLst>
              <a:ext uri="{FF2B5EF4-FFF2-40B4-BE49-F238E27FC236}">
                <a16:creationId xmlns:a16="http://schemas.microsoft.com/office/drawing/2014/main" id="{59FE797D-B9E3-1AD9-6504-FA3F1E1FA90F}"/>
              </a:ext>
            </a:extLst>
          </p:cNvPr>
          <p:cNvSpPr txBox="1">
            <a:spLocks/>
          </p:cNvSpPr>
          <p:nvPr/>
        </p:nvSpPr>
        <p:spPr>
          <a:xfrm>
            <a:off x="1203253" y="4212358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</a:t>
            </a:r>
          </a:p>
        </p:txBody>
      </p:sp>
      <p:sp>
        <p:nvSpPr>
          <p:cNvPr id="5" name="Informal">
            <a:extLst>
              <a:ext uri="{FF2B5EF4-FFF2-40B4-BE49-F238E27FC236}">
                <a16:creationId xmlns:a16="http://schemas.microsoft.com/office/drawing/2014/main" id="{30D94983-E540-B966-E4BC-9F650AB141ED}"/>
              </a:ext>
            </a:extLst>
          </p:cNvPr>
          <p:cNvSpPr txBox="1">
            <a:spLocks/>
          </p:cNvSpPr>
          <p:nvPr/>
        </p:nvSpPr>
        <p:spPr>
          <a:xfrm>
            <a:off x="6756617" y="4212357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Informal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789CA2-C17E-2400-BDA9-62BDC0E4B73F}"/>
              </a:ext>
            </a:extLst>
          </p:cNvPr>
          <p:cNvSpPr txBox="1">
            <a:spLocks/>
          </p:cNvSpPr>
          <p:nvPr/>
        </p:nvSpPr>
        <p:spPr>
          <a:xfrm>
            <a:off x="6756617" y="4212355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AE01A7-81E4-B0F6-5F9E-9ED408C53406}"/>
              </a:ext>
            </a:extLst>
          </p:cNvPr>
          <p:cNvSpPr txBox="1">
            <a:spLocks/>
          </p:cNvSpPr>
          <p:nvPr/>
        </p:nvSpPr>
        <p:spPr>
          <a:xfrm>
            <a:off x="1203253" y="4212356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Correct - Formal</a:t>
            </a:r>
          </a:p>
        </p:txBody>
      </p:sp>
    </p:spTree>
    <p:extLst>
      <p:ext uri="{BB962C8B-B14F-4D97-AF65-F5344CB8AC3E}">
        <p14:creationId xmlns:p14="http://schemas.microsoft.com/office/powerpoint/2010/main" val="1054727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background with different objects&#10;&#10;Description automatically generated">
            <a:extLst>
              <a:ext uri="{FF2B5EF4-FFF2-40B4-BE49-F238E27FC236}">
                <a16:creationId xmlns:a16="http://schemas.microsoft.com/office/drawing/2014/main" id="{008B2C68-F429-5E76-B97B-477097B823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Think of a formal and informal way to tell someone you will see them later.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631461" y="2212805"/>
            <a:ext cx="632216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Informally: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i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“See </a:t>
            </a:r>
            <a:r>
              <a:rPr lang="en-GB" sz="2400" i="1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ya</a:t>
            </a:r>
            <a:r>
              <a:rPr lang="en-GB" sz="2400" i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2400" i="1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laters</a:t>
            </a:r>
            <a:r>
              <a:rPr lang="en-GB" sz="2400" i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.”</a:t>
            </a:r>
            <a:endParaRPr lang="en-GB" i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3705497" y="3971922"/>
            <a:ext cx="6248128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Formally: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i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 look forward to seeing you later.”</a:t>
            </a:r>
            <a:endParaRPr lang="en-GB" i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D62285A5-1DE2-7FFF-E12E-7DF07967F1C2}"/>
              </a:ext>
            </a:extLst>
          </p:cNvPr>
          <p:cNvSpPr/>
          <p:nvPr/>
        </p:nvSpPr>
        <p:spPr>
          <a:xfrm>
            <a:off x="9039070" y="5730762"/>
            <a:ext cx="2962758" cy="95746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56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1" grpId="0" animBg="1"/>
      <p:bldP spid="20" grpId="0" animBg="1"/>
      <p:bldP spid="42" grpId="0" animBg="1"/>
      <p:bldP spid="43" grpId="0" animBg="1"/>
      <p:bldP spid="44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763571"/>
            <a:ext cx="10283535" cy="174782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Choosing </a:t>
            </a:r>
            <a:r>
              <a:rPr lang="en-GB" sz="4000" b="1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 say something can be hugely important.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840930"/>
            <a:ext cx="10283534" cy="213642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can say the same thing: </a:t>
            </a:r>
          </a:p>
          <a:p>
            <a:pPr marL="1706563" indent="-538163">
              <a:buFont typeface="+mj-lt"/>
              <a:buAutoNum type="arabicPeriod"/>
            </a:pP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using different words; or</a:t>
            </a:r>
          </a:p>
          <a:p>
            <a:pPr marL="1706563" indent="-538163">
              <a:buFont typeface="+mj-lt"/>
              <a:buAutoNum type="arabicPeriod"/>
            </a:pP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a different tone.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1095635" y="211095"/>
            <a:ext cx="10283535" cy="140291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examples where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tone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changes how a sentence is understood?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1095636" y="1773980"/>
            <a:ext cx="10283534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“What do you mean?”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say it nicely?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AF53AE9-04A0-1F65-87FA-E8357016FB01}"/>
              </a:ext>
            </a:extLst>
          </p:cNvPr>
          <p:cNvSpPr txBox="1">
            <a:spLocks/>
          </p:cNvSpPr>
          <p:nvPr/>
        </p:nvSpPr>
        <p:spPr>
          <a:xfrm>
            <a:off x="1095635" y="5556872"/>
            <a:ext cx="10283534" cy="110334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tone of a sentence can be very important.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910B16-6A5F-627C-36E9-3451C874B920}"/>
              </a:ext>
            </a:extLst>
          </p:cNvPr>
          <p:cNvSpPr txBox="1">
            <a:spLocks/>
          </p:cNvSpPr>
          <p:nvPr/>
        </p:nvSpPr>
        <p:spPr>
          <a:xfrm>
            <a:off x="1095636" y="3034944"/>
            <a:ext cx="10283534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“What do you mean?”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say it aggressively?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DA1AEC-EB1A-3440-FB7E-E5149E05185A}"/>
              </a:ext>
            </a:extLst>
          </p:cNvPr>
          <p:cNvSpPr txBox="1">
            <a:spLocks/>
          </p:cNvSpPr>
          <p:nvPr/>
        </p:nvSpPr>
        <p:spPr>
          <a:xfrm>
            <a:off x="1095635" y="4295908"/>
            <a:ext cx="10283534" cy="110334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Same words. Different tone.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Different impact.</a:t>
            </a:r>
          </a:p>
        </p:txBody>
      </p:sp>
    </p:spTree>
    <p:extLst>
      <p:ext uri="{BB962C8B-B14F-4D97-AF65-F5344CB8AC3E}">
        <p14:creationId xmlns:p14="http://schemas.microsoft.com/office/powerpoint/2010/main" val="2623633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2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A5545F8E-5725-BD06-1C6C-EC54B4C70650}"/>
              </a:ext>
            </a:extLst>
          </p:cNvPr>
          <p:cNvSpPr txBox="1">
            <a:spLocks/>
          </p:cNvSpPr>
          <p:nvPr/>
        </p:nvSpPr>
        <p:spPr>
          <a:xfrm>
            <a:off x="407482" y="220134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Can you think of any examples where the same thing is said using different </a:t>
            </a:r>
            <a:r>
              <a:rPr lang="en-GB" sz="4000" b="1" u="sng" dirty="0">
                <a:solidFill>
                  <a:schemeClr val="bg1"/>
                </a:solidFill>
                <a:ea typeface="Andika"/>
                <a:cs typeface="Andika"/>
              </a:rPr>
              <a:t>words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5D1CFC-433D-4D29-FB5B-1612B090F2D6}"/>
              </a:ext>
            </a:extLst>
          </p:cNvPr>
          <p:cNvSpPr txBox="1">
            <a:spLocks/>
          </p:cNvSpPr>
          <p:nvPr/>
        </p:nvSpPr>
        <p:spPr>
          <a:xfrm>
            <a:off x="954233" y="1865521"/>
            <a:ext cx="10283534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“I am a solid fuel extraction agent.”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job is this?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8EECA6E-2B3E-E8E2-7C9D-E46264398198}"/>
              </a:ext>
            </a:extLst>
          </p:cNvPr>
          <p:cNvSpPr txBox="1">
            <a:spLocks/>
          </p:cNvSpPr>
          <p:nvPr/>
        </p:nvSpPr>
        <p:spPr>
          <a:xfrm>
            <a:off x="954233" y="4301711"/>
            <a:ext cx="10283534" cy="74646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Different words, same meaning, but different impact.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E420032-13E5-D8FF-6307-5E505A0B5527}"/>
              </a:ext>
            </a:extLst>
          </p:cNvPr>
          <p:cNvSpPr txBox="1">
            <a:spLocks/>
          </p:cNvSpPr>
          <p:nvPr/>
        </p:nvSpPr>
        <p:spPr>
          <a:xfrm>
            <a:off x="954233" y="3083616"/>
            <a:ext cx="10283534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“I am a coal miner.”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051657F-B365-6ED5-A509-825FCE2F3A3C}"/>
              </a:ext>
            </a:extLst>
          </p:cNvPr>
          <p:cNvSpPr txBox="1">
            <a:spLocks/>
          </p:cNvSpPr>
          <p:nvPr/>
        </p:nvSpPr>
        <p:spPr>
          <a:xfrm>
            <a:off x="954232" y="5220819"/>
            <a:ext cx="10283534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Choosing the right type of words for the audience can be extremely important. </a:t>
            </a:r>
          </a:p>
        </p:txBody>
      </p:sp>
    </p:spTree>
    <p:extLst>
      <p:ext uri="{BB962C8B-B14F-4D97-AF65-F5344CB8AC3E}">
        <p14:creationId xmlns:p14="http://schemas.microsoft.com/office/powerpoint/2010/main" val="4068823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2" grpId="0" animBg="1"/>
      <p:bldP spid="4" grpId="0" animBg="1"/>
      <p:bldP spid="6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8CC16EB0-8C0E-073B-E6D5-81F591A004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247073"/>
            <a:ext cx="11377035" cy="9628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 and Informal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D83234-1495-3F50-9187-BFB412C4F1B7}"/>
              </a:ext>
            </a:extLst>
          </p:cNvPr>
          <p:cNvSpPr txBox="1">
            <a:spLocks/>
          </p:cNvSpPr>
          <p:nvPr/>
        </p:nvSpPr>
        <p:spPr>
          <a:xfrm>
            <a:off x="407481" y="1457037"/>
            <a:ext cx="4940374" cy="639618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Informal Words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C6DD4DF-CFB8-6FB2-C6E7-65882F76ADD3}"/>
              </a:ext>
            </a:extLst>
          </p:cNvPr>
          <p:cNvSpPr txBox="1">
            <a:spLocks/>
          </p:cNvSpPr>
          <p:nvPr/>
        </p:nvSpPr>
        <p:spPr>
          <a:xfrm>
            <a:off x="6465452" y="1457037"/>
            <a:ext cx="5319064" cy="63961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 Words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03AFC2E-8A1E-58CF-0A5F-EEDA8FEAEC34}"/>
              </a:ext>
            </a:extLst>
          </p:cNvPr>
          <p:cNvSpPr txBox="1">
            <a:spLocks/>
          </p:cNvSpPr>
          <p:nvPr/>
        </p:nvSpPr>
        <p:spPr>
          <a:xfrm>
            <a:off x="407481" y="2336800"/>
            <a:ext cx="4940374" cy="3186545"/>
          </a:xfrm>
          <a:prstGeom prst="roundRect">
            <a:avLst>
              <a:gd name="adj" fmla="val 4322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can’t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ask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get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shouldn’t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I’m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they’re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06D7B7E-8980-1C74-852C-34F2D0130818}"/>
              </a:ext>
            </a:extLst>
          </p:cNvPr>
          <p:cNvSpPr txBox="1">
            <a:spLocks/>
          </p:cNvSpPr>
          <p:nvPr/>
        </p:nvSpPr>
        <p:spPr>
          <a:xfrm>
            <a:off x="6465452" y="2343728"/>
            <a:ext cx="5319064" cy="3096491"/>
          </a:xfrm>
          <a:prstGeom prst="roundRect">
            <a:avLst>
              <a:gd name="adj" fmla="val 556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not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enquire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receive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 not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am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B343A31-2E10-BFF7-2059-10C94CF4EFEF}"/>
              </a:ext>
            </a:extLst>
          </p:cNvPr>
          <p:cNvSpPr txBox="1">
            <a:spLocks/>
          </p:cNvSpPr>
          <p:nvPr/>
        </p:nvSpPr>
        <p:spPr>
          <a:xfrm>
            <a:off x="1686176" y="5645728"/>
            <a:ext cx="8819644" cy="87283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you think is the difference? </a:t>
            </a:r>
          </a:p>
        </p:txBody>
      </p:sp>
    </p:spTree>
    <p:extLst>
      <p:ext uri="{BB962C8B-B14F-4D97-AF65-F5344CB8AC3E}">
        <p14:creationId xmlns:p14="http://schemas.microsoft.com/office/powerpoint/2010/main" val="126621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65F3C1A-67E7-6E15-80E9-A37311B419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A2F3AC5-9DA9-7E3F-FF69-5952F9CB4388}"/>
              </a:ext>
            </a:extLst>
          </p:cNvPr>
          <p:cNvSpPr txBox="1">
            <a:spLocks/>
          </p:cNvSpPr>
          <p:nvPr/>
        </p:nvSpPr>
        <p:spPr>
          <a:xfrm>
            <a:off x="407479" y="1386318"/>
            <a:ext cx="11377035" cy="1453578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Informal language is used with people we know.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A2D60AF-B5B4-D564-3E72-614E5579389E}"/>
              </a:ext>
            </a:extLst>
          </p:cNvPr>
          <p:cNvSpPr txBox="1">
            <a:spLocks/>
          </p:cNvSpPr>
          <p:nvPr/>
        </p:nvSpPr>
        <p:spPr>
          <a:xfrm>
            <a:off x="407478" y="4131974"/>
            <a:ext cx="11377035" cy="188191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 language is used with people we don’t know.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CDFD7AF-4C4C-DAF4-B958-0839E6D677E3}"/>
              </a:ext>
            </a:extLst>
          </p:cNvPr>
          <p:cNvSpPr txBox="1">
            <a:spLocks/>
          </p:cNvSpPr>
          <p:nvPr/>
        </p:nvSpPr>
        <p:spPr>
          <a:xfrm>
            <a:off x="1787775" y="319804"/>
            <a:ext cx="8819644" cy="87283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who you use informal language with?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64CB885-17C3-742F-CCFE-EC6B2E9D9EBD}"/>
              </a:ext>
            </a:extLst>
          </p:cNvPr>
          <p:cNvSpPr txBox="1">
            <a:spLocks/>
          </p:cNvSpPr>
          <p:nvPr/>
        </p:nvSpPr>
        <p:spPr>
          <a:xfrm>
            <a:off x="1787775" y="3033574"/>
            <a:ext cx="8819644" cy="87283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who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use formal language with?</a:t>
            </a:r>
          </a:p>
        </p:txBody>
      </p:sp>
    </p:spTree>
    <p:extLst>
      <p:ext uri="{BB962C8B-B14F-4D97-AF65-F5344CB8AC3E}">
        <p14:creationId xmlns:p14="http://schemas.microsoft.com/office/powerpoint/2010/main" val="90132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65F3C1A-67E7-6E15-80E9-A37311B419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1212273"/>
            <a:ext cx="11377035" cy="211743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 language is used to: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 or write with someone new,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Write non-fiction such as instructions, explanations or reports,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Write formal letters.</a:t>
            </a:r>
            <a:endParaRPr lang="en-GB" sz="1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9BA0C1B-6767-77D2-4AF4-252C9174691A}"/>
              </a:ext>
            </a:extLst>
          </p:cNvPr>
          <p:cNvSpPr txBox="1">
            <a:spLocks/>
          </p:cNvSpPr>
          <p:nvPr/>
        </p:nvSpPr>
        <p:spPr>
          <a:xfrm>
            <a:off x="407479" y="4472723"/>
            <a:ext cx="11377035" cy="215206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Informal language is used to: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 or write with someone we know well,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Write letters to friends and close family,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Write emails and texts to people we know.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A2F3AC5-9DA9-7E3F-FF69-5952F9CB4388}"/>
              </a:ext>
            </a:extLst>
          </p:cNvPr>
          <p:cNvSpPr txBox="1">
            <a:spLocks/>
          </p:cNvSpPr>
          <p:nvPr/>
        </p:nvSpPr>
        <p:spPr>
          <a:xfrm>
            <a:off x="407480" y="3528295"/>
            <a:ext cx="11377035" cy="74583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Informal language is used with people we know.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A2D60AF-B5B4-D564-3E72-614E5579389E}"/>
              </a:ext>
            </a:extLst>
          </p:cNvPr>
          <p:cNvSpPr txBox="1">
            <a:spLocks/>
          </p:cNvSpPr>
          <p:nvPr/>
        </p:nvSpPr>
        <p:spPr>
          <a:xfrm>
            <a:off x="407481" y="233217"/>
            <a:ext cx="11377035" cy="74583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 language is used with people we don’t know.</a:t>
            </a:r>
          </a:p>
        </p:txBody>
      </p:sp>
    </p:spTree>
    <p:extLst>
      <p:ext uri="{BB962C8B-B14F-4D97-AF65-F5344CB8AC3E}">
        <p14:creationId xmlns:p14="http://schemas.microsoft.com/office/powerpoint/2010/main" val="2762463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3F53FFAD-58AB-863D-9F46-52AA7C64E8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296646" y="242454"/>
            <a:ext cx="8875063" cy="6373091"/>
          </a:xfrm>
          <a:prstGeom prst="roundRect">
            <a:avLst>
              <a:gd name="adj" fmla="val 2574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Subject: Complaint regarding an unsatisfactory meal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Dear Sirs,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I am writing to express my disappointment with the dining experience I recently had at your esteemed restaurant. I visited your establishment on Saturday for a meal with high expectations, considering the positive reviews and reputation your restaurant holds. However, I regret to inform you that my experience fell far below my expectations.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The quality of the food was subpar. The dish I ordered was badly overcooked and lacked the freshness and flavour that I anticipated. 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Moreover, the service I received was equally disappointing. The staff appeared inattentive and disinterested, failing to provide prompt and courteous service throughout the duration of my visit.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I look forward to hearing from you regarding the actions you intend to take to resolve this matter. Please contact me at your earliest convenience to discuss this further.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Thank you for your attention to this matter.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Yours sincerely,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B95027-78C6-5AF6-92D1-EE0799B70555}"/>
              </a:ext>
            </a:extLst>
          </p:cNvPr>
          <p:cNvSpPr txBox="1">
            <a:spLocks/>
          </p:cNvSpPr>
          <p:nvPr/>
        </p:nvSpPr>
        <p:spPr>
          <a:xfrm>
            <a:off x="9273851" y="242453"/>
            <a:ext cx="2816006" cy="1586347"/>
          </a:xfrm>
          <a:prstGeom prst="roundRect">
            <a:avLst>
              <a:gd name="adj" fmla="val 687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this formal or informal?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do you know?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F4B11FF-3A8A-C0EA-B0B4-50874978B4F6}"/>
              </a:ext>
            </a:extLst>
          </p:cNvPr>
          <p:cNvSpPr txBox="1">
            <a:spLocks/>
          </p:cNvSpPr>
          <p:nvPr/>
        </p:nvSpPr>
        <p:spPr>
          <a:xfrm>
            <a:off x="9273851" y="1963879"/>
            <a:ext cx="2816006" cy="1586347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any “formal” words?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5BA587-CC61-7D5F-0E74-57D344CF40E4}"/>
              </a:ext>
            </a:extLst>
          </p:cNvPr>
          <p:cNvSpPr txBox="1">
            <a:spLocks/>
          </p:cNvSpPr>
          <p:nvPr/>
        </p:nvSpPr>
        <p:spPr>
          <a:xfrm>
            <a:off x="296646" y="242453"/>
            <a:ext cx="8875063" cy="6373091"/>
          </a:xfrm>
          <a:prstGeom prst="roundRect">
            <a:avLst>
              <a:gd name="adj" fmla="val 2574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Subject: Complaint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regarding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an </a:t>
            </a:r>
            <a:r>
              <a:rPr lang="en-GB" sz="2000" b="0" i="0" u="sng" dirty="0">
                <a:solidFill>
                  <a:srgbClr val="FFFF00"/>
                </a:solidFill>
                <a:effectLst/>
                <a:latin typeface="+mn-lt"/>
              </a:rPr>
              <a:t>unsatisfactory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meal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100" u="sng" dirty="0">
                <a:solidFill>
                  <a:srgbClr val="FFFF00"/>
                </a:solidFill>
                <a:latin typeface="+mn-lt"/>
              </a:rPr>
              <a:t>Dear Sirs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,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I am writing to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express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my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disappointment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with the dining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experience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I recently had at your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esteemed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restaurant. I visited your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establishment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on Saturday for a meal with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high expectations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,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considering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the positive reviews and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reputation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your restaurant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holds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. However, I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regret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to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inform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you that my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experience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fell far below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my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expectations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.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The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quality</a:t>
            </a:r>
            <a:r>
              <a:rPr lang="en-GB" sz="2100" dirty="0">
                <a:solidFill>
                  <a:srgbClr val="FFFF00"/>
                </a:solidFill>
                <a:latin typeface="+mn-lt"/>
              </a:rPr>
              <a:t> 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of the food was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subpar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. The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dish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I ordered was badly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overcooked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and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lacked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the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freshness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and flavour that I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anticipated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. 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100" u="sng" dirty="0">
                <a:solidFill>
                  <a:srgbClr val="FFFF00"/>
                </a:solidFill>
                <a:latin typeface="+mn-lt"/>
              </a:rPr>
              <a:t>Moreover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, the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service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I received was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equally disappointing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. The staff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appeared inattentive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and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disinterested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, failing to provide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prompt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and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courteous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service throughout the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duration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of my visit.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100" u="sng" dirty="0">
                <a:solidFill>
                  <a:srgbClr val="FFFF00"/>
                </a:solidFill>
                <a:latin typeface="+mn-lt"/>
              </a:rPr>
              <a:t>I look forward to hearing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from you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regarding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the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actions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you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intend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to take to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resolve this matter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. Please contact me at your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earliest convenience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to discuss this further.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Thank you for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your attention to this matter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.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100" u="sng" dirty="0">
                <a:solidFill>
                  <a:srgbClr val="FFFF00"/>
                </a:solidFill>
                <a:latin typeface="+mn-lt"/>
              </a:rPr>
              <a:t>Yours sincerely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,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1057BE2-007B-9C3C-B842-93CD7A01060C}"/>
              </a:ext>
            </a:extLst>
          </p:cNvPr>
          <p:cNvSpPr txBox="1">
            <a:spLocks/>
          </p:cNvSpPr>
          <p:nvPr/>
        </p:nvSpPr>
        <p:spPr>
          <a:xfrm>
            <a:off x="9273851" y="3685305"/>
            <a:ext cx="2816006" cy="1586347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how you might say the same thing with “informal” words?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F815E42-1636-6F97-20F8-71B3B821A0E1}"/>
              </a:ext>
            </a:extLst>
          </p:cNvPr>
          <p:cNvSpPr txBox="1">
            <a:spLocks/>
          </p:cNvSpPr>
          <p:nvPr/>
        </p:nvSpPr>
        <p:spPr>
          <a:xfrm>
            <a:off x="296645" y="242452"/>
            <a:ext cx="8875063" cy="6373091"/>
          </a:xfrm>
          <a:prstGeom prst="roundRect">
            <a:avLst>
              <a:gd name="adj" fmla="val 2574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000" b="0" i="0" dirty="0">
                <a:solidFill>
                  <a:schemeClr val="bg1"/>
                </a:solidFill>
                <a:effectLst/>
                <a:latin typeface="+mn-lt"/>
              </a:rPr>
              <a:t>Oi! My meal the other day was rubbish!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70A0365-82F8-FF25-A939-66E9CC8A6E52}"/>
              </a:ext>
            </a:extLst>
          </p:cNvPr>
          <p:cNvSpPr txBox="1">
            <a:spLocks/>
          </p:cNvSpPr>
          <p:nvPr/>
        </p:nvSpPr>
        <p:spPr>
          <a:xfrm>
            <a:off x="9273850" y="5406731"/>
            <a:ext cx="2816006" cy="12088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would the difference in reaction be?</a:t>
            </a:r>
          </a:p>
        </p:txBody>
      </p:sp>
    </p:spTree>
    <p:extLst>
      <p:ext uri="{BB962C8B-B14F-4D97-AF65-F5344CB8AC3E}">
        <p14:creationId xmlns:p14="http://schemas.microsoft.com/office/powerpoint/2010/main" val="3637933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2AC58DF0-9912-82B8-81B1-8F08D3F346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5753173" cy="9536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 or informal?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2C3DDB-1C12-49F2-CEDC-B6C9F12D2A4D}"/>
              </a:ext>
            </a:extLst>
          </p:cNvPr>
          <p:cNvSpPr txBox="1">
            <a:spLocks/>
          </p:cNvSpPr>
          <p:nvPr/>
        </p:nvSpPr>
        <p:spPr>
          <a:xfrm>
            <a:off x="2516908" y="2021608"/>
            <a:ext cx="7158181" cy="14073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How’s it going?</a:t>
            </a:r>
          </a:p>
        </p:txBody>
      </p:sp>
      <p:sp>
        <p:nvSpPr>
          <p:cNvPr id="3" name="Formal">
            <a:extLst>
              <a:ext uri="{FF2B5EF4-FFF2-40B4-BE49-F238E27FC236}">
                <a16:creationId xmlns:a16="http://schemas.microsoft.com/office/drawing/2014/main" id="{59FE797D-B9E3-1AD9-6504-FA3F1E1FA90F}"/>
              </a:ext>
            </a:extLst>
          </p:cNvPr>
          <p:cNvSpPr txBox="1">
            <a:spLocks/>
          </p:cNvSpPr>
          <p:nvPr/>
        </p:nvSpPr>
        <p:spPr>
          <a:xfrm>
            <a:off x="927028" y="3926608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</a:t>
            </a:r>
          </a:p>
        </p:txBody>
      </p:sp>
      <p:sp>
        <p:nvSpPr>
          <p:cNvPr id="5" name="Informal">
            <a:extLst>
              <a:ext uri="{FF2B5EF4-FFF2-40B4-BE49-F238E27FC236}">
                <a16:creationId xmlns:a16="http://schemas.microsoft.com/office/drawing/2014/main" id="{30D94983-E540-B966-E4BC-9F650AB141ED}"/>
              </a:ext>
            </a:extLst>
          </p:cNvPr>
          <p:cNvSpPr txBox="1">
            <a:spLocks/>
          </p:cNvSpPr>
          <p:nvPr/>
        </p:nvSpPr>
        <p:spPr>
          <a:xfrm>
            <a:off x="6480392" y="3926607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Informal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789CA2-C17E-2400-BDA9-62BDC0E4B73F}"/>
              </a:ext>
            </a:extLst>
          </p:cNvPr>
          <p:cNvSpPr txBox="1">
            <a:spLocks/>
          </p:cNvSpPr>
          <p:nvPr/>
        </p:nvSpPr>
        <p:spPr>
          <a:xfrm>
            <a:off x="927028" y="3931516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AE01A7-81E4-B0F6-5F9E-9ED408C53406}"/>
              </a:ext>
            </a:extLst>
          </p:cNvPr>
          <p:cNvSpPr txBox="1">
            <a:spLocks/>
          </p:cNvSpPr>
          <p:nvPr/>
        </p:nvSpPr>
        <p:spPr>
          <a:xfrm>
            <a:off x="6480392" y="3926606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Correct - Informal</a:t>
            </a:r>
          </a:p>
        </p:txBody>
      </p:sp>
    </p:spTree>
    <p:extLst>
      <p:ext uri="{BB962C8B-B14F-4D97-AF65-F5344CB8AC3E}">
        <p14:creationId xmlns:p14="http://schemas.microsoft.com/office/powerpoint/2010/main" val="121496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883</Words>
  <Application>Microsoft Office PowerPoint</Application>
  <PresentationFormat>Widescreen</PresentationFormat>
  <Paragraphs>129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2025-12-22T09:02:32Z</dcterms:modified>
</cp:coreProperties>
</file>