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9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503" r:id="rId10"/>
    <p:sldId id="504" r:id="rId11"/>
    <p:sldId id="505" r:id="rId12"/>
    <p:sldId id="506" r:id="rId13"/>
    <p:sldId id="507" r:id="rId14"/>
    <p:sldId id="508" r:id="rId15"/>
    <p:sldId id="509" r:id="rId16"/>
    <p:sldId id="510" r:id="rId17"/>
    <p:sldId id="459" r:id="rId18"/>
    <p:sldId id="460" r:id="rId19"/>
    <p:sldId id="461" r:id="rId20"/>
    <p:sldId id="436" r:id="rId21"/>
    <p:sldId id="437" r:id="rId22"/>
    <p:sldId id="438" r:id="rId23"/>
    <p:sldId id="454" r:id="rId24"/>
    <p:sldId id="455" r:id="rId25"/>
    <p:sldId id="450" r:id="rId26"/>
    <p:sldId id="451" r:id="rId27"/>
    <p:sldId id="452" r:id="rId28"/>
    <p:sldId id="453" r:id="rId29"/>
    <p:sldId id="457" r:id="rId30"/>
    <p:sldId id="458" r:id="rId31"/>
    <p:sldId id="456" r:id="rId32"/>
    <p:sldId id="274" r:id="rId33"/>
    <p:sldId id="363" r:id="rId34"/>
    <p:sldId id="385" r:id="rId35"/>
    <p:sldId id="378" r:id="rId36"/>
    <p:sldId id="381" r:id="rId37"/>
    <p:sldId id="380" r:id="rId38"/>
    <p:sldId id="386" r:id="rId39"/>
    <p:sldId id="382" r:id="rId40"/>
    <p:sldId id="383" r:id="rId41"/>
    <p:sldId id="388" r:id="rId42"/>
    <p:sldId id="389" r:id="rId43"/>
    <p:sldId id="390" r:id="rId44"/>
    <p:sldId id="367" r:id="rId45"/>
    <p:sldId id="511" r:id="rId46"/>
    <p:sldId id="512" r:id="rId47"/>
    <p:sldId id="532" r:id="rId48"/>
  </p:sldIdLst>
  <p:sldSz cx="12192000" cy="6858000"/>
  <p:notesSz cx="6858000" cy="9144000"/>
  <p:embeddedFontLst>
    <p:embeddedFont>
      <p:font typeface="Andika" panose="02000000000000000000" pitchFamily="2" charset="0"/>
      <p:regular r:id="rId50"/>
      <p:bold r:id="rId51"/>
      <p:italic r:id="rId52"/>
      <p:boldItalic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5A135B-1672-44C3-A5AF-3C6902B92F03}" v="3" dt="2025-12-15T13:33:42.8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001F51-AEFD-2B3D-3E89-64B617DA7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DEBA6C-42FA-F869-C1E2-C4FC079F07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2E396A-9D3B-577B-0018-9C6A35E66A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2FE0C1-937A-5C55-301E-14F840EDFC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7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3311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This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44E8C-400E-8B15-3EC1-AC5530AF6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88635A-52D5-C78D-D9A3-2E3B56D21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3AAC63-3F3F-0B03-4A6C-E7E0D9969D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035057-1A27-D2E3-88E6-9F2A1F8A483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FD90C-AD05-54A8-8A59-380A3A9E5D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11C199D-BC91-A65E-0C9B-AC8436AE33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706B83-A0E4-F3C2-0E7D-D7F6732A7EA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58B1D65-BDE4-E198-DFDB-13584095564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636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F3CC92-04BA-FE71-4FF8-8DFD94240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E269035-1741-A84B-C3C3-534EED4DF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FBE79A-83D3-4C2F-5621-C91BC623E5B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BFA322-8BD5-FBAD-10C6-5CD416E83F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2D83CA-A510-097F-8C2C-2D974289D45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F219A43-C9D3-3A4A-1048-E24C9AA1D0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E6C22D-07C1-F5D2-24A9-8C127023C63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E04F82F-8E63-52B6-7EEE-342A9A9355C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041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9057BE-43C9-7321-32E8-3EB3EE97F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AD49CD-D66A-87F8-3243-52B054983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67430B-7B58-8772-67B9-68B629F2EB9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AD505E-5744-5282-65D6-1B46FD6335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2B4677-C3E0-6FF1-F36E-EE03369C059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70C392-F2D4-5E3A-22E0-1DCEDC0D6C5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57AB8FB-8C48-8554-CDCF-CD7DA63057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6C538C-9C1C-D5D5-894E-36B942C3A6B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186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E74331-0EB2-FDF4-63F8-514FFBAE3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A585A4A-6EE5-0223-7987-B1B1F1213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8F33AF-95FD-B0BA-1E3D-E4F04188B98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969E10D-5ED7-8813-93D1-E1C23D2E08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829F7F-FE78-3E83-0716-9FBA6B102FF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31B7F5-2E1D-4625-2755-17DC5E4CA9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7E59A23-6B22-D777-4DB1-F1CC8B1E19B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9655CA-3000-E5CC-5F61-F0AB3D164B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722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E11C9-C4E0-03AA-6FAC-B9CDC298A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FD1DB4E-1943-6534-6668-BC660D18CC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285AB1-711C-81A7-5765-431FF72FF54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302251-DF23-6E71-1EF0-D9930FEBD8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42757B-4EE6-08AC-09D0-D0D1518D18C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08E10F-BCCE-5F22-DDAC-6B949BFDB1E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33E74B-347D-14BE-03B0-D43276F147A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4F57425-DFFB-4331-9C80-4C86227050B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4387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400175" y="4837895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625910" y="412847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5996342" y="4123874"/>
            <a:ext cx="11957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244217" y="41145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25578" y="4795837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7A51E28-6453-E64C-825F-7E7567EF3CB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9781943" y="413361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277845" y="417425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6232821" y="2889549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5601818" y="203577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9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6A67133-0285-8738-30AB-CA3CAACAEAC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419850" y="4825193"/>
            <a:ext cx="403428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6032395" y="417161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35901" y="416700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817437" y="482519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9649237" y="416065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6130A59-55C9-B0A5-C19B-9F7D35D20F3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6921713" y="49048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(personal)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7627985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0956924-BAA0-5492-F8C2-BC401B9E2DE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762375" y="5105400"/>
            <a:ext cx="60293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697835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8297225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E5A460-14EE-1090-6858-A043D6D66A1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3FB6C10-A317-273C-E3B2-C80738D483AB}"/>
              </a:ext>
            </a:extLst>
          </p:cNvPr>
          <p:cNvSpPr txBox="1">
            <a:spLocks/>
          </p:cNvSpPr>
          <p:nvPr/>
        </p:nvSpPr>
        <p:spPr>
          <a:xfrm>
            <a:off x="3762375" y="5105400"/>
            <a:ext cx="60293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2569147-0166-FA2B-2FB2-ADB936510FEF}"/>
              </a:ext>
            </a:extLst>
          </p:cNvPr>
          <p:cNvSpPr/>
          <p:nvPr/>
        </p:nvSpPr>
        <p:spPr>
          <a:xfrm rot="16200000">
            <a:off x="3697835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DEAD967-BC37-58DA-1AB0-1490D11A6AD3}"/>
              </a:ext>
            </a:extLst>
          </p:cNvPr>
          <p:cNvSpPr/>
          <p:nvPr/>
        </p:nvSpPr>
        <p:spPr>
          <a:xfrm rot="16200000">
            <a:off x="8297225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3350495" y="270816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7949885" y="266599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CEDF28-BF1A-582F-B848-DE16B0BE27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6522992" y="49160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7022746" y="420923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8E77A39-BEDD-F6C7-82FB-5E4A2A5B980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clause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266825" y="3744445"/>
            <a:ext cx="6030156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090924" y="3763495"/>
            <a:ext cx="2710426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9F6C7F-1028-67D2-D833-B9D89C86AE5E}"/>
              </a:ext>
            </a:extLst>
          </p:cNvPr>
          <p:cNvSpPr txBox="1">
            <a:spLocks/>
          </p:cNvSpPr>
          <p:nvPr/>
        </p:nvSpPr>
        <p:spPr>
          <a:xfrm>
            <a:off x="6546805" y="490424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A51E06C-E592-FED1-911D-85BEE9DEC681}"/>
              </a:ext>
            </a:extLst>
          </p:cNvPr>
          <p:cNvSpPr/>
          <p:nvPr/>
        </p:nvSpPr>
        <p:spPr>
          <a:xfrm rot="16200000">
            <a:off x="7046559" y="419745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546804" y="4895838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CC2548-E441-3DC7-0E0B-629A1F86094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420127" y="49525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235883" y="41657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D22A6-BE55-D07E-4E05-AB84AA349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30933D6-68FC-CFAC-7C6B-8209D28F4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922A700-551D-512B-D982-BD4778A9CD60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“wild”?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E83FF2-1028-77E4-254F-0BAF01AC46B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580601-FE8A-814F-801A-01DD9B8136E0}"/>
              </a:ext>
            </a:extLst>
          </p:cNvPr>
          <p:cNvSpPr txBox="1">
            <a:spLocks/>
          </p:cNvSpPr>
          <p:nvPr/>
        </p:nvSpPr>
        <p:spPr>
          <a:xfrm>
            <a:off x="4600575" y="4952521"/>
            <a:ext cx="231727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EB71DF7-DD92-7172-0F8D-7482FA075F27}"/>
              </a:ext>
            </a:extLst>
          </p:cNvPr>
          <p:cNvSpPr/>
          <p:nvPr/>
        </p:nvSpPr>
        <p:spPr>
          <a:xfrm rot="16200000">
            <a:off x="5064808" y="4192896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024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robots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had completed 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13298C-6D3D-FE75-08BF-6051774B859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8391523" y="4889904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9097795" y="4157164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1F2F01D-4565-C11F-7E6B-0174D5D7C15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656887" y="169796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531947" y="2737515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01853" y="1684498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55633" y="2744246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6080362" y="2734378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6076858" y="4643790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7098754" y="4046906"/>
            <a:ext cx="961171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5821730" y="1684497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5400000">
            <a:off x="9212768" y="2683994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9D0AF4F-C003-4938-6E5E-B99DC3061DD2}"/>
              </a:ext>
            </a:extLst>
          </p:cNvPr>
          <p:cNvSpPr txBox="1">
            <a:spLocks/>
          </p:cNvSpPr>
          <p:nvPr/>
        </p:nvSpPr>
        <p:spPr>
          <a:xfrm>
            <a:off x="9043112" y="1659433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3EACDC5-140E-07FF-88CB-962973E8CA46}"/>
              </a:ext>
            </a:extLst>
          </p:cNvPr>
          <p:cNvSpPr txBox="1">
            <a:spLocks/>
          </p:cNvSpPr>
          <p:nvPr/>
        </p:nvSpPr>
        <p:spPr>
          <a:xfrm>
            <a:off x="1726481" y="4644714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AF2C57C-F3D1-B794-85CD-3ABEBF7E2787}"/>
              </a:ext>
            </a:extLst>
          </p:cNvPr>
          <p:cNvSpPr/>
          <p:nvPr/>
        </p:nvSpPr>
        <p:spPr>
          <a:xfrm rot="16200000">
            <a:off x="1937950" y="4088615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9818878" y="405214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869929" y="4663872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C0617526-290A-3230-E860-E8977AB3DD30}"/>
              </a:ext>
            </a:extLst>
          </p:cNvPr>
          <p:cNvSpPr/>
          <p:nvPr/>
        </p:nvSpPr>
        <p:spPr>
          <a:xfrm rot="5400000">
            <a:off x="7690708" y="2713627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37F178CC-E236-04D3-7552-54DC092E9253}"/>
              </a:ext>
            </a:extLst>
          </p:cNvPr>
          <p:cNvSpPr txBox="1">
            <a:spLocks/>
          </p:cNvSpPr>
          <p:nvPr/>
        </p:nvSpPr>
        <p:spPr>
          <a:xfrm>
            <a:off x="7529638" y="1665209"/>
            <a:ext cx="13929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8463DB4-49F3-134A-8F61-7A41044A46D9}"/>
              </a:ext>
            </a:extLst>
          </p:cNvPr>
          <p:cNvSpPr txBox="1">
            <a:spLocks/>
          </p:cNvSpPr>
          <p:nvPr/>
        </p:nvSpPr>
        <p:spPr>
          <a:xfrm>
            <a:off x="8146456" y="4641483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83840A26-C9C5-17AD-0518-C6E68F5FE675}"/>
              </a:ext>
            </a:extLst>
          </p:cNvPr>
          <p:cNvSpPr/>
          <p:nvPr/>
        </p:nvSpPr>
        <p:spPr>
          <a:xfrm rot="16200000">
            <a:off x="8739753" y="4076035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4381269" y="4646273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16200000">
            <a:off x="5185310" y="4071544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9" grpId="0" animBg="1"/>
      <p:bldP spid="32" grpId="0" animBg="1"/>
      <p:bldP spid="27" grpId="0" animBg="1"/>
      <p:bldP spid="31" grpId="0" animBg="1"/>
      <p:bldP spid="33" grpId="0" animBg="1"/>
      <p:bldP spid="19" grpId="0" animBg="1"/>
      <p:bldP spid="24" grpId="0" animBg="1"/>
      <p:bldP spid="25" grpId="0" animBg="1"/>
      <p:bldP spid="26" grpId="0" animBg="1"/>
      <p:bldP spid="28" grpId="0" animBg="1"/>
      <p:bldP spid="30" grpId="0" animBg="1"/>
      <p:bldP spid="9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23956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&amp;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Language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763571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</a:t>
            </a:r>
            <a:r>
              <a:rPr lang="en-GB" sz="4000" b="1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 say something can be hugely important.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840930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say the same thing: </a:t>
            </a:r>
          </a:p>
          <a:p>
            <a:pPr marL="1706563" indent="-538163">
              <a:buFont typeface="+mj-lt"/>
              <a:buAutoNum type="arabicPeriod"/>
            </a:pP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different words; or</a:t>
            </a:r>
          </a:p>
          <a:p>
            <a:pPr marL="1706563" indent="-538163">
              <a:buFont typeface="+mj-lt"/>
              <a:buAutoNum type="arabicPeriod"/>
            </a:pP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a different tone.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1095635" y="211095"/>
            <a:ext cx="10283535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examples where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tone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changes how a sentence is understood?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5636" y="1773980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“What do you mean?”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say it nicely?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AF53AE9-04A0-1F65-87FA-E8357016FB01}"/>
              </a:ext>
            </a:extLst>
          </p:cNvPr>
          <p:cNvSpPr txBox="1">
            <a:spLocks/>
          </p:cNvSpPr>
          <p:nvPr/>
        </p:nvSpPr>
        <p:spPr>
          <a:xfrm>
            <a:off x="1095635" y="5556872"/>
            <a:ext cx="10283534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tone of a sentence can be very important.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910B16-6A5F-627C-36E9-3451C874B920}"/>
              </a:ext>
            </a:extLst>
          </p:cNvPr>
          <p:cNvSpPr txBox="1">
            <a:spLocks/>
          </p:cNvSpPr>
          <p:nvPr/>
        </p:nvSpPr>
        <p:spPr>
          <a:xfrm>
            <a:off x="1095636" y="3034944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“What do you mean?”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say it aggressively?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DA1AEC-EB1A-3440-FB7E-E5149E05185A}"/>
              </a:ext>
            </a:extLst>
          </p:cNvPr>
          <p:cNvSpPr txBox="1">
            <a:spLocks/>
          </p:cNvSpPr>
          <p:nvPr/>
        </p:nvSpPr>
        <p:spPr>
          <a:xfrm>
            <a:off x="1095635" y="4295908"/>
            <a:ext cx="10283534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Same words. Different tone.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Different impact.</a:t>
            </a:r>
          </a:p>
        </p:txBody>
      </p:sp>
    </p:spTree>
    <p:extLst>
      <p:ext uri="{BB962C8B-B14F-4D97-AF65-F5344CB8AC3E}">
        <p14:creationId xmlns:p14="http://schemas.microsoft.com/office/powerpoint/2010/main" val="262363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2" y="220134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Can you think of any examples where the same thing is said using different </a:t>
            </a:r>
            <a:r>
              <a:rPr lang="en-GB" sz="4000" b="1" u="sng" dirty="0">
                <a:solidFill>
                  <a:schemeClr val="bg1"/>
                </a:solidFill>
                <a:ea typeface="Andika"/>
                <a:cs typeface="Andika"/>
              </a:rPr>
              <a:t>words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5D1CFC-433D-4D29-FB5B-1612B090F2D6}"/>
              </a:ext>
            </a:extLst>
          </p:cNvPr>
          <p:cNvSpPr txBox="1">
            <a:spLocks/>
          </p:cNvSpPr>
          <p:nvPr/>
        </p:nvSpPr>
        <p:spPr>
          <a:xfrm>
            <a:off x="954233" y="1865521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 am a solid fuel extraction agent.”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job is this?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EECA6E-2B3E-E8E2-7C9D-E46264398198}"/>
              </a:ext>
            </a:extLst>
          </p:cNvPr>
          <p:cNvSpPr txBox="1">
            <a:spLocks/>
          </p:cNvSpPr>
          <p:nvPr/>
        </p:nvSpPr>
        <p:spPr>
          <a:xfrm>
            <a:off x="954233" y="4301711"/>
            <a:ext cx="10283534" cy="7464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Different words, same meaning, but different impact.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E420032-13E5-D8FF-6307-5E505A0B5527}"/>
              </a:ext>
            </a:extLst>
          </p:cNvPr>
          <p:cNvSpPr txBox="1">
            <a:spLocks/>
          </p:cNvSpPr>
          <p:nvPr/>
        </p:nvSpPr>
        <p:spPr>
          <a:xfrm>
            <a:off x="954233" y="3083616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 am a coal miner.”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51657F-B365-6ED5-A509-825FCE2F3A3C}"/>
              </a:ext>
            </a:extLst>
          </p:cNvPr>
          <p:cNvSpPr txBox="1">
            <a:spLocks/>
          </p:cNvSpPr>
          <p:nvPr/>
        </p:nvSpPr>
        <p:spPr>
          <a:xfrm>
            <a:off x="954232" y="5220819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the right type of words for the audience can be extremely important. 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" grpId="0" animBg="1"/>
      <p:bldP spid="4" grpId="0" animBg="1"/>
      <p:bldP spid="6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8CC16EB0-8C0E-073B-E6D5-81F591A00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247073"/>
            <a:ext cx="11377035" cy="9628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and Informal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D83234-1495-3F50-9187-BFB412C4F1B7}"/>
              </a:ext>
            </a:extLst>
          </p:cNvPr>
          <p:cNvSpPr txBox="1">
            <a:spLocks/>
          </p:cNvSpPr>
          <p:nvPr/>
        </p:nvSpPr>
        <p:spPr>
          <a:xfrm>
            <a:off x="407481" y="1457037"/>
            <a:ext cx="4940374" cy="63961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Words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C6DD4DF-CFB8-6FB2-C6E7-65882F76ADD3}"/>
              </a:ext>
            </a:extLst>
          </p:cNvPr>
          <p:cNvSpPr txBox="1">
            <a:spLocks/>
          </p:cNvSpPr>
          <p:nvPr/>
        </p:nvSpPr>
        <p:spPr>
          <a:xfrm>
            <a:off x="6465452" y="1457037"/>
            <a:ext cx="5319064" cy="63961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Words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3AFC2E-8A1E-58CF-0A5F-EEDA8FEAEC34}"/>
              </a:ext>
            </a:extLst>
          </p:cNvPr>
          <p:cNvSpPr txBox="1">
            <a:spLocks/>
          </p:cNvSpPr>
          <p:nvPr/>
        </p:nvSpPr>
        <p:spPr>
          <a:xfrm>
            <a:off x="407481" y="2336800"/>
            <a:ext cx="4940374" cy="3186545"/>
          </a:xfrm>
          <a:prstGeom prst="roundRect">
            <a:avLst>
              <a:gd name="adj" fmla="val 4322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can’t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ask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they’re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6D7B7E-8980-1C74-852C-34F2D0130818}"/>
              </a:ext>
            </a:extLst>
          </p:cNvPr>
          <p:cNvSpPr txBox="1">
            <a:spLocks/>
          </p:cNvSpPr>
          <p:nvPr/>
        </p:nvSpPr>
        <p:spPr>
          <a:xfrm>
            <a:off x="6465452" y="2343728"/>
            <a:ext cx="5319064" cy="3096491"/>
          </a:xfrm>
          <a:prstGeom prst="roundRect">
            <a:avLst>
              <a:gd name="adj" fmla="val 556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not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enquire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receive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 not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343A31-2E10-BFF7-2059-10C94CF4EFEF}"/>
              </a:ext>
            </a:extLst>
          </p:cNvPr>
          <p:cNvSpPr txBox="1">
            <a:spLocks/>
          </p:cNvSpPr>
          <p:nvPr/>
        </p:nvSpPr>
        <p:spPr>
          <a:xfrm>
            <a:off x="1686176" y="5645728"/>
            <a:ext cx="8819644" cy="87283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you think is the difference? </a:t>
            </a:r>
          </a:p>
        </p:txBody>
      </p:sp>
    </p:spTree>
    <p:extLst>
      <p:ext uri="{BB962C8B-B14F-4D97-AF65-F5344CB8AC3E}">
        <p14:creationId xmlns:p14="http://schemas.microsoft.com/office/powerpoint/2010/main" val="126621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A2F3AC5-9DA9-7E3F-FF69-5952F9CB4388}"/>
              </a:ext>
            </a:extLst>
          </p:cNvPr>
          <p:cNvSpPr txBox="1">
            <a:spLocks/>
          </p:cNvSpPr>
          <p:nvPr/>
        </p:nvSpPr>
        <p:spPr>
          <a:xfrm>
            <a:off x="407479" y="1386318"/>
            <a:ext cx="11377035" cy="145357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language is used with people we know.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2D60AF-B5B4-D564-3E72-614E5579389E}"/>
              </a:ext>
            </a:extLst>
          </p:cNvPr>
          <p:cNvSpPr txBox="1">
            <a:spLocks/>
          </p:cNvSpPr>
          <p:nvPr/>
        </p:nvSpPr>
        <p:spPr>
          <a:xfrm>
            <a:off x="407478" y="4131974"/>
            <a:ext cx="11377035" cy="18819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language is used with people we don’t know.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CDFD7AF-4C4C-DAF4-B958-0839E6D677E3}"/>
              </a:ext>
            </a:extLst>
          </p:cNvPr>
          <p:cNvSpPr txBox="1">
            <a:spLocks/>
          </p:cNvSpPr>
          <p:nvPr/>
        </p:nvSpPr>
        <p:spPr>
          <a:xfrm>
            <a:off x="1787775" y="319804"/>
            <a:ext cx="8819644" cy="87283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who you use informal language with?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64CB885-17C3-742F-CCFE-EC6B2E9D9EBD}"/>
              </a:ext>
            </a:extLst>
          </p:cNvPr>
          <p:cNvSpPr txBox="1">
            <a:spLocks/>
          </p:cNvSpPr>
          <p:nvPr/>
        </p:nvSpPr>
        <p:spPr>
          <a:xfrm>
            <a:off x="1787775" y="3033574"/>
            <a:ext cx="8819644" cy="87283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who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 formal language with?</a:t>
            </a:r>
          </a:p>
        </p:txBody>
      </p:sp>
    </p:spTree>
    <p:extLst>
      <p:ext uri="{BB962C8B-B14F-4D97-AF65-F5344CB8AC3E}">
        <p14:creationId xmlns:p14="http://schemas.microsoft.com/office/powerpoint/2010/main" val="9013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1212273"/>
            <a:ext cx="11377035" cy="211743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language is used to: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 or write with someone new,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non-fiction such as instructions, explanations or reports,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formal letters.</a:t>
            </a: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BA0C1B-6767-77D2-4AF4-252C9174691A}"/>
              </a:ext>
            </a:extLst>
          </p:cNvPr>
          <p:cNvSpPr txBox="1">
            <a:spLocks/>
          </p:cNvSpPr>
          <p:nvPr/>
        </p:nvSpPr>
        <p:spPr>
          <a:xfrm>
            <a:off x="407479" y="4472723"/>
            <a:ext cx="11377035" cy="215206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language is used to: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 or write with someone we know well,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letters to friends and close family,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emails and texts to people we know.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A2F3AC5-9DA9-7E3F-FF69-5952F9CB4388}"/>
              </a:ext>
            </a:extLst>
          </p:cNvPr>
          <p:cNvSpPr txBox="1">
            <a:spLocks/>
          </p:cNvSpPr>
          <p:nvPr/>
        </p:nvSpPr>
        <p:spPr>
          <a:xfrm>
            <a:off x="407480" y="3528295"/>
            <a:ext cx="11377035" cy="7458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language is used with people we know.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2D60AF-B5B4-D564-3E72-614E5579389E}"/>
              </a:ext>
            </a:extLst>
          </p:cNvPr>
          <p:cNvSpPr txBox="1">
            <a:spLocks/>
          </p:cNvSpPr>
          <p:nvPr/>
        </p:nvSpPr>
        <p:spPr>
          <a:xfrm>
            <a:off x="407481" y="233217"/>
            <a:ext cx="11377035" cy="74583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language is used with people we don’t know.</a:t>
            </a:r>
          </a:p>
        </p:txBody>
      </p:sp>
    </p:spTree>
    <p:extLst>
      <p:ext uri="{BB962C8B-B14F-4D97-AF65-F5344CB8AC3E}">
        <p14:creationId xmlns:p14="http://schemas.microsoft.com/office/powerpoint/2010/main" val="276246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F53FFAD-58AB-863D-9F46-52AA7C64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296646" y="242454"/>
            <a:ext cx="8875063" cy="6373091"/>
          </a:xfrm>
          <a:prstGeom prst="roundRect">
            <a:avLst>
              <a:gd name="adj" fmla="val 2574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Subject: Complaint regarding an unsatisfactory meal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Dear Sirs,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I am writing to express my disappointment with the dining experience I recently had at your esteemed restaurant. I visited your establishment on Saturday for a meal with high expectations, considering the positive reviews and reputation your restaurant holds. However, I regret to inform you that my experience fell far below my expectations.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The quality of the food was subpar. The dish I ordered was badly overcooked and lacked the freshness and flavour that I anticipated. 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Moreover, the service I received was equally disappointing. The staff appeared inattentive and disinterested, failing to provide prompt and courteous service throughout the duration of my visit.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I look forward to hearing from you regarding the actions you intend to take to resolve this matter. Please contact me at your earliest convenience to discuss this further.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Thank you for your attention to this matter.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Yours sincerely,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B95027-78C6-5AF6-92D1-EE0799B70555}"/>
              </a:ext>
            </a:extLst>
          </p:cNvPr>
          <p:cNvSpPr txBox="1">
            <a:spLocks/>
          </p:cNvSpPr>
          <p:nvPr/>
        </p:nvSpPr>
        <p:spPr>
          <a:xfrm>
            <a:off x="9273851" y="242453"/>
            <a:ext cx="2816006" cy="1586347"/>
          </a:xfrm>
          <a:prstGeom prst="roundRect">
            <a:avLst>
              <a:gd name="adj" fmla="val 687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this formal or informal?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know?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F4B11FF-3A8A-C0EA-B0B4-50874978B4F6}"/>
              </a:ext>
            </a:extLst>
          </p:cNvPr>
          <p:cNvSpPr txBox="1">
            <a:spLocks/>
          </p:cNvSpPr>
          <p:nvPr/>
        </p:nvSpPr>
        <p:spPr>
          <a:xfrm>
            <a:off x="9273851" y="1963879"/>
            <a:ext cx="2816006" cy="1586347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“formal” words?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5BA587-CC61-7D5F-0E74-57D344CF40E4}"/>
              </a:ext>
            </a:extLst>
          </p:cNvPr>
          <p:cNvSpPr txBox="1">
            <a:spLocks/>
          </p:cNvSpPr>
          <p:nvPr/>
        </p:nvSpPr>
        <p:spPr>
          <a:xfrm>
            <a:off x="296646" y="242453"/>
            <a:ext cx="8875063" cy="6373091"/>
          </a:xfrm>
          <a:prstGeom prst="roundRect">
            <a:avLst>
              <a:gd name="adj" fmla="val 2574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Subject: Complaint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regarding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 </a:t>
            </a:r>
            <a:r>
              <a:rPr lang="en-GB" sz="2000" b="0" i="0" u="sng" dirty="0">
                <a:solidFill>
                  <a:srgbClr val="FFFF00"/>
                </a:solidFill>
                <a:effectLst/>
                <a:latin typeface="+mn-lt"/>
              </a:rPr>
              <a:t>unsatisfactory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meal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100" u="sng" dirty="0">
                <a:solidFill>
                  <a:srgbClr val="FFFF00"/>
                </a:solidFill>
                <a:latin typeface="+mn-lt"/>
              </a:rPr>
              <a:t>Dear Sirs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I am writing to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express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my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disappointment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with the dining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experience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I recently had at your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esteemed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restaurant. I visited your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establishment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on Saturday for a meal with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high expectations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considering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the positive reviews and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reputation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your restaurant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holds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However, I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regret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to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inform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you that my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experience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fell far below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my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expectations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quality</a:t>
            </a:r>
            <a:r>
              <a:rPr lang="en-GB" sz="2100" dirty="0">
                <a:solidFill>
                  <a:srgbClr val="FFFF00"/>
                </a:solidFill>
                <a:latin typeface="+mn-lt"/>
              </a:rPr>
              <a:t> 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of the food was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subpar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dish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I ordered was badly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overcooked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and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lacked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freshness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and flavour that I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anticipated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100" u="sng" dirty="0">
                <a:solidFill>
                  <a:srgbClr val="FFFF00"/>
                </a:solidFill>
                <a:latin typeface="+mn-lt"/>
              </a:rPr>
              <a:t>Moreover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service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I received was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equally disappointing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The staff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appeared inattentive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and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disinterested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 failing to provide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prompt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and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courteous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service throughout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duration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of my visit.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100" u="sng" dirty="0">
                <a:solidFill>
                  <a:srgbClr val="FFFF00"/>
                </a:solidFill>
                <a:latin typeface="+mn-lt"/>
              </a:rPr>
              <a:t>I look forward to hearing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from you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regarding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actions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you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intend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to take to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resolve this matter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Please contact me at your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earliest convenience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to discuss this further.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Thank you for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your attention to this matter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100" u="sng" dirty="0">
                <a:solidFill>
                  <a:srgbClr val="FFFF00"/>
                </a:solidFill>
                <a:latin typeface="+mn-lt"/>
              </a:rPr>
              <a:t>Yours sincerely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057BE2-007B-9C3C-B842-93CD7A01060C}"/>
              </a:ext>
            </a:extLst>
          </p:cNvPr>
          <p:cNvSpPr txBox="1">
            <a:spLocks/>
          </p:cNvSpPr>
          <p:nvPr/>
        </p:nvSpPr>
        <p:spPr>
          <a:xfrm>
            <a:off x="9273851" y="3685305"/>
            <a:ext cx="2816006" cy="1586347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how you might say the same thing with “informal” words?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F815E42-1636-6F97-20F8-71B3B821A0E1}"/>
              </a:ext>
            </a:extLst>
          </p:cNvPr>
          <p:cNvSpPr txBox="1">
            <a:spLocks/>
          </p:cNvSpPr>
          <p:nvPr/>
        </p:nvSpPr>
        <p:spPr>
          <a:xfrm>
            <a:off x="296645" y="242452"/>
            <a:ext cx="8875063" cy="6373091"/>
          </a:xfrm>
          <a:prstGeom prst="roundRect">
            <a:avLst>
              <a:gd name="adj" fmla="val 2574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000" b="0" i="0" dirty="0">
                <a:solidFill>
                  <a:schemeClr val="bg1"/>
                </a:solidFill>
                <a:effectLst/>
                <a:latin typeface="+mn-lt"/>
              </a:rPr>
              <a:t>Oi! My meal the other day was rubbish!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0A0365-82F8-FF25-A939-66E9CC8A6E52}"/>
              </a:ext>
            </a:extLst>
          </p:cNvPr>
          <p:cNvSpPr txBox="1">
            <a:spLocks/>
          </p:cNvSpPr>
          <p:nvPr/>
        </p:nvSpPr>
        <p:spPr>
          <a:xfrm>
            <a:off x="9273850" y="5406731"/>
            <a:ext cx="2816006" cy="12088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would the difference in reaction be?</a:t>
            </a:r>
          </a:p>
        </p:txBody>
      </p:sp>
    </p:spTree>
    <p:extLst>
      <p:ext uri="{BB962C8B-B14F-4D97-AF65-F5344CB8AC3E}">
        <p14:creationId xmlns:p14="http://schemas.microsoft.com/office/powerpoint/2010/main" val="36379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robots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had completed 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5753173" cy="9536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or informal?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C3DDB-1C12-49F2-CEDC-B6C9F12D2A4D}"/>
              </a:ext>
            </a:extLst>
          </p:cNvPr>
          <p:cNvSpPr txBox="1">
            <a:spLocks/>
          </p:cNvSpPr>
          <p:nvPr/>
        </p:nvSpPr>
        <p:spPr>
          <a:xfrm>
            <a:off x="2516908" y="2021608"/>
            <a:ext cx="7158181" cy="14073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How’s it going?</a:t>
            </a:r>
          </a:p>
        </p:txBody>
      </p:sp>
      <p:sp>
        <p:nvSpPr>
          <p:cNvPr id="3" name="Formal">
            <a:extLst>
              <a:ext uri="{FF2B5EF4-FFF2-40B4-BE49-F238E27FC236}">
                <a16:creationId xmlns:a16="http://schemas.microsoft.com/office/drawing/2014/main" id="{59FE797D-B9E3-1AD9-6504-FA3F1E1FA90F}"/>
              </a:ext>
            </a:extLst>
          </p:cNvPr>
          <p:cNvSpPr txBox="1">
            <a:spLocks/>
          </p:cNvSpPr>
          <p:nvPr/>
        </p:nvSpPr>
        <p:spPr>
          <a:xfrm>
            <a:off x="927028" y="3926608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</a:t>
            </a:r>
          </a:p>
        </p:txBody>
      </p:sp>
      <p:sp>
        <p:nvSpPr>
          <p:cNvPr id="5" name="Informal">
            <a:extLst>
              <a:ext uri="{FF2B5EF4-FFF2-40B4-BE49-F238E27FC236}">
                <a16:creationId xmlns:a16="http://schemas.microsoft.com/office/drawing/2014/main" id="{30D94983-E540-B966-E4BC-9F650AB141ED}"/>
              </a:ext>
            </a:extLst>
          </p:cNvPr>
          <p:cNvSpPr txBox="1">
            <a:spLocks/>
          </p:cNvSpPr>
          <p:nvPr/>
        </p:nvSpPr>
        <p:spPr>
          <a:xfrm>
            <a:off x="6480392" y="3926607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89CA2-C17E-2400-BDA9-62BDC0E4B73F}"/>
              </a:ext>
            </a:extLst>
          </p:cNvPr>
          <p:cNvSpPr txBox="1">
            <a:spLocks/>
          </p:cNvSpPr>
          <p:nvPr/>
        </p:nvSpPr>
        <p:spPr>
          <a:xfrm>
            <a:off x="927028" y="393151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E01A7-81E4-B0F6-5F9E-9ED408C53406}"/>
              </a:ext>
            </a:extLst>
          </p:cNvPr>
          <p:cNvSpPr txBox="1">
            <a:spLocks/>
          </p:cNvSpPr>
          <p:nvPr/>
        </p:nvSpPr>
        <p:spPr>
          <a:xfrm>
            <a:off x="6480392" y="392660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 - Informal</a:t>
            </a:r>
          </a:p>
        </p:txBody>
      </p:sp>
    </p:spTree>
    <p:extLst>
      <p:ext uri="{BB962C8B-B14F-4D97-AF65-F5344CB8AC3E}">
        <p14:creationId xmlns:p14="http://schemas.microsoft.com/office/powerpoint/2010/main" val="121496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683707" y="856095"/>
            <a:ext cx="5753173" cy="9536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or informal?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C3DDB-1C12-49F2-CEDC-B6C9F12D2A4D}"/>
              </a:ext>
            </a:extLst>
          </p:cNvPr>
          <p:cNvSpPr txBox="1">
            <a:spLocks/>
          </p:cNvSpPr>
          <p:nvPr/>
        </p:nvSpPr>
        <p:spPr>
          <a:xfrm>
            <a:off x="2793133" y="2307358"/>
            <a:ext cx="7158181" cy="14073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you faring today?</a:t>
            </a:r>
          </a:p>
        </p:txBody>
      </p:sp>
      <p:sp>
        <p:nvSpPr>
          <p:cNvPr id="3" name="Formal">
            <a:extLst>
              <a:ext uri="{FF2B5EF4-FFF2-40B4-BE49-F238E27FC236}">
                <a16:creationId xmlns:a16="http://schemas.microsoft.com/office/drawing/2014/main" id="{59FE797D-B9E3-1AD9-6504-FA3F1E1FA90F}"/>
              </a:ext>
            </a:extLst>
          </p:cNvPr>
          <p:cNvSpPr txBox="1">
            <a:spLocks/>
          </p:cNvSpPr>
          <p:nvPr/>
        </p:nvSpPr>
        <p:spPr>
          <a:xfrm>
            <a:off x="1203253" y="4212358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</a:t>
            </a:r>
          </a:p>
        </p:txBody>
      </p:sp>
      <p:sp>
        <p:nvSpPr>
          <p:cNvPr id="5" name="Informal">
            <a:extLst>
              <a:ext uri="{FF2B5EF4-FFF2-40B4-BE49-F238E27FC236}">
                <a16:creationId xmlns:a16="http://schemas.microsoft.com/office/drawing/2014/main" id="{30D94983-E540-B966-E4BC-9F650AB141ED}"/>
              </a:ext>
            </a:extLst>
          </p:cNvPr>
          <p:cNvSpPr txBox="1">
            <a:spLocks/>
          </p:cNvSpPr>
          <p:nvPr/>
        </p:nvSpPr>
        <p:spPr>
          <a:xfrm>
            <a:off x="6756617" y="4212357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89CA2-C17E-2400-BDA9-62BDC0E4B73F}"/>
              </a:ext>
            </a:extLst>
          </p:cNvPr>
          <p:cNvSpPr txBox="1">
            <a:spLocks/>
          </p:cNvSpPr>
          <p:nvPr/>
        </p:nvSpPr>
        <p:spPr>
          <a:xfrm>
            <a:off x="6756617" y="4212355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E01A7-81E4-B0F6-5F9E-9ED408C53406}"/>
              </a:ext>
            </a:extLst>
          </p:cNvPr>
          <p:cNvSpPr txBox="1">
            <a:spLocks/>
          </p:cNvSpPr>
          <p:nvPr/>
        </p:nvSpPr>
        <p:spPr>
          <a:xfrm>
            <a:off x="1203253" y="421235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 - Formal</a:t>
            </a:r>
          </a:p>
        </p:txBody>
      </p:sp>
    </p:spTree>
    <p:extLst>
      <p:ext uri="{BB962C8B-B14F-4D97-AF65-F5344CB8AC3E}">
        <p14:creationId xmlns:p14="http://schemas.microsoft.com/office/powerpoint/2010/main" val="142860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5753173" cy="9536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or informal?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C3DDB-1C12-49F2-CEDC-B6C9F12D2A4D}"/>
              </a:ext>
            </a:extLst>
          </p:cNvPr>
          <p:cNvSpPr txBox="1">
            <a:spLocks/>
          </p:cNvSpPr>
          <p:nvPr/>
        </p:nvSpPr>
        <p:spPr>
          <a:xfrm>
            <a:off x="2516908" y="2021608"/>
            <a:ext cx="7158181" cy="14073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up?</a:t>
            </a:r>
          </a:p>
        </p:txBody>
      </p:sp>
      <p:sp>
        <p:nvSpPr>
          <p:cNvPr id="3" name="Formal">
            <a:extLst>
              <a:ext uri="{FF2B5EF4-FFF2-40B4-BE49-F238E27FC236}">
                <a16:creationId xmlns:a16="http://schemas.microsoft.com/office/drawing/2014/main" id="{59FE797D-B9E3-1AD9-6504-FA3F1E1FA90F}"/>
              </a:ext>
            </a:extLst>
          </p:cNvPr>
          <p:cNvSpPr txBox="1">
            <a:spLocks/>
          </p:cNvSpPr>
          <p:nvPr/>
        </p:nvSpPr>
        <p:spPr>
          <a:xfrm>
            <a:off x="927028" y="3926608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</a:t>
            </a:r>
          </a:p>
        </p:txBody>
      </p:sp>
      <p:sp>
        <p:nvSpPr>
          <p:cNvPr id="5" name="Informal">
            <a:extLst>
              <a:ext uri="{FF2B5EF4-FFF2-40B4-BE49-F238E27FC236}">
                <a16:creationId xmlns:a16="http://schemas.microsoft.com/office/drawing/2014/main" id="{30D94983-E540-B966-E4BC-9F650AB141ED}"/>
              </a:ext>
            </a:extLst>
          </p:cNvPr>
          <p:cNvSpPr txBox="1">
            <a:spLocks/>
          </p:cNvSpPr>
          <p:nvPr/>
        </p:nvSpPr>
        <p:spPr>
          <a:xfrm>
            <a:off x="6480392" y="3926607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89CA2-C17E-2400-BDA9-62BDC0E4B73F}"/>
              </a:ext>
            </a:extLst>
          </p:cNvPr>
          <p:cNvSpPr txBox="1">
            <a:spLocks/>
          </p:cNvSpPr>
          <p:nvPr/>
        </p:nvSpPr>
        <p:spPr>
          <a:xfrm>
            <a:off x="927028" y="393151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E01A7-81E4-B0F6-5F9E-9ED408C53406}"/>
              </a:ext>
            </a:extLst>
          </p:cNvPr>
          <p:cNvSpPr txBox="1">
            <a:spLocks/>
          </p:cNvSpPr>
          <p:nvPr/>
        </p:nvSpPr>
        <p:spPr>
          <a:xfrm>
            <a:off x="6480392" y="392660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 - Informal</a:t>
            </a:r>
          </a:p>
        </p:txBody>
      </p:sp>
    </p:spTree>
    <p:extLst>
      <p:ext uri="{BB962C8B-B14F-4D97-AF65-F5344CB8AC3E}">
        <p14:creationId xmlns:p14="http://schemas.microsoft.com/office/powerpoint/2010/main" val="273547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683707" y="856095"/>
            <a:ext cx="5753173" cy="9536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or informal?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C3DDB-1C12-49F2-CEDC-B6C9F12D2A4D}"/>
              </a:ext>
            </a:extLst>
          </p:cNvPr>
          <p:cNvSpPr txBox="1">
            <a:spLocks/>
          </p:cNvSpPr>
          <p:nvPr/>
        </p:nvSpPr>
        <p:spPr>
          <a:xfrm>
            <a:off x="2793133" y="2307358"/>
            <a:ext cx="7158181" cy="14073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something the matter?</a:t>
            </a:r>
          </a:p>
        </p:txBody>
      </p:sp>
      <p:sp>
        <p:nvSpPr>
          <p:cNvPr id="3" name="Formal">
            <a:extLst>
              <a:ext uri="{FF2B5EF4-FFF2-40B4-BE49-F238E27FC236}">
                <a16:creationId xmlns:a16="http://schemas.microsoft.com/office/drawing/2014/main" id="{59FE797D-B9E3-1AD9-6504-FA3F1E1FA90F}"/>
              </a:ext>
            </a:extLst>
          </p:cNvPr>
          <p:cNvSpPr txBox="1">
            <a:spLocks/>
          </p:cNvSpPr>
          <p:nvPr/>
        </p:nvSpPr>
        <p:spPr>
          <a:xfrm>
            <a:off x="1203253" y="4212358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</a:t>
            </a:r>
          </a:p>
        </p:txBody>
      </p:sp>
      <p:sp>
        <p:nvSpPr>
          <p:cNvPr id="5" name="Informal">
            <a:extLst>
              <a:ext uri="{FF2B5EF4-FFF2-40B4-BE49-F238E27FC236}">
                <a16:creationId xmlns:a16="http://schemas.microsoft.com/office/drawing/2014/main" id="{30D94983-E540-B966-E4BC-9F650AB141ED}"/>
              </a:ext>
            </a:extLst>
          </p:cNvPr>
          <p:cNvSpPr txBox="1">
            <a:spLocks/>
          </p:cNvSpPr>
          <p:nvPr/>
        </p:nvSpPr>
        <p:spPr>
          <a:xfrm>
            <a:off x="6756617" y="4212357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89CA2-C17E-2400-BDA9-62BDC0E4B73F}"/>
              </a:ext>
            </a:extLst>
          </p:cNvPr>
          <p:cNvSpPr txBox="1">
            <a:spLocks/>
          </p:cNvSpPr>
          <p:nvPr/>
        </p:nvSpPr>
        <p:spPr>
          <a:xfrm>
            <a:off x="6756617" y="4212355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E01A7-81E4-B0F6-5F9E-9ED408C53406}"/>
              </a:ext>
            </a:extLst>
          </p:cNvPr>
          <p:cNvSpPr txBox="1">
            <a:spLocks/>
          </p:cNvSpPr>
          <p:nvPr/>
        </p:nvSpPr>
        <p:spPr>
          <a:xfrm>
            <a:off x="1203253" y="421235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 - Formal</a:t>
            </a:r>
          </a:p>
        </p:txBody>
      </p:sp>
    </p:spTree>
    <p:extLst>
      <p:ext uri="{BB962C8B-B14F-4D97-AF65-F5344CB8AC3E}">
        <p14:creationId xmlns:p14="http://schemas.microsoft.com/office/powerpoint/2010/main" val="105472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background with different objects&#10;&#10;Description automatically generated">
            <a:extLst>
              <a:ext uri="{FF2B5EF4-FFF2-40B4-BE49-F238E27FC236}">
                <a16:creationId xmlns:a16="http://schemas.microsoft.com/office/drawing/2014/main" id="{008B2C68-F429-5E76-B97B-477097B82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Think of a formal and informal way to tell someone you will see them later.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631461" y="2212805"/>
            <a:ext cx="632216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Informally: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“See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ya</a:t>
            </a:r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laters</a:t>
            </a:r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.”</a:t>
            </a:r>
            <a:endParaRPr lang="en-GB" i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3705497" y="3971922"/>
            <a:ext cx="6248128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Formally: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 look forward to seeing you later.”</a:t>
            </a:r>
            <a:endParaRPr lang="en-GB" i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56A426B-5513-E781-6751-D0879A878A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5247" y="3822418"/>
            <a:ext cx="7987488" cy="90590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lIns="0" tIns="72000" rIns="0" bIns="7200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3200" noProof="0" dirty="0">
                <a:solidFill>
                  <a:schemeClr val="bg1"/>
                </a:solidFill>
                <a:latin typeface="+mn-lt"/>
              </a:rPr>
              <a:t>Keep each to fewer than 3 sentences.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2FFEEE-F5A7-8A0F-8A96-95EBB6CBE23A}"/>
              </a:ext>
            </a:extLst>
          </p:cNvPr>
          <p:cNvSpPr/>
          <p:nvPr/>
        </p:nvSpPr>
        <p:spPr>
          <a:xfrm>
            <a:off x="209961" y="1675965"/>
            <a:ext cx="5688000" cy="2245585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C5A71B0-7016-F043-6D7A-39307CB0D7FD}"/>
              </a:ext>
            </a:extLst>
          </p:cNvPr>
          <p:cNvSpPr/>
          <p:nvPr/>
        </p:nvSpPr>
        <p:spPr>
          <a:xfrm>
            <a:off x="6308781" y="1726514"/>
            <a:ext cx="5688000" cy="2195036"/>
          </a:xfrm>
          <a:prstGeom prst="roundRect">
            <a:avLst>
              <a:gd name="adj" fmla="val 763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two different versions of an invitation to a party.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8538" y="-1306392"/>
            <a:ext cx="1658112" cy="205588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833" y="1805916"/>
            <a:ext cx="5688001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u="sng" noProof="0" dirty="0">
                <a:solidFill>
                  <a:schemeClr val="bg1"/>
                </a:solidFill>
                <a:latin typeface="+mn-lt"/>
              </a:rPr>
              <a:t>Version 1 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bg1"/>
                </a:solidFill>
                <a:latin typeface="+mn-lt"/>
              </a:rPr>
              <a:t>A formal invitation to a wedding reception.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2CD779-4108-3F50-C106-24040C6EB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8781" y="1897895"/>
            <a:ext cx="5677386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u="sng" noProof="0" dirty="0">
                <a:solidFill>
                  <a:schemeClr val="bg1"/>
                </a:solidFill>
                <a:latin typeface="+mn-lt"/>
              </a:rPr>
              <a:t>Version 2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bg1"/>
                </a:solidFill>
                <a:latin typeface="+mn-lt"/>
              </a:rPr>
              <a:t>An informal invitation to a party at a friend’s house. </a:t>
            </a:r>
          </a:p>
        </p:txBody>
      </p:sp>
    </p:spTree>
    <p:extLst>
      <p:ext uri="{BB962C8B-B14F-4D97-AF65-F5344CB8AC3E}">
        <p14:creationId xmlns:p14="http://schemas.microsoft.com/office/powerpoint/2010/main" val="224070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0.24492 0.21458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96" y="1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5" grpId="0" animBg="1"/>
      <p:bldP spid="12" grpId="0" animBg="1"/>
      <p:bldP spid="11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FE3AB-34A2-564B-D6FF-B33B30EF4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F1B4CD3-398F-677A-B775-D19C8BEF0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4DBDCFA-3A55-E520-DD4B-2BFAA1060521}"/>
              </a:ext>
            </a:extLst>
          </p:cNvPr>
          <p:cNvSpPr/>
          <p:nvPr/>
        </p:nvSpPr>
        <p:spPr>
          <a:xfrm>
            <a:off x="209961" y="1675965"/>
            <a:ext cx="5688000" cy="489451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4D5F0C5-0C05-FDB6-FC05-33B7A83E5092}"/>
              </a:ext>
            </a:extLst>
          </p:cNvPr>
          <p:cNvSpPr/>
          <p:nvPr/>
        </p:nvSpPr>
        <p:spPr>
          <a:xfrm>
            <a:off x="6308781" y="1726514"/>
            <a:ext cx="5688000" cy="4843968"/>
          </a:xfrm>
          <a:prstGeom prst="roundRect">
            <a:avLst>
              <a:gd name="adj" fmla="val 763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97EEA1C-91ED-148F-DF6B-650FC0B37F8A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two different versions of an invitation to a party.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E084401-E79C-DBF7-6706-857701D94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9F28F1-5F75-469B-552B-79BF0168DE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980" y="1708"/>
            <a:ext cx="1658112" cy="205588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49C3312-C059-5787-1012-ADE1C3F86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833" y="1805916"/>
            <a:ext cx="5688001" cy="4528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Version 1 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bg1"/>
                </a:solidFill>
                <a:latin typeface="+mn-lt"/>
              </a:rPr>
              <a:t>A formal invitation to a wedding reception.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sz="24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i="1" noProof="0" dirty="0">
                <a:solidFill>
                  <a:schemeClr val="bg1"/>
                </a:solidFill>
                <a:latin typeface="+mn-lt"/>
              </a:rPr>
              <a:t>Dear Sir/Madam, 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i="1" dirty="0">
                <a:solidFill>
                  <a:schemeClr val="bg1"/>
                </a:solidFill>
                <a:latin typeface="+mn-lt"/>
              </a:rPr>
              <a:t>We are delighted to request your presence at our wedding reception.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i="1" dirty="0">
                <a:solidFill>
                  <a:schemeClr val="bg1"/>
                </a:solidFill>
                <a:latin typeface="+mn-lt"/>
              </a:rPr>
              <a:t>Yours faithfully,</a:t>
            </a:r>
            <a:endParaRPr lang="en-GB" sz="2400" i="1" noProof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C38FB1-67BB-98E9-F40B-9C016786DD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8781" y="1897895"/>
            <a:ext cx="5677386" cy="4058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Version 2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bg1"/>
                </a:solidFill>
                <a:latin typeface="+mn-lt"/>
              </a:rPr>
              <a:t>An informal invitation to a party at a friend’s house. 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sz="2400" i="1" dirty="0">
              <a:solidFill>
                <a:schemeClr val="bg1"/>
              </a:solidFill>
            </a:endParaRP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i="1" dirty="0">
                <a:solidFill>
                  <a:schemeClr val="bg1"/>
                </a:solidFill>
              </a:rPr>
              <a:t>Do you want to come over on Friday? I’m having a party.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sz="2800" noProof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346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90488" y="312082"/>
          <a:ext cx="12011024" cy="5802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83274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560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3099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Synonyms - Which two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two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3278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Synonyms - Which pair of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pair of words are </a:t>
                      </a:r>
                      <a:r>
                        <a:rPr lang="en-GB" b="1" dirty="0">
                          <a:effectLst/>
                        </a:rPr>
                        <a:t>synonyms</a:t>
                      </a:r>
                      <a:r>
                        <a:rPr lang="en-GB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477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Antonyms - Which pair of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pair of words are </a:t>
                      </a:r>
                      <a:r>
                        <a:rPr lang="en-GB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antonyms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477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Antonyms - Which two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two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4027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Antonyms or synonyms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Are the words below </a:t>
                      </a:r>
                      <a:r>
                        <a:rPr lang="en-GB" b="1" dirty="0">
                          <a:effectLst/>
                        </a:rPr>
                        <a:t>antonyms</a:t>
                      </a:r>
                      <a:r>
                        <a:rPr lang="en-GB" dirty="0">
                          <a:effectLst/>
                        </a:rPr>
                        <a:t> or </a:t>
                      </a:r>
                      <a:r>
                        <a:rPr lang="en-GB" b="1" dirty="0">
                          <a:effectLst/>
                        </a:rPr>
                        <a:t>synonyms</a:t>
                      </a:r>
                      <a:r>
                        <a:rPr lang="en-GB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GSynAnt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402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sentence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GFormal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4027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formal sentence.</a:t>
                      </a:r>
                      <a:endParaRPr lang="en-GB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sentence is a </a:t>
                      </a:r>
                      <a:r>
                        <a:rPr lang="en-GB" b="1" dirty="0">
                          <a:effectLst/>
                        </a:rPr>
                        <a:t>formal</a:t>
                      </a:r>
                      <a:r>
                        <a:rPr lang="en-GB" dirty="0">
                          <a:effectLst/>
                        </a:rPr>
                        <a:t>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GFormal2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64027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informal sentence.</a:t>
                      </a:r>
                      <a:endParaRPr lang="en-GB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sentence is an </a:t>
                      </a:r>
                      <a:r>
                        <a:rPr lang="en-GB" b="1" dirty="0">
                          <a:effectLst/>
                        </a:rPr>
                        <a:t>informal</a:t>
                      </a:r>
                      <a:r>
                        <a:rPr lang="en-GB" dirty="0">
                          <a:effectLst/>
                        </a:rPr>
                        <a:t>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GInformal2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19558614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96507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4803</Words>
  <Application>Microsoft Office PowerPoint</Application>
  <PresentationFormat>Widescreen</PresentationFormat>
  <Paragraphs>599</Paragraphs>
  <Slides>47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Informal &amp;  Formal Language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2025-12-22T09:02:12Z</dcterms:modified>
</cp:coreProperties>
</file>