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6"/>
  </p:notesMasterIdLst>
  <p:sldIdLst>
    <p:sldId id="2593" r:id="rId2"/>
    <p:sldId id="511" r:id="rId3"/>
    <p:sldId id="512" r:id="rId4"/>
    <p:sldId id="532" r:id="rId5"/>
  </p:sldIdLst>
  <p:sldSz cx="12192000" cy="6858000"/>
  <p:notesSz cx="6858000" cy="9144000"/>
  <p:embeddedFontLst>
    <p:embeddedFont>
      <p:font typeface="Andika" panose="02000000000000000000" pitchFamily="2" charset="0"/>
      <p:regular r:id="rId7"/>
      <p:bold r:id="rId8"/>
      <p:italic r:id="rId9"/>
      <p:boldItalic r:id="rId1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296B55A-6452-47A7-8703-193091B7945F}" v="11" dt="2025-12-15T13:32:14.00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876" y="10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font" Target="fonts/font1.fntdata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microsoft.com/office/2018/10/relationships/authors" Target="authors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microsoft.com/office/2015/10/relationships/revisionInfo" Target="revisionInfo.xml"/><Relationship Id="rId10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font" Target="fonts/font3.fntdata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00192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0001F51-AEFD-2B3D-3E89-64B617DA72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9DEBA6C-42FA-F869-C1E2-C4FC079F071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82E396A-9D3B-577B-0018-9C6A35E66A5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82FE0C1-937A-5C55-301E-14F840EDFCE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657456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833112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755717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2BFC1484-3528-C5B8-B1C6-437F7E2C84A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256A426B-5513-E781-6751-D0879A878A3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35247" y="3822418"/>
            <a:ext cx="7987488" cy="905902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lIns="0" tIns="72000" rIns="0" bIns="72000" anchor="ctr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 algn="ctr">
              <a:lnSpc>
                <a:spcPct val="150000"/>
              </a:lnSpc>
              <a:spcBef>
                <a:spcPct val="0"/>
              </a:spcBef>
              <a:buNone/>
            </a:pPr>
            <a:r>
              <a:rPr lang="en-GB" sz="3200" noProof="0" dirty="0">
                <a:solidFill>
                  <a:schemeClr val="bg1"/>
                </a:solidFill>
                <a:latin typeface="+mn-lt"/>
              </a:rPr>
              <a:t>Keep each to fewer than 3 sentences. </a:t>
            </a: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142FFEEE-F5A7-8A0F-8A96-95EBB6CBE23A}"/>
              </a:ext>
            </a:extLst>
          </p:cNvPr>
          <p:cNvSpPr/>
          <p:nvPr/>
        </p:nvSpPr>
        <p:spPr>
          <a:xfrm>
            <a:off x="209961" y="1675965"/>
            <a:ext cx="5688000" cy="2245585"/>
          </a:xfrm>
          <a:prstGeom prst="roundRect">
            <a:avLst>
              <a:gd name="adj" fmla="val 7634"/>
            </a:avLst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000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7C5A71B0-7016-F043-6D7A-39307CB0D7FD}"/>
              </a:ext>
            </a:extLst>
          </p:cNvPr>
          <p:cNvSpPr/>
          <p:nvPr/>
        </p:nvSpPr>
        <p:spPr>
          <a:xfrm>
            <a:off x="6308781" y="1726514"/>
            <a:ext cx="5688000" cy="2195036"/>
          </a:xfrm>
          <a:prstGeom prst="roundRect">
            <a:avLst>
              <a:gd name="adj" fmla="val 7634"/>
            </a:avLst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00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98370F48-83E0-095B-749E-5B7B7F55CD06}"/>
              </a:ext>
            </a:extLst>
          </p:cNvPr>
          <p:cNvSpPr txBox="1">
            <a:spLocks/>
          </p:cNvSpPr>
          <p:nvPr/>
        </p:nvSpPr>
        <p:spPr>
          <a:xfrm>
            <a:off x="990599" y="869195"/>
            <a:ext cx="9615761" cy="961360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Write two different versions of an invitation to a party.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7675EAAD-AC58-E7FF-7FDD-C2108BD29B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6873" y="208612"/>
            <a:ext cx="8062577" cy="667688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C0B9D3A8-7907-1931-CE67-29E6AAF24FC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78538" y="-1306392"/>
            <a:ext cx="1658112" cy="205588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A1529518-441A-5D89-D904-9E66FA009A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5833" y="1805916"/>
            <a:ext cx="5688001" cy="20272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 algn="ctr">
              <a:lnSpc>
                <a:spcPct val="150000"/>
              </a:lnSpc>
              <a:spcBef>
                <a:spcPct val="0"/>
              </a:spcBef>
              <a:buNone/>
            </a:pPr>
            <a:r>
              <a:rPr lang="en-GB" sz="2800" u="sng" noProof="0" dirty="0">
                <a:solidFill>
                  <a:schemeClr val="bg1"/>
                </a:solidFill>
                <a:latin typeface="+mn-lt"/>
              </a:rPr>
              <a:t>Version 1 </a:t>
            </a:r>
          </a:p>
          <a:p>
            <a:pPr marL="85725" algn="ctr">
              <a:lnSpc>
                <a:spcPct val="150000"/>
              </a:lnSpc>
              <a:spcBef>
                <a:spcPct val="0"/>
              </a:spcBef>
              <a:buNone/>
            </a:pPr>
            <a:r>
              <a:rPr lang="en-GB" sz="2800" noProof="0" dirty="0">
                <a:solidFill>
                  <a:schemeClr val="bg1"/>
                </a:solidFill>
                <a:latin typeface="+mn-lt"/>
              </a:rPr>
              <a:t>A formal invitation to a wedding reception.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22CD779-4108-3F50-C106-24040C6EB2D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08781" y="1897895"/>
            <a:ext cx="5677386" cy="20272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 algn="ctr">
              <a:lnSpc>
                <a:spcPct val="150000"/>
              </a:lnSpc>
              <a:spcBef>
                <a:spcPct val="0"/>
              </a:spcBef>
              <a:buNone/>
            </a:pPr>
            <a:r>
              <a:rPr lang="en-GB" sz="2800" u="sng" noProof="0" dirty="0">
                <a:solidFill>
                  <a:schemeClr val="bg1"/>
                </a:solidFill>
                <a:latin typeface="+mn-lt"/>
              </a:rPr>
              <a:t>Version 2</a:t>
            </a:r>
          </a:p>
          <a:p>
            <a:pPr marL="85725" algn="ctr">
              <a:lnSpc>
                <a:spcPct val="150000"/>
              </a:lnSpc>
              <a:spcBef>
                <a:spcPct val="0"/>
              </a:spcBef>
              <a:buNone/>
            </a:pPr>
            <a:r>
              <a:rPr lang="en-GB" sz="2800" noProof="0" dirty="0">
                <a:solidFill>
                  <a:schemeClr val="bg1"/>
                </a:solidFill>
                <a:latin typeface="+mn-lt"/>
              </a:rPr>
              <a:t>An informal invitation to a party at a friend’s house. </a:t>
            </a:r>
          </a:p>
        </p:txBody>
      </p:sp>
    </p:spTree>
    <p:extLst>
      <p:ext uri="{BB962C8B-B14F-4D97-AF65-F5344CB8AC3E}">
        <p14:creationId xmlns:p14="http://schemas.microsoft.com/office/powerpoint/2010/main" val="2240708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1.11111E-6 L -0.24492 0.21458 " pathEditMode="relative" rAng="0" ptsTypes="AA">
                                      <p:cBhvr>
                                        <p:cTn id="17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096" y="10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3" grpId="0" animBg="1"/>
      <p:bldP spid="5" grpId="0" animBg="1"/>
      <p:bldP spid="12" grpId="0" animBg="1"/>
      <p:bldP spid="11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FFE3AB-34A2-564B-D6FF-B33B30EF48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9F1B4CD3-398F-677A-B775-D19C8BEF050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D4DBDCFA-3A55-E520-DD4B-2BFAA1060521}"/>
              </a:ext>
            </a:extLst>
          </p:cNvPr>
          <p:cNvSpPr/>
          <p:nvPr/>
        </p:nvSpPr>
        <p:spPr>
          <a:xfrm>
            <a:off x="209961" y="1675965"/>
            <a:ext cx="5688000" cy="4894517"/>
          </a:xfrm>
          <a:prstGeom prst="roundRect">
            <a:avLst>
              <a:gd name="adj" fmla="val 7634"/>
            </a:avLst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000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24D5F0C5-0C05-FDB6-FC05-33B7A83E5092}"/>
              </a:ext>
            </a:extLst>
          </p:cNvPr>
          <p:cNvSpPr/>
          <p:nvPr/>
        </p:nvSpPr>
        <p:spPr>
          <a:xfrm>
            <a:off x="6308781" y="1726514"/>
            <a:ext cx="5688000" cy="4843968"/>
          </a:xfrm>
          <a:prstGeom prst="roundRect">
            <a:avLst>
              <a:gd name="adj" fmla="val 7634"/>
            </a:avLst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00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D97EEA1C-91ED-148F-DF6B-650FC0B37F8A}"/>
              </a:ext>
            </a:extLst>
          </p:cNvPr>
          <p:cNvSpPr txBox="1">
            <a:spLocks/>
          </p:cNvSpPr>
          <p:nvPr/>
        </p:nvSpPr>
        <p:spPr>
          <a:xfrm>
            <a:off x="990599" y="869195"/>
            <a:ext cx="9615761" cy="961360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Write two different versions of an invitation to a party.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6E084401-E79C-DBF7-6706-857701D946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6873" y="208612"/>
            <a:ext cx="8062577" cy="667688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849F28F1-5F75-469B-552B-79BF0168DEB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50980" y="1708"/>
            <a:ext cx="1658112" cy="205588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F49C3312-C059-5787-1012-ADE1C3F86C6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5833" y="1805916"/>
            <a:ext cx="5688001" cy="4528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 algn="ctr">
              <a:lnSpc>
                <a:spcPct val="150000"/>
              </a:lnSpc>
              <a:spcBef>
                <a:spcPct val="0"/>
              </a:spcBef>
              <a:buNone/>
            </a:pPr>
            <a:r>
              <a:rPr lang="en-GB" sz="2400" u="sng" noProof="0" dirty="0">
                <a:solidFill>
                  <a:schemeClr val="bg1"/>
                </a:solidFill>
                <a:latin typeface="+mn-lt"/>
              </a:rPr>
              <a:t>Version 1 </a:t>
            </a:r>
          </a:p>
          <a:p>
            <a:pPr marL="85725" algn="ctr">
              <a:lnSpc>
                <a:spcPct val="150000"/>
              </a:lnSpc>
              <a:spcBef>
                <a:spcPct val="0"/>
              </a:spcBef>
              <a:buNone/>
            </a:pPr>
            <a:r>
              <a:rPr lang="en-GB" sz="2400" noProof="0" dirty="0">
                <a:solidFill>
                  <a:schemeClr val="bg1"/>
                </a:solidFill>
                <a:latin typeface="+mn-lt"/>
              </a:rPr>
              <a:t>A formal invitation to a wedding reception.</a:t>
            </a:r>
          </a:p>
          <a:p>
            <a:pPr marL="85725" algn="ctr">
              <a:lnSpc>
                <a:spcPct val="150000"/>
              </a:lnSpc>
              <a:spcBef>
                <a:spcPct val="0"/>
              </a:spcBef>
              <a:buNone/>
            </a:pPr>
            <a:endParaRPr lang="en-GB" sz="2400" dirty="0">
              <a:solidFill>
                <a:schemeClr val="bg1"/>
              </a:solidFill>
              <a:latin typeface="+mn-lt"/>
            </a:endParaRPr>
          </a:p>
          <a:p>
            <a:pPr marL="857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sz="2400" i="1" noProof="0" dirty="0">
                <a:solidFill>
                  <a:schemeClr val="bg1"/>
                </a:solidFill>
                <a:latin typeface="+mn-lt"/>
              </a:rPr>
              <a:t>Dear Sir/Madam, </a:t>
            </a:r>
          </a:p>
          <a:p>
            <a:pPr marL="857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sz="2400" i="1" dirty="0">
                <a:solidFill>
                  <a:schemeClr val="bg1"/>
                </a:solidFill>
                <a:latin typeface="+mn-lt"/>
              </a:rPr>
              <a:t>We are delighted to request your presence at our wedding reception.</a:t>
            </a:r>
          </a:p>
          <a:p>
            <a:pPr marL="857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sz="2400" i="1" dirty="0">
                <a:solidFill>
                  <a:schemeClr val="bg1"/>
                </a:solidFill>
                <a:latin typeface="+mn-lt"/>
              </a:rPr>
              <a:t>Yours faithfully,</a:t>
            </a:r>
            <a:endParaRPr lang="en-GB" sz="2400" i="1" noProof="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DC38FB1-67BB-98E9-F40B-9C016786DDB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08781" y="1897895"/>
            <a:ext cx="5677386" cy="40585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 algn="ctr">
              <a:lnSpc>
                <a:spcPct val="150000"/>
              </a:lnSpc>
              <a:spcBef>
                <a:spcPct val="0"/>
              </a:spcBef>
              <a:buNone/>
            </a:pPr>
            <a:r>
              <a:rPr lang="en-GB" sz="2400" u="sng" noProof="0" dirty="0">
                <a:solidFill>
                  <a:schemeClr val="bg1"/>
                </a:solidFill>
                <a:latin typeface="+mn-lt"/>
              </a:rPr>
              <a:t>Version 2</a:t>
            </a:r>
          </a:p>
          <a:p>
            <a:pPr marL="85725" algn="ctr">
              <a:lnSpc>
                <a:spcPct val="150000"/>
              </a:lnSpc>
              <a:spcBef>
                <a:spcPct val="0"/>
              </a:spcBef>
              <a:buNone/>
            </a:pPr>
            <a:r>
              <a:rPr lang="en-GB" sz="2400" noProof="0" dirty="0">
                <a:solidFill>
                  <a:schemeClr val="bg1"/>
                </a:solidFill>
                <a:latin typeface="+mn-lt"/>
              </a:rPr>
              <a:t>An informal invitation to a party at a friend’s house. </a:t>
            </a:r>
          </a:p>
          <a:p>
            <a:pPr marL="85725">
              <a:lnSpc>
                <a:spcPct val="150000"/>
              </a:lnSpc>
              <a:spcBef>
                <a:spcPct val="0"/>
              </a:spcBef>
              <a:buNone/>
            </a:pPr>
            <a:endParaRPr lang="en-GB" sz="2400" i="1" dirty="0">
              <a:solidFill>
                <a:schemeClr val="bg1"/>
              </a:solidFill>
            </a:endParaRPr>
          </a:p>
          <a:p>
            <a:pPr marL="857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sz="2400" i="1" dirty="0">
                <a:solidFill>
                  <a:schemeClr val="bg1"/>
                </a:solidFill>
              </a:rPr>
              <a:t>Do you want to come over on Friday? I’m having a party.</a:t>
            </a:r>
          </a:p>
          <a:p>
            <a:pPr marL="85725" algn="ctr">
              <a:lnSpc>
                <a:spcPct val="150000"/>
              </a:lnSpc>
              <a:spcBef>
                <a:spcPct val="0"/>
              </a:spcBef>
              <a:buNone/>
            </a:pPr>
            <a:endParaRPr lang="en-GB" sz="2800" noProof="0" dirty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813469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2993EB-BEC5-A1F4-818A-FAC580D80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52812320"/>
              </p:ext>
            </p:extLst>
          </p:nvPr>
        </p:nvGraphicFramePr>
        <p:xfrm>
          <a:off x="90488" y="312082"/>
          <a:ext cx="12011024" cy="58029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1352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  <a:gridCol w="5832747">
                  <a:extLst>
                    <a:ext uri="{9D8B030D-6E8A-4147-A177-3AD203B41FA5}">
                      <a16:colId xmlns:a16="http://schemas.microsoft.com/office/drawing/2014/main" val="3218423113"/>
                    </a:ext>
                  </a:extLst>
                </a:gridCol>
                <a:gridCol w="2066925">
                  <a:extLst>
                    <a:ext uri="{9D8B030D-6E8A-4147-A177-3AD203B41FA5}">
                      <a16:colId xmlns:a16="http://schemas.microsoft.com/office/drawing/2014/main" val="118736995"/>
                    </a:ext>
                  </a:extLst>
                </a:gridCol>
              </a:tblGrid>
              <a:tr h="510560">
                <a:tc>
                  <a:txBody>
                    <a:bodyPr/>
                    <a:lstStyle/>
                    <a:p>
                      <a:r>
                        <a:rPr lang="en-GB" sz="1400" dirty="0"/>
                        <a:t>Composition 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/>
                        <a:t>Example Question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/>
                        <a:t>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03099"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dirty="0">
                          <a:effectLst/>
                        </a:rPr>
                        <a:t>Synonyms - Which two words are synonyms?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dirty="0">
                          <a:effectLst/>
                        </a:rPr>
                        <a:t>Which two words are synonyms?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Gsyn1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832782"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dirty="0">
                          <a:effectLst/>
                        </a:rPr>
                        <a:t>Synonyms - Which pair of words are synonyms?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dirty="0">
                          <a:effectLst/>
                        </a:rPr>
                        <a:t>Which pair of words are </a:t>
                      </a:r>
                      <a:r>
                        <a:rPr lang="en-GB" b="1" dirty="0">
                          <a:effectLst/>
                        </a:rPr>
                        <a:t>synonyms</a:t>
                      </a:r>
                      <a:r>
                        <a:rPr lang="en-GB" dirty="0">
                          <a:effectLst/>
                        </a:rPr>
                        <a:t>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GSyn2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00653337"/>
                  </a:ext>
                </a:extLst>
              </a:tr>
              <a:tr h="64772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Antonyms - Which pair of words are antonyms?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Which pair of words are </a:t>
                      </a:r>
                      <a:r>
                        <a:rPr lang="en-GB" sz="1800" b="1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antonyms</a:t>
                      </a: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GAnt2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686086147"/>
                  </a:ext>
                </a:extLst>
              </a:tr>
              <a:tr h="64772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Antonyms - Which two words are antonyms?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Which two words are antonyms?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GAnt3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803577772"/>
                  </a:ext>
                </a:extLst>
              </a:tr>
              <a:tr h="640272"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dirty="0">
                          <a:effectLst/>
                        </a:rPr>
                        <a:t>Antonyms or synonyms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dirty="0">
                          <a:effectLst/>
                        </a:rPr>
                        <a:t>Are the words below </a:t>
                      </a:r>
                      <a:r>
                        <a:rPr lang="en-GB" b="1" dirty="0">
                          <a:effectLst/>
                        </a:rPr>
                        <a:t>antonyms</a:t>
                      </a:r>
                      <a:r>
                        <a:rPr lang="en-GB" dirty="0">
                          <a:effectLst/>
                        </a:rPr>
                        <a:t> or </a:t>
                      </a:r>
                      <a:r>
                        <a:rPr lang="en-GB" b="1" dirty="0">
                          <a:effectLst/>
                        </a:rPr>
                        <a:t>synonyms</a:t>
                      </a:r>
                      <a:r>
                        <a:rPr lang="en-GB" dirty="0">
                          <a:effectLst/>
                        </a:rPr>
                        <a:t>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GSynAnt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1171553"/>
                  </a:ext>
                </a:extLst>
              </a:tr>
              <a:tr h="64027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Formal or informal?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Is the sentence formal or informal?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GFormal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84762695"/>
                  </a:ext>
                </a:extLst>
              </a:tr>
              <a:tr h="640272"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Spot the formal sentence.</a:t>
                      </a:r>
                      <a:endParaRPr lang="en-GB" dirty="0">
                        <a:effectLst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dirty="0">
                          <a:effectLst/>
                        </a:rPr>
                        <a:t>Which sentence is a </a:t>
                      </a:r>
                      <a:r>
                        <a:rPr lang="en-GB" b="1" dirty="0">
                          <a:effectLst/>
                        </a:rPr>
                        <a:t>formal</a:t>
                      </a:r>
                      <a:r>
                        <a:rPr lang="en-GB" dirty="0">
                          <a:effectLst/>
                        </a:rPr>
                        <a:t> sentence?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dirty="0">
                          <a:effectLst/>
                        </a:rPr>
                        <a:t>GFormal2</a:t>
                      </a:r>
                    </a:p>
                  </a:txBody>
                  <a:tcPr marL="28575" marR="28575" marT="0" marB="0" anchor="ctr"/>
                </a:tc>
                <a:extLst>
                  <a:ext uri="{0D108BD9-81ED-4DB2-BD59-A6C34878D82A}">
                    <a16:rowId xmlns:a16="http://schemas.microsoft.com/office/drawing/2014/main" val="2884771740"/>
                  </a:ext>
                </a:extLst>
              </a:tr>
              <a:tr h="640272"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Spot the informal sentence.</a:t>
                      </a:r>
                      <a:endParaRPr lang="en-GB" dirty="0">
                        <a:effectLst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dirty="0">
                          <a:effectLst/>
                        </a:rPr>
                        <a:t>Which sentence is an </a:t>
                      </a:r>
                      <a:r>
                        <a:rPr lang="en-GB" b="1" dirty="0">
                          <a:effectLst/>
                        </a:rPr>
                        <a:t>informal</a:t>
                      </a:r>
                      <a:r>
                        <a:rPr lang="en-GB" dirty="0">
                          <a:effectLst/>
                        </a:rPr>
                        <a:t> sentence?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dirty="0">
                          <a:effectLst/>
                        </a:rPr>
                        <a:t>GInformal2</a:t>
                      </a:r>
                    </a:p>
                  </a:txBody>
                  <a:tcPr marL="28575" marR="28575" marT="0" marB="0" anchor="ctr"/>
                </a:tc>
                <a:extLst>
                  <a:ext uri="{0D108BD9-81ED-4DB2-BD59-A6C34878D82A}">
                    <a16:rowId xmlns:a16="http://schemas.microsoft.com/office/drawing/2014/main" val="4195586146"/>
                  </a:ext>
                </a:extLst>
              </a:tr>
            </a:tbl>
          </a:graphicData>
        </a:graphic>
      </p:graphicFrame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330636" y="5996507"/>
            <a:ext cx="5530727" cy="539756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7924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327</Words>
  <Application>Microsoft Office PowerPoint</Application>
  <PresentationFormat>Widescreen</PresentationFormat>
  <Paragraphs>55</Paragraphs>
  <Slides>4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7" baseType="lpstr">
      <vt:lpstr>Arial</vt:lpstr>
      <vt:lpstr>Andika</vt:lpstr>
      <vt:lpstr>Office Theme</vt:lpstr>
      <vt:lpstr> How to Use this PowerPoint</vt:lpstr>
      <vt:lpstr>AIMEE’S CHALLENGE!!!</vt:lpstr>
      <vt:lpstr>AIMEE’S CHALLENGE!!!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1</cp:revision>
  <dcterms:created xsi:type="dcterms:W3CDTF">2022-05-31T09:42:07Z</dcterms:created>
  <dcterms:modified xsi:type="dcterms:W3CDTF">2025-12-22T09:02:24Z</dcterms:modified>
</cp:coreProperties>
</file>