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93" r:id="rId2"/>
    <p:sldId id="274" r:id="rId3"/>
    <p:sldId id="501" r:id="rId4"/>
    <p:sldId id="413" r:id="rId5"/>
    <p:sldId id="416" r:id="rId6"/>
    <p:sldId id="419" r:id="rId7"/>
    <p:sldId id="502" r:id="rId8"/>
    <p:sldId id="418" r:id="rId9"/>
    <p:sldId id="503" r:id="rId10"/>
    <p:sldId id="399" r:id="rId11"/>
    <p:sldId id="504" r:id="rId12"/>
    <p:sldId id="257" r:id="rId13"/>
    <p:sldId id="470" r:id="rId14"/>
    <p:sldId id="471" r:id="rId15"/>
    <p:sldId id="474" r:id="rId16"/>
    <p:sldId id="475" r:id="rId17"/>
    <p:sldId id="476" r:id="rId18"/>
    <p:sldId id="477" r:id="rId19"/>
    <p:sldId id="478" r:id="rId20"/>
    <p:sldId id="479" r:id="rId21"/>
    <p:sldId id="465" r:id="rId22"/>
    <p:sldId id="480" r:id="rId23"/>
    <p:sldId id="481" r:id="rId24"/>
    <p:sldId id="482" r:id="rId25"/>
    <p:sldId id="466" r:id="rId26"/>
    <p:sldId id="467" r:id="rId27"/>
    <p:sldId id="483" r:id="rId28"/>
    <p:sldId id="484" r:id="rId29"/>
    <p:sldId id="472" r:id="rId30"/>
    <p:sldId id="473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7D6E6C-3C3D-486C-92B5-DCB11539D055}" v="2" dt="2025-12-09T15:29:35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</a:t>
          </a:r>
          <a:r>
            <a:rPr lang="en-GB" sz="1400" u="sng" dirty="0">
              <a:solidFill>
                <a:srgbClr val="002060"/>
              </a:solidFill>
            </a:rPr>
            <a:t>Phrase</a:t>
          </a:r>
          <a:r>
            <a:rPr lang="en-GB" sz="1400" dirty="0"/>
            <a:t>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</a:t>
          </a:r>
          <a:r>
            <a:rPr lang="en-GB" sz="1400" u="sng" kern="1200" dirty="0">
              <a:solidFill>
                <a:srgbClr val="002060"/>
              </a:solidFill>
            </a:rPr>
            <a:t>Phrase</a:t>
          </a:r>
          <a:r>
            <a:rPr lang="en-GB" sz="1400" kern="1200" dirty="0"/>
            <a:t>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6591300" y="2247137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432859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5" y="499788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19D0D7-9630-5C8D-8BEB-47C3A18F0B85}"/>
              </a:ext>
            </a:extLst>
          </p:cNvPr>
          <p:cNvSpPr txBox="1">
            <a:spLocks/>
          </p:cNvSpPr>
          <p:nvPr/>
        </p:nvSpPr>
        <p:spPr>
          <a:xfrm>
            <a:off x="486347" y="2247137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C93A44-C9CA-3A5E-FA83-DFAE97DF2B8D}"/>
              </a:ext>
            </a:extLst>
          </p:cNvPr>
          <p:cNvSpPr txBox="1">
            <a:spLocks/>
          </p:cNvSpPr>
          <p:nvPr/>
        </p:nvSpPr>
        <p:spPr>
          <a:xfrm>
            <a:off x="6591300" y="4709877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she was late'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280D2F-DD7E-A6CE-3442-BDE114A0077E}"/>
              </a:ext>
            </a:extLst>
          </p:cNvPr>
          <p:cNvSpPr txBox="1">
            <a:spLocks/>
          </p:cNvSpPr>
          <p:nvPr/>
        </p:nvSpPr>
        <p:spPr>
          <a:xfrm>
            <a:off x="486345" y="4776806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55743-2B52-15CA-2F59-EFFC54E85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85EE68FA-B1A4-94C6-11BA-DB9F4F32F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287566-5099-9A05-C1A0-87448FA15F85}"/>
              </a:ext>
            </a:extLst>
          </p:cNvPr>
          <p:cNvSpPr txBox="1">
            <a:spLocks/>
          </p:cNvSpPr>
          <p:nvPr/>
        </p:nvSpPr>
        <p:spPr>
          <a:xfrm>
            <a:off x="6582156" y="390905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859C2F2-6405-3EEB-6AA7-C395D1FF4806}"/>
              </a:ext>
            </a:extLst>
          </p:cNvPr>
          <p:cNvSpPr txBox="1">
            <a:spLocks/>
          </p:cNvSpPr>
          <p:nvPr/>
        </p:nvSpPr>
        <p:spPr>
          <a:xfrm>
            <a:off x="477203" y="390905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49F91-4B14-4747-37B6-8D7FD7B84DFD}"/>
              </a:ext>
            </a:extLst>
          </p:cNvPr>
          <p:cNvSpPr txBox="1">
            <a:spLocks/>
          </p:cNvSpPr>
          <p:nvPr/>
        </p:nvSpPr>
        <p:spPr>
          <a:xfrm>
            <a:off x="6582158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he was late'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65773-4AA3-64BA-2DBD-3465324CD4F1}"/>
              </a:ext>
            </a:extLst>
          </p:cNvPr>
          <p:cNvSpPr txBox="1">
            <a:spLocks/>
          </p:cNvSpPr>
          <p:nvPr/>
        </p:nvSpPr>
        <p:spPr>
          <a:xfrm>
            <a:off x="477203" y="2843231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0390F0-0247-5933-CB33-EB0852D16C0B}"/>
              </a:ext>
            </a:extLst>
          </p:cNvPr>
          <p:cNvSpPr txBox="1">
            <a:spLocks/>
          </p:cNvSpPr>
          <p:nvPr/>
        </p:nvSpPr>
        <p:spPr>
          <a:xfrm>
            <a:off x="477201" y="4850615"/>
            <a:ext cx="11219308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clauses?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E8CC61B-5C48-1359-27D6-3A93F8214893}"/>
              </a:ext>
            </a:extLst>
          </p:cNvPr>
          <p:cNvSpPr txBox="1">
            <a:spLocks/>
          </p:cNvSpPr>
          <p:nvPr/>
        </p:nvSpPr>
        <p:spPr>
          <a:xfrm>
            <a:off x="6582156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'She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.’, 'because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late'</a:t>
            </a:r>
          </a:p>
        </p:txBody>
      </p:sp>
    </p:spTree>
    <p:extLst>
      <p:ext uri="{BB962C8B-B14F-4D97-AF65-F5344CB8AC3E}">
        <p14:creationId xmlns:p14="http://schemas.microsoft.com/office/powerpoint/2010/main" val="4041965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498018C-4C61-1311-73D2-5EB9605C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BF7D970-D46C-9F4D-2305-0FC9012E4B77}"/>
              </a:ext>
            </a:extLst>
          </p:cNvPr>
          <p:cNvSpPr txBox="1">
            <a:spLocks/>
          </p:cNvSpPr>
          <p:nvPr/>
        </p:nvSpPr>
        <p:spPr>
          <a:xfrm>
            <a:off x="512934" y="1521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remember any types of phrases they have heard?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B67993-9065-0AA2-3D8D-9867312D1738}"/>
              </a:ext>
            </a:extLst>
          </p:cNvPr>
          <p:cNvSpPr txBox="1">
            <a:spLocks/>
          </p:cNvSpPr>
          <p:nvPr/>
        </p:nvSpPr>
        <p:spPr>
          <a:xfrm>
            <a:off x="580991" y="1029974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verb)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79CA1A8-1618-F044-23BA-2206CD302BFC}"/>
              </a:ext>
            </a:extLst>
          </p:cNvPr>
          <p:cNvSpPr txBox="1">
            <a:spLocks/>
          </p:cNvSpPr>
          <p:nvPr/>
        </p:nvSpPr>
        <p:spPr>
          <a:xfrm>
            <a:off x="4308783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subject)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1A7AF5-B91F-578C-5F3A-86F11A80A548}"/>
              </a:ext>
            </a:extLst>
          </p:cNvPr>
          <p:cNvSpPr txBox="1">
            <a:spLocks/>
          </p:cNvSpPr>
          <p:nvPr/>
        </p:nvSpPr>
        <p:spPr>
          <a:xfrm>
            <a:off x="8036576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 phrases (usually no verb)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D094351-2730-9C78-155D-C38FC3CE2B61}"/>
              </a:ext>
            </a:extLst>
          </p:cNvPr>
          <p:cNvSpPr txBox="1">
            <a:spLocks/>
          </p:cNvSpPr>
          <p:nvPr/>
        </p:nvSpPr>
        <p:spPr>
          <a:xfrm>
            <a:off x="580991" y="2182118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CA12CC8-0AD6-1A88-E16B-0DCEFB604123}"/>
              </a:ext>
            </a:extLst>
          </p:cNvPr>
          <p:cNvSpPr txBox="1">
            <a:spLocks/>
          </p:cNvSpPr>
          <p:nvPr/>
        </p:nvSpPr>
        <p:spPr>
          <a:xfrm>
            <a:off x="4308783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B3F50E8-D542-C180-D398-72DD3D3886E6}"/>
              </a:ext>
            </a:extLst>
          </p:cNvPr>
          <p:cNvSpPr txBox="1">
            <a:spLocks/>
          </p:cNvSpPr>
          <p:nvPr/>
        </p:nvSpPr>
        <p:spPr>
          <a:xfrm>
            <a:off x="8036576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B81372E-AB58-62F7-9642-C4F0D1912C1B}"/>
              </a:ext>
            </a:extLst>
          </p:cNvPr>
          <p:cNvSpPr txBox="1">
            <a:spLocks/>
          </p:cNvSpPr>
          <p:nvPr/>
        </p:nvSpPr>
        <p:spPr>
          <a:xfrm>
            <a:off x="580991" y="3277336"/>
            <a:ext cx="3574433" cy="32697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tall oak tree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basket of fresh strawberries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of crashing waves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9D537D-5696-141C-5FCB-2687606028A3}"/>
              </a:ext>
            </a:extLst>
          </p:cNvPr>
          <p:cNvSpPr txBox="1">
            <a:spLocks/>
          </p:cNvSpPr>
          <p:nvPr/>
        </p:nvSpPr>
        <p:spPr>
          <a:xfrm>
            <a:off x="4308783" y="3277335"/>
            <a:ext cx="3574433" cy="3269769"/>
          </a:xfrm>
          <a:prstGeom prst="roundRect">
            <a:avLst>
              <a:gd name="adj" fmla="val 8779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running quickly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 been singing beautifully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 write a letter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170133-8CE6-23F5-4596-DE1668080F6D}"/>
              </a:ext>
            </a:extLst>
          </p:cNvPr>
          <p:cNvSpPr txBox="1">
            <a:spLocks/>
          </p:cNvSpPr>
          <p:nvPr/>
        </p:nvSpPr>
        <p:spPr>
          <a:xfrm>
            <a:off x="8036576" y="3277335"/>
            <a:ext cx="3574433" cy="3269769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 the old bridge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the middle of the night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a smile on her 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red bicycle” contains a noun but NO verb.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61797" y="1264780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00625A-30D3-3F7F-439A-3937B3F3B050}"/>
              </a:ext>
            </a:extLst>
          </p:cNvPr>
          <p:cNvSpPr txBox="1"/>
          <p:nvPr/>
        </p:nvSpPr>
        <p:spPr>
          <a:xfrm>
            <a:off x="528636" y="76980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887855" y="1058884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14385" y="475227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has a verb (“was”) and a subject (the pronoun “it”).  It is a clause. 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B35657F-AD9A-DB57-1A5C-AD33BA095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00891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61797" y="141443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462339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sun set behind the hills” has a verb (“set”) and a subject (“the sun”).  It is a clause. </a:t>
            </a:r>
          </a:p>
        </p:txBody>
      </p:sp>
      <p:pic>
        <p:nvPicPr>
          <p:cNvPr id="2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E3A7EF8-C87A-21EE-8DB8-94CD34A3E6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2462F1-FECE-30D6-029F-E218FA5C50E2}"/>
              </a:ext>
            </a:extLst>
          </p:cNvPr>
          <p:cNvSpPr txBox="1"/>
          <p:nvPr/>
        </p:nvSpPr>
        <p:spPr>
          <a:xfrm>
            <a:off x="528636" y="7762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23DE79-1DB2-FDC1-BCF2-77ECEBFF1BA0}"/>
              </a:ext>
            </a:extLst>
          </p:cNvPr>
          <p:cNvSpPr txBox="1"/>
          <p:nvPr/>
        </p:nvSpPr>
        <p:spPr>
          <a:xfrm>
            <a:off x="832801" y="111075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Phrases &amp;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613455" y="99373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B20BE2F-897E-B3FD-FAD9-E6F71913DC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15AF85-25BD-5063-35D4-DE518F5816C0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A28920-388D-3D17-725B-E350825869A5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“was singing beautifully” contains a verb but NO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5ED749-2585-4D16-E26D-929F18C34B4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35B4724-F2DE-6A1A-B435-6B50568383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6C8D4B-ABF6-D35D-4433-E0516DDACFF5}"/>
              </a:ext>
            </a:extLst>
          </p:cNvPr>
          <p:cNvSpPr txBox="1"/>
          <p:nvPr/>
        </p:nvSpPr>
        <p:spPr>
          <a:xfrm>
            <a:off x="528636" y="51273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baby cried loudly” has a verb (“cried”) and a subject (“the baby”).  It is a clause.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allAtOnce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265116" y="203879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C4D9A68-CF07-66B1-A472-A1563E305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F64186-8361-3CD8-58CD-919600CC4BF3}"/>
              </a:ext>
            </a:extLst>
          </p:cNvPr>
          <p:cNvSpPr txBox="1"/>
          <p:nvPr/>
        </p:nvSpPr>
        <p:spPr>
          <a:xfrm>
            <a:off x="516058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1D28FD-E335-F4B0-8B02-7651F4958C77}"/>
              </a:ext>
            </a:extLst>
          </p:cNvPr>
          <p:cNvSpPr txBox="1"/>
          <p:nvPr/>
        </p:nvSpPr>
        <p:spPr>
          <a:xfrm>
            <a:off x="252549" y="177221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112710" y="5241703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has a verb (“was”) and a subject (“she”).  It is a clause.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B5D66D0-BB12-CE09-14B5-85726E645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61223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50" y="530352"/>
            <a:ext cx="11686902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27193A5F-34E1-BB12-5555-5F775F16BD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040333-2C78-8AE1-20AC-67D738548B54}"/>
              </a:ext>
            </a:extLst>
          </p:cNvPr>
          <p:cNvSpPr txBox="1"/>
          <p:nvPr/>
        </p:nvSpPr>
        <p:spPr>
          <a:xfrm>
            <a:off x="528636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62F454-B2E9-C0C9-1DAB-385EB80FEBE0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2C21B9-B356-9067-D735-3CAE686C51D3}"/>
              </a:ext>
            </a:extLst>
          </p:cNvPr>
          <p:cNvSpPr txBox="1"/>
          <p:nvPr/>
        </p:nvSpPr>
        <p:spPr>
          <a:xfrm>
            <a:off x="278255" y="5127319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has a verb (“were sleeping”) and a subject (“they”).  It is a clause.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allAtOnce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96541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E6D07D-363E-9E55-DA90-EECD06D1A1C0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385957-514F-B128-8401-096AFF705F31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“the sound of thunder” does NOT contain a verb.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B65009-3CDF-A3D3-331A-71D3B77FAB57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can solve the puzzle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47CA42A-93E9-81FF-7AC1-73567C6621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1741127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can solve the puzzle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4E920B-EBE8-C283-91BF-2FE8A7C3DAD4}"/>
              </a:ext>
            </a:extLst>
          </p:cNvPr>
          <p:cNvSpPr txBox="1"/>
          <p:nvPr/>
        </p:nvSpPr>
        <p:spPr>
          <a:xfrm>
            <a:off x="226843" y="4843735"/>
            <a:ext cx="11686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“can solve the puzzle” does contain a verb and a noun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but the noun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doing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verb. It is NOT a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3" name="Rectangle: Rounded Corners 2">
            <a:hlinkClick r:id="rId6"/>
            <a:extLst>
              <a:ext uri="{FF2B5EF4-FFF2-40B4-BE49-F238E27FC236}">
                <a16:creationId xmlns:a16="http://schemas.microsoft.com/office/drawing/2014/main" id="{D2A6BF15-447A-3C65-C56A-88C93FD7CE4E}"/>
              </a:ext>
            </a:extLst>
          </p:cNvPr>
          <p:cNvSpPr/>
          <p:nvPr/>
        </p:nvSpPr>
        <p:spPr>
          <a:xfrm>
            <a:off x="9489122" y="585705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5456708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94223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150057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34508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3380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F1454-B48D-DDE5-D8F7-667A8BCED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5888C48-A0B8-62BF-0684-955B68872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48EF8A6-78C6-E7F9-ECE5-500C09593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59F87E-ABD3-4725-17BB-7E5FC3B799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901D19-EE0E-3BB3-C10C-F88EAA02C6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470711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33618A-4A36-1DB0-A904-12688419EC6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1A1F40-8E30-7474-DBE5-BC8D1D134E4D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252977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</Words>
  <Application>Microsoft Office PowerPoint</Application>
  <PresentationFormat>Widescreen</PresentationFormat>
  <Paragraphs>152</Paragraphs>
  <Slides>30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Phrases &amp;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2025-12-22T09:01:44Z</dcterms:modified>
</cp:coreProperties>
</file>