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2593" r:id="rId2"/>
    <p:sldId id="274" r:id="rId3"/>
    <p:sldId id="399" r:id="rId4"/>
    <p:sldId id="420" r:id="rId5"/>
    <p:sldId id="421" r:id="rId6"/>
    <p:sldId id="422" r:id="rId7"/>
    <p:sldId id="423" r:id="rId8"/>
    <p:sldId id="374" r:id="rId9"/>
    <p:sldId id="424" r:id="rId10"/>
    <p:sldId id="416" r:id="rId11"/>
    <p:sldId id="417" r:id="rId12"/>
    <p:sldId id="418" r:id="rId13"/>
    <p:sldId id="419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6DF002-3BDB-4F1F-B7CB-30AE11D04654}" v="2" dt="2025-12-09T15:38:18.7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66" y="106463"/>
            <a:ext cx="11606415" cy="11127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There is a type of subordinate clause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called a “</a:t>
            </a:r>
            <a:r>
              <a:rPr lang="en-GB" sz="3200" u="sng" dirty="0">
                <a:solidFill>
                  <a:schemeClr val="bg1"/>
                </a:solidFill>
              </a:rPr>
              <a:t>relative clause</a:t>
            </a:r>
            <a:r>
              <a:rPr lang="en-GB" sz="3200" dirty="0">
                <a:solidFill>
                  <a:schemeClr val="bg1"/>
                </a:solidFill>
              </a:rPr>
              <a:t>”.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292791" y="1325663"/>
            <a:ext cx="11606415" cy="126438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relative clause gives you more information about a noun (acts as an adjective) and goes after the noun.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32DA24-5338-CA75-0C72-A3CAEE59CF9F}"/>
              </a:ext>
            </a:extLst>
          </p:cNvPr>
          <p:cNvSpPr txBox="1">
            <a:spLocks/>
          </p:cNvSpPr>
          <p:nvPr/>
        </p:nvSpPr>
        <p:spPr>
          <a:xfrm>
            <a:off x="292790" y="2696507"/>
            <a:ext cx="11606415" cy="137879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Relative clauses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use a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relative pronoun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such as who, which,  that, where, when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A27E94-12F1-62AB-FE92-7F5D7384C0F6}"/>
              </a:ext>
            </a:extLst>
          </p:cNvPr>
          <p:cNvSpPr txBox="1">
            <a:spLocks/>
          </p:cNvSpPr>
          <p:nvPr/>
        </p:nvSpPr>
        <p:spPr>
          <a:xfrm>
            <a:off x="292790" y="4181768"/>
            <a:ext cx="11606414" cy="137879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relative clause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can be </a:t>
            </a:r>
            <a:r>
              <a:rPr lang="en-GB" sz="3200" b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deleted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the sentence will still make sense.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92D3DD5-A784-EDE8-2F34-3F0D4992CCDD}"/>
              </a:ext>
            </a:extLst>
          </p:cNvPr>
          <p:cNvSpPr txBox="1">
            <a:spLocks/>
          </p:cNvSpPr>
          <p:nvPr/>
        </p:nvSpPr>
        <p:spPr>
          <a:xfrm>
            <a:off x="263364" y="5715222"/>
            <a:ext cx="11606414" cy="80565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this sound like something else we have met?</a:t>
            </a:r>
          </a:p>
        </p:txBody>
      </p:sp>
    </p:spTree>
    <p:extLst>
      <p:ext uri="{BB962C8B-B14F-4D97-AF65-F5344CB8AC3E}">
        <p14:creationId xmlns:p14="http://schemas.microsoft.com/office/powerpoint/2010/main" val="280392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F58956AA-2606-D5FA-165A-A816A6155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3172" y="2575786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Emile, who is an alien, can speak many languages.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24737" y="3722709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pronoun?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clause?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“who is an alien” is the relative clause.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9CF7FD-6DF1-225E-7E37-F56148D5F8F3}"/>
              </a:ext>
            </a:extLst>
          </p:cNvPr>
          <p:cNvSpPr txBox="1">
            <a:spLocks/>
          </p:cNvSpPr>
          <p:nvPr/>
        </p:nvSpPr>
        <p:spPr>
          <a:xfrm>
            <a:off x="524737" y="3717671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“who” is the relative pronoun.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89C34A5-B0DE-1F3E-E15F-4897DE438863}"/>
              </a:ext>
            </a:extLst>
          </p:cNvPr>
          <p:cNvSpPr txBox="1">
            <a:spLocks/>
          </p:cNvSpPr>
          <p:nvPr/>
        </p:nvSpPr>
        <p:spPr>
          <a:xfrm>
            <a:off x="403172" y="2558767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Emile,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an alien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can speak many languages.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C4D8035-CE7D-32C3-A254-BE80F9028367}"/>
              </a:ext>
            </a:extLst>
          </p:cNvPr>
          <p:cNvCxnSpPr>
            <a:cxnSpLocks/>
          </p:cNvCxnSpPr>
          <p:nvPr/>
        </p:nvCxnSpPr>
        <p:spPr>
          <a:xfrm>
            <a:off x="3876675" y="2038350"/>
            <a:ext cx="0" cy="60960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2708656" y="3127555"/>
            <a:ext cx="0" cy="73959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>
            <a:extLst>
              <a:ext uri="{FF2B5EF4-FFF2-40B4-BE49-F238E27FC236}">
                <a16:creationId xmlns:a16="http://schemas.microsoft.com/office/drawing/2014/main" id="{30A315EC-F3D5-C07D-6F56-67284BAC4598}"/>
              </a:ext>
            </a:extLst>
          </p:cNvPr>
          <p:cNvSpPr txBox="1">
            <a:spLocks/>
          </p:cNvSpPr>
          <p:nvPr/>
        </p:nvSpPr>
        <p:spPr>
          <a:xfrm>
            <a:off x="403172" y="5692492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can speak many languages.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249A5D0D-D587-CBDA-5C1E-B02C29A27361}"/>
              </a:ext>
            </a:extLst>
          </p:cNvPr>
          <p:cNvSpPr txBox="1">
            <a:spLocks/>
          </p:cNvSpPr>
          <p:nvPr/>
        </p:nvSpPr>
        <p:spPr>
          <a:xfrm>
            <a:off x="403172" y="4788606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 makes sense without the relative clause.</a:t>
            </a:r>
          </a:p>
        </p:txBody>
      </p:sp>
    </p:spTree>
    <p:extLst>
      <p:ext uri="{BB962C8B-B14F-4D97-AF65-F5344CB8AC3E}">
        <p14:creationId xmlns:p14="http://schemas.microsoft.com/office/powerpoint/2010/main" val="78711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4" grpId="0" animBg="1"/>
      <p:bldP spid="22" grpId="0" animBg="1"/>
      <p:bldP spid="12" grpId="0" animBg="1"/>
      <p:bldP spid="19" grpId="0" animBg="1"/>
      <p:bldP spid="25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F58956AA-2606-D5FA-165A-A816A6155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3172" y="2413945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ea typeface="Andika"/>
                <a:cs typeface="Andika"/>
              </a:rPr>
              <a:t>Emile’s rocket, which he has owned for a long time, is incredibly fast.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24736" y="3502777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pronoun?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relative clause?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403172" y="1497963"/>
            <a:ext cx="11417526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“which he has owned for a long time” is the relative clause.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9CF7FD-6DF1-225E-7E37-F56148D5F8F3}"/>
              </a:ext>
            </a:extLst>
          </p:cNvPr>
          <p:cNvSpPr txBox="1">
            <a:spLocks/>
          </p:cNvSpPr>
          <p:nvPr/>
        </p:nvSpPr>
        <p:spPr>
          <a:xfrm>
            <a:off x="524737" y="3502777"/>
            <a:ext cx="6980025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“which” is the relative pronoun.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89C34A5-B0DE-1F3E-E15F-4897DE438863}"/>
              </a:ext>
            </a:extLst>
          </p:cNvPr>
          <p:cNvSpPr txBox="1">
            <a:spLocks/>
          </p:cNvSpPr>
          <p:nvPr/>
        </p:nvSpPr>
        <p:spPr>
          <a:xfrm>
            <a:off x="403172" y="2382435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Emile’s rocket,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he has owned for a long time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is incredibly fast.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C4D8035-CE7D-32C3-A254-BE80F9028367}"/>
              </a:ext>
            </a:extLst>
          </p:cNvPr>
          <p:cNvCxnSpPr>
            <a:cxnSpLocks/>
          </p:cNvCxnSpPr>
          <p:nvPr/>
        </p:nvCxnSpPr>
        <p:spPr>
          <a:xfrm>
            <a:off x="4667250" y="2095500"/>
            <a:ext cx="0" cy="41793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3470656" y="2879905"/>
            <a:ext cx="0" cy="73959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>
            <a:extLst>
              <a:ext uri="{FF2B5EF4-FFF2-40B4-BE49-F238E27FC236}">
                <a16:creationId xmlns:a16="http://schemas.microsoft.com/office/drawing/2014/main" id="{30A315EC-F3D5-C07D-6F56-67284BAC4598}"/>
              </a:ext>
            </a:extLst>
          </p:cNvPr>
          <p:cNvSpPr txBox="1">
            <a:spLocks/>
          </p:cNvSpPr>
          <p:nvPr/>
        </p:nvSpPr>
        <p:spPr>
          <a:xfrm>
            <a:off x="403172" y="5692492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Emile’s rocket is incredibly fast.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249A5D0D-D587-CBDA-5C1E-B02C29A27361}"/>
              </a:ext>
            </a:extLst>
          </p:cNvPr>
          <p:cNvSpPr txBox="1">
            <a:spLocks/>
          </p:cNvSpPr>
          <p:nvPr/>
        </p:nvSpPr>
        <p:spPr>
          <a:xfrm>
            <a:off x="403172" y="4788606"/>
            <a:ext cx="11417526" cy="6821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 makes sense without the relative clause.</a:t>
            </a:r>
          </a:p>
        </p:txBody>
      </p:sp>
    </p:spTree>
    <p:extLst>
      <p:ext uri="{BB962C8B-B14F-4D97-AF65-F5344CB8AC3E}">
        <p14:creationId xmlns:p14="http://schemas.microsoft.com/office/powerpoint/2010/main" val="297262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4" grpId="0" animBg="1"/>
      <p:bldP spid="22" grpId="0" animBg="1"/>
      <p:bldP spid="12" grpId="0" animBg="1"/>
      <p:bldP spid="19" grpId="0" animBg="1"/>
      <p:bldP spid="25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322218" y="391889"/>
            <a:ext cx="3574324" cy="921522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Co-ordinating conjunctions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8289694" y="382884"/>
            <a:ext cx="3574324" cy="92152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pronouns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322218" y="1496792"/>
            <a:ext cx="3574324" cy="4969320"/>
          </a:xfrm>
          <a:prstGeom prst="roundRect">
            <a:avLst>
              <a:gd name="adj" fmla="val 233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FANBOYS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for,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nor,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yet,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2D1EB2-092C-58CA-2E9A-DD6A7534E5B7}"/>
              </a:ext>
            </a:extLst>
          </p:cNvPr>
          <p:cNvSpPr txBox="1">
            <a:spLocks/>
          </p:cNvSpPr>
          <p:nvPr/>
        </p:nvSpPr>
        <p:spPr>
          <a:xfrm>
            <a:off x="4218760" y="391888"/>
            <a:ext cx="3664401" cy="921522"/>
          </a:xfrm>
          <a:prstGeom prst="roundRect">
            <a:avLst>
              <a:gd name="adj" fmla="val 885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Subordinating conjunctions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18E740-0507-8BD5-2DE9-E1BE64B802E2}"/>
              </a:ext>
            </a:extLst>
          </p:cNvPr>
          <p:cNvSpPr txBox="1">
            <a:spLocks/>
          </p:cNvSpPr>
          <p:nvPr/>
        </p:nvSpPr>
        <p:spPr>
          <a:xfrm>
            <a:off x="4308837" y="1496792"/>
            <a:ext cx="3574324" cy="4969320"/>
          </a:xfrm>
          <a:prstGeom prst="roundRect">
            <a:avLst>
              <a:gd name="adj" fmla="val 233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after, although, as, as if, as long as, because, before, despite, even if, even though, if, in order that, rather than, since, so that, that, though, unless, until, when, where, whereas, whether, and while…..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B4BBF60-0B8C-0240-4A93-212EB432824F}"/>
              </a:ext>
            </a:extLst>
          </p:cNvPr>
          <p:cNvSpPr txBox="1">
            <a:spLocks/>
          </p:cNvSpPr>
          <p:nvPr/>
        </p:nvSpPr>
        <p:spPr>
          <a:xfrm>
            <a:off x="8295459" y="1496792"/>
            <a:ext cx="3574324" cy="4969320"/>
          </a:xfrm>
          <a:prstGeom prst="roundRect">
            <a:avLst>
              <a:gd name="adj" fmla="val 280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which, that, whose, whoever, whomever, who, and whom.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some situations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what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when, and where can also function as relative pronouns. </a:t>
            </a:r>
          </a:p>
        </p:txBody>
      </p: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EF9C5930-AC7B-E03F-892C-500E6A5033DF}"/>
              </a:ext>
            </a:extLst>
          </p:cNvPr>
          <p:cNvSpPr/>
          <p:nvPr/>
        </p:nvSpPr>
        <p:spPr>
          <a:xfrm>
            <a:off x="3098046" y="6284922"/>
            <a:ext cx="5905828" cy="362378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95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7" grpId="0" animBg="1"/>
      <p:bldP spid="10" grpId="0" animBg="1"/>
      <p:bldP spid="1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8" y="541359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is a group of words that contains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subject and a verb.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486347" y="4493978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subject is a thing (noun)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460262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verb is a doing word.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397686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45653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Because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main clause. </a:t>
            </a:r>
          </a:p>
        </p:txBody>
      </p:sp>
    </p:spTree>
    <p:extLst>
      <p:ext uri="{BB962C8B-B14F-4D97-AF65-F5344CB8AC3E}">
        <p14:creationId xmlns:p14="http://schemas.microsoft.com/office/powerpoint/2010/main" val="126215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144823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 you remember any co-ordinating conjunction (FANBOYS)?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157495" y="1572782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6129408" y="169480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6129408" y="239399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6129408" y="309317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6129408" y="379236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6129408" y="449154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6129408" y="5190733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6129408" y="5889918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4" y="12582"/>
            <a:ext cx="12191999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18139" y="192289"/>
            <a:ext cx="11114928" cy="117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subordinating conjunction joins a man clause and a subordinate clause.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D434-EBF9-5E46-D77B-BA957FEA7DF0}"/>
              </a:ext>
            </a:extLst>
          </p:cNvPr>
          <p:cNvSpPr txBox="1"/>
          <p:nvPr/>
        </p:nvSpPr>
        <p:spPr>
          <a:xfrm>
            <a:off x="4612480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If only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Now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Now that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Once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Rather than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Since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So that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Than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14DD0-8EF9-5691-CD1E-928ED6DFDF06}"/>
              </a:ext>
            </a:extLst>
          </p:cNvPr>
          <p:cNvSpPr txBox="1"/>
          <p:nvPr/>
        </p:nvSpPr>
        <p:spPr>
          <a:xfrm>
            <a:off x="538535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After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Although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 if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 long as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Before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Even though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0F1D63-114C-1444-31E5-57D6F9E518DE}"/>
              </a:ext>
            </a:extLst>
          </p:cNvPr>
          <p:cNvSpPr txBox="1"/>
          <p:nvPr/>
        </p:nvSpPr>
        <p:spPr>
          <a:xfrm>
            <a:off x="8666030" y="2381036"/>
            <a:ext cx="2967037" cy="4239101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Though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Till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Unless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Until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When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Where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Whether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Which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While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9E0B7C-6E16-7C16-6F26-6AD285993CF8}"/>
              </a:ext>
            </a:extLst>
          </p:cNvPr>
          <p:cNvSpPr txBox="1">
            <a:spLocks/>
          </p:cNvSpPr>
          <p:nvPr/>
        </p:nvSpPr>
        <p:spPr>
          <a:xfrm>
            <a:off x="538535" y="1579931"/>
            <a:ext cx="11114928" cy="55066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are loads of subordinating conjunctions.</a:t>
            </a:r>
          </a:p>
        </p:txBody>
      </p:sp>
    </p:spTree>
    <p:extLst>
      <p:ext uri="{BB962C8B-B14F-4D97-AF65-F5344CB8AC3E}">
        <p14:creationId xmlns:p14="http://schemas.microsoft.com/office/powerpoint/2010/main" val="192474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799</Words>
  <Application>Microsoft Office PowerPoint</Application>
  <PresentationFormat>Widescreen</PresentationFormat>
  <Paragraphs>130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Andika</vt:lpstr>
      <vt:lpstr>Office Theme</vt:lpstr>
      <vt:lpstr> How to Use this PowerPoint</vt:lpstr>
      <vt:lpstr>Relative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2025-12-22T08:59:07Z</dcterms:modified>
</cp:coreProperties>
</file>