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8"/>
  </p:notesMasterIdLst>
  <p:sldIdLst>
    <p:sldId id="2593" r:id="rId2"/>
    <p:sldId id="274" r:id="rId3"/>
    <p:sldId id="365" r:id="rId4"/>
    <p:sldId id="378" r:id="rId5"/>
    <p:sldId id="363" r:id="rId6"/>
    <p:sldId id="382" r:id="rId7"/>
    <p:sldId id="383" r:id="rId8"/>
    <p:sldId id="385" r:id="rId9"/>
    <p:sldId id="386" r:id="rId10"/>
    <p:sldId id="384" r:id="rId11"/>
    <p:sldId id="387" r:id="rId12"/>
    <p:sldId id="388" r:id="rId13"/>
    <p:sldId id="389" r:id="rId14"/>
    <p:sldId id="390" r:id="rId15"/>
    <p:sldId id="391" r:id="rId16"/>
    <p:sldId id="392" r:id="rId17"/>
    <p:sldId id="489" r:id="rId18"/>
    <p:sldId id="490" r:id="rId19"/>
    <p:sldId id="491" r:id="rId20"/>
    <p:sldId id="492" r:id="rId21"/>
    <p:sldId id="506" r:id="rId22"/>
    <p:sldId id="474" r:id="rId23"/>
    <p:sldId id="507" r:id="rId24"/>
    <p:sldId id="505" r:id="rId25"/>
    <p:sldId id="499" r:id="rId26"/>
    <p:sldId id="500" r:id="rId27"/>
    <p:sldId id="501" r:id="rId28"/>
    <p:sldId id="502" r:id="rId29"/>
    <p:sldId id="465" r:id="rId30"/>
    <p:sldId id="508" r:id="rId31"/>
    <p:sldId id="504" r:id="rId32"/>
    <p:sldId id="509" r:id="rId33"/>
    <p:sldId id="510" r:id="rId34"/>
    <p:sldId id="503" r:id="rId35"/>
    <p:sldId id="511" r:id="rId36"/>
    <p:sldId id="512" r:id="rId37"/>
  </p:sldIdLst>
  <p:sldSz cx="12192000" cy="6858000"/>
  <p:notesSz cx="6858000" cy="9144000"/>
  <p:embeddedFontLst>
    <p:embeddedFont>
      <p:font typeface="Andika" panose="02000000000000000000" pitchFamily="2" charset="0"/>
      <p:regular r:id="rId39"/>
      <p:bold r:id="rId40"/>
      <p:italic r:id="rId41"/>
      <p:boldItalic r:id="rId4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FF00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E8A4C6A-EDD8-4DE9-BC57-E2A1FC67434C}" v="2" dt="2025-12-09T15:37:33.97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48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3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98B9E8B-C763-4F98-88A2-3537AF9711DD}" type="doc">
      <dgm:prSet loTypeId="urn:microsoft.com/office/officeart/2005/8/layout/venn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A00E98C7-9293-4661-822E-BB79FC56E4BF}">
      <dgm:prSet phldrT="[Text]" custT="1"/>
      <dgm:spPr>
        <a:solidFill>
          <a:srgbClr val="7030A0"/>
        </a:solidFill>
      </dgm:spPr>
      <dgm:t>
        <a:bodyPr/>
        <a:lstStyle/>
        <a:p>
          <a:endParaRPr lang="en-GB" sz="1800" dirty="0"/>
        </a:p>
        <a:p>
          <a:r>
            <a:rPr lang="en-GB" sz="1800" dirty="0"/>
            <a:t>Adverbials </a:t>
          </a:r>
        </a:p>
        <a:p>
          <a:r>
            <a:rPr lang="en-GB" sz="1800" dirty="0"/>
            <a:t>(a </a:t>
          </a:r>
          <a:r>
            <a:rPr lang="en-GB" sz="1800" u="sng" dirty="0"/>
            <a:t>word or phrase</a:t>
          </a:r>
          <a:r>
            <a:rPr lang="en-GB" sz="1800" dirty="0"/>
            <a:t> that describes a verb).</a:t>
          </a:r>
        </a:p>
      </dgm:t>
    </dgm:pt>
    <dgm:pt modelId="{9C6E0C49-8A81-4C9E-9E43-A5228AA43374}" type="parTrans" cxnId="{2D1FDF15-0EA9-4BBD-9A9D-531DC10EB077}">
      <dgm:prSet/>
      <dgm:spPr/>
      <dgm:t>
        <a:bodyPr/>
        <a:lstStyle/>
        <a:p>
          <a:endParaRPr lang="en-GB"/>
        </a:p>
      </dgm:t>
    </dgm:pt>
    <dgm:pt modelId="{720C5A6E-283A-4862-8CD0-DA66392E4BFE}" type="sibTrans" cxnId="{2D1FDF15-0EA9-4BBD-9A9D-531DC10EB077}">
      <dgm:prSet/>
      <dgm:spPr/>
      <dgm:t>
        <a:bodyPr/>
        <a:lstStyle/>
        <a:p>
          <a:endParaRPr lang="en-GB"/>
        </a:p>
      </dgm:t>
    </dgm:pt>
    <dgm:pt modelId="{05971919-CF79-441B-8FBF-DC5613F5C93B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GB" sz="1800" dirty="0"/>
            <a:t>Adverbs </a:t>
          </a:r>
        </a:p>
        <a:p>
          <a:r>
            <a:rPr lang="en-GB" sz="1800" dirty="0"/>
            <a:t>(a </a:t>
          </a:r>
          <a:r>
            <a:rPr lang="en-GB" sz="1800" u="sng" dirty="0"/>
            <a:t>word</a:t>
          </a:r>
          <a:r>
            <a:rPr lang="en-GB" sz="1800" dirty="0"/>
            <a:t> that describes a verb).</a:t>
          </a:r>
        </a:p>
      </dgm:t>
    </dgm:pt>
    <dgm:pt modelId="{0415D8A1-5F94-4C9F-ABCF-66142761700E}" type="parTrans" cxnId="{E73B3455-2E02-4583-BF1B-B0F29406CE57}">
      <dgm:prSet/>
      <dgm:spPr/>
      <dgm:t>
        <a:bodyPr/>
        <a:lstStyle/>
        <a:p>
          <a:endParaRPr lang="en-GB"/>
        </a:p>
      </dgm:t>
    </dgm:pt>
    <dgm:pt modelId="{15A4ADE8-FF40-46B2-A048-ED567BCF8BB8}" type="sibTrans" cxnId="{E73B3455-2E02-4583-BF1B-B0F29406CE57}">
      <dgm:prSet/>
      <dgm:spPr/>
      <dgm:t>
        <a:bodyPr/>
        <a:lstStyle/>
        <a:p>
          <a:endParaRPr lang="en-GB"/>
        </a:p>
      </dgm:t>
    </dgm:pt>
    <dgm:pt modelId="{D846E2F0-94F8-433E-9C9F-ACF365BF8F40}" type="pres">
      <dgm:prSet presAssocID="{A98B9E8B-C763-4F98-88A2-3537AF9711DD}" presName="Name0" presStyleCnt="0">
        <dgm:presLayoutVars>
          <dgm:chMax val="7"/>
          <dgm:resizeHandles val="exact"/>
        </dgm:presLayoutVars>
      </dgm:prSet>
      <dgm:spPr/>
    </dgm:pt>
    <dgm:pt modelId="{72F1FF59-76E5-4E0C-B51B-3FBD859AD915}" type="pres">
      <dgm:prSet presAssocID="{A98B9E8B-C763-4F98-88A2-3537AF9711DD}" presName="comp1" presStyleCnt="0"/>
      <dgm:spPr/>
    </dgm:pt>
    <dgm:pt modelId="{D6034120-CEBE-4E9F-9FC2-58FD10523379}" type="pres">
      <dgm:prSet presAssocID="{A98B9E8B-C763-4F98-88A2-3537AF9711DD}" presName="circle1" presStyleLbl="node1" presStyleIdx="0" presStyleCnt="2" custScaleX="135039"/>
      <dgm:spPr/>
    </dgm:pt>
    <dgm:pt modelId="{A63877E2-51A2-4A7A-BB4C-78B856156057}" type="pres">
      <dgm:prSet presAssocID="{A98B9E8B-C763-4F98-88A2-3537AF9711DD}" presName="c1text" presStyleLbl="node1" presStyleIdx="0" presStyleCnt="2">
        <dgm:presLayoutVars>
          <dgm:bulletEnabled val="1"/>
        </dgm:presLayoutVars>
      </dgm:prSet>
      <dgm:spPr/>
    </dgm:pt>
    <dgm:pt modelId="{F7C8F509-76CA-4CC2-815C-6314FEB65D34}" type="pres">
      <dgm:prSet presAssocID="{A98B9E8B-C763-4F98-88A2-3537AF9711DD}" presName="comp2" presStyleCnt="0"/>
      <dgm:spPr/>
    </dgm:pt>
    <dgm:pt modelId="{7562B345-F06F-4269-AB51-AB0E0E2503CD}" type="pres">
      <dgm:prSet presAssocID="{A98B9E8B-C763-4F98-88A2-3537AF9711DD}" presName="circle2" presStyleLbl="node1" presStyleIdx="1" presStyleCnt="2" custScaleX="97471" custScaleY="69068" custLinFactNeighborX="0" custLinFactNeighborY="9719"/>
      <dgm:spPr/>
    </dgm:pt>
    <dgm:pt modelId="{86D043BA-38D7-4A84-A95F-3EA60C0C670F}" type="pres">
      <dgm:prSet presAssocID="{A98B9E8B-C763-4F98-88A2-3537AF9711DD}" presName="c2text" presStyleLbl="node1" presStyleIdx="1" presStyleCnt="2">
        <dgm:presLayoutVars>
          <dgm:bulletEnabled val="1"/>
        </dgm:presLayoutVars>
      </dgm:prSet>
      <dgm:spPr/>
    </dgm:pt>
  </dgm:ptLst>
  <dgm:cxnLst>
    <dgm:cxn modelId="{2D1FDF15-0EA9-4BBD-9A9D-531DC10EB077}" srcId="{A98B9E8B-C763-4F98-88A2-3537AF9711DD}" destId="{A00E98C7-9293-4661-822E-BB79FC56E4BF}" srcOrd="0" destOrd="0" parTransId="{9C6E0C49-8A81-4C9E-9E43-A5228AA43374}" sibTransId="{720C5A6E-283A-4862-8CD0-DA66392E4BFE}"/>
    <dgm:cxn modelId="{5268672B-E5A9-4649-85C7-6564F50297B3}" type="presOf" srcId="{05971919-CF79-441B-8FBF-DC5613F5C93B}" destId="{7562B345-F06F-4269-AB51-AB0E0E2503CD}" srcOrd="0" destOrd="0" presId="urn:microsoft.com/office/officeart/2005/8/layout/venn2"/>
    <dgm:cxn modelId="{9B77D136-C64A-48B6-9BB4-A3A8B84ADDE2}" type="presOf" srcId="{A00E98C7-9293-4661-822E-BB79FC56E4BF}" destId="{A63877E2-51A2-4A7A-BB4C-78B856156057}" srcOrd="1" destOrd="0" presId="urn:microsoft.com/office/officeart/2005/8/layout/venn2"/>
    <dgm:cxn modelId="{E73B3455-2E02-4583-BF1B-B0F29406CE57}" srcId="{A98B9E8B-C763-4F98-88A2-3537AF9711DD}" destId="{05971919-CF79-441B-8FBF-DC5613F5C93B}" srcOrd="1" destOrd="0" parTransId="{0415D8A1-5F94-4C9F-ABCF-66142761700E}" sibTransId="{15A4ADE8-FF40-46B2-A048-ED567BCF8BB8}"/>
    <dgm:cxn modelId="{6AFB678E-7FC8-4058-A5BC-30F7C52D3DB4}" type="presOf" srcId="{A98B9E8B-C763-4F98-88A2-3537AF9711DD}" destId="{D846E2F0-94F8-433E-9C9F-ACF365BF8F40}" srcOrd="0" destOrd="0" presId="urn:microsoft.com/office/officeart/2005/8/layout/venn2"/>
    <dgm:cxn modelId="{B2F706A1-9725-444E-B2AA-232A85049D9E}" type="presOf" srcId="{05971919-CF79-441B-8FBF-DC5613F5C93B}" destId="{86D043BA-38D7-4A84-A95F-3EA60C0C670F}" srcOrd="1" destOrd="0" presId="urn:microsoft.com/office/officeart/2005/8/layout/venn2"/>
    <dgm:cxn modelId="{9EBB2DD4-192C-48AD-B869-9BD866CE1F15}" type="presOf" srcId="{A00E98C7-9293-4661-822E-BB79FC56E4BF}" destId="{D6034120-CEBE-4E9F-9FC2-58FD10523379}" srcOrd="0" destOrd="0" presId="urn:microsoft.com/office/officeart/2005/8/layout/venn2"/>
    <dgm:cxn modelId="{3AC8F891-A68B-4FE7-939D-43180377C3C2}" type="presParOf" srcId="{D846E2F0-94F8-433E-9C9F-ACF365BF8F40}" destId="{72F1FF59-76E5-4E0C-B51B-3FBD859AD915}" srcOrd="0" destOrd="0" presId="urn:microsoft.com/office/officeart/2005/8/layout/venn2"/>
    <dgm:cxn modelId="{7DE5B3A6-4629-4E10-AFB5-DD1AC01F8DA5}" type="presParOf" srcId="{72F1FF59-76E5-4E0C-B51B-3FBD859AD915}" destId="{D6034120-CEBE-4E9F-9FC2-58FD10523379}" srcOrd="0" destOrd="0" presId="urn:microsoft.com/office/officeart/2005/8/layout/venn2"/>
    <dgm:cxn modelId="{566935EC-C464-42A8-B2B4-3818CB5428AB}" type="presParOf" srcId="{72F1FF59-76E5-4E0C-B51B-3FBD859AD915}" destId="{A63877E2-51A2-4A7A-BB4C-78B856156057}" srcOrd="1" destOrd="0" presId="urn:microsoft.com/office/officeart/2005/8/layout/venn2"/>
    <dgm:cxn modelId="{5BBB10F3-6F01-4864-875F-170BA3BBE8AE}" type="presParOf" srcId="{D846E2F0-94F8-433E-9C9F-ACF365BF8F40}" destId="{F7C8F509-76CA-4CC2-815C-6314FEB65D34}" srcOrd="1" destOrd="0" presId="urn:microsoft.com/office/officeart/2005/8/layout/venn2"/>
    <dgm:cxn modelId="{3AD236EA-3048-495C-A296-93935D474714}" type="presParOf" srcId="{F7C8F509-76CA-4CC2-815C-6314FEB65D34}" destId="{7562B345-F06F-4269-AB51-AB0E0E2503CD}" srcOrd="0" destOrd="0" presId="urn:microsoft.com/office/officeart/2005/8/layout/venn2"/>
    <dgm:cxn modelId="{0D73AC4C-857B-4020-B361-8C076B0BD89B}" type="presParOf" srcId="{F7C8F509-76CA-4CC2-815C-6314FEB65D34}" destId="{86D043BA-38D7-4A84-A95F-3EA60C0C670F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034120-CEBE-4E9F-9FC2-58FD10523379}">
      <dsp:nvSpPr>
        <dsp:cNvPr id="0" name=""/>
        <dsp:cNvSpPr/>
      </dsp:nvSpPr>
      <dsp:spPr>
        <a:xfrm>
          <a:off x="4" y="0"/>
          <a:ext cx="5239199" cy="3879768"/>
        </a:xfrm>
        <a:prstGeom prst="ellipse">
          <a:avLst/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800" kern="1200" dirty="0"/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Adverbials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(a </a:t>
          </a:r>
          <a:r>
            <a:rPr lang="en-GB" sz="1800" u="sng" kern="1200" dirty="0"/>
            <a:t>word or phrase</a:t>
          </a:r>
          <a:r>
            <a:rPr lang="en-GB" sz="1800" kern="1200" dirty="0"/>
            <a:t> that describes a verb).</a:t>
          </a:r>
        </a:p>
      </dsp:txBody>
      <dsp:txXfrm>
        <a:off x="1244314" y="290982"/>
        <a:ext cx="2750579" cy="659560"/>
      </dsp:txXfrm>
    </dsp:sp>
    <dsp:sp modelId="{7562B345-F06F-4269-AB51-AB0E0E2503CD}">
      <dsp:nvSpPr>
        <dsp:cNvPr id="0" name=""/>
        <dsp:cNvSpPr/>
      </dsp:nvSpPr>
      <dsp:spPr>
        <a:xfrm>
          <a:off x="1201485" y="1702781"/>
          <a:ext cx="2836236" cy="2009758"/>
        </a:xfrm>
        <a:prstGeom prst="ellipse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Adverbs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(a </a:t>
          </a:r>
          <a:r>
            <a:rPr lang="en-GB" sz="1800" u="sng" kern="1200" dirty="0"/>
            <a:t>word</a:t>
          </a:r>
          <a:r>
            <a:rPr lang="en-GB" sz="1800" kern="1200" dirty="0"/>
            <a:t> that describes a verb).</a:t>
          </a:r>
        </a:p>
      </dsp:txBody>
      <dsp:txXfrm>
        <a:off x="1616842" y="2205221"/>
        <a:ext cx="2005522" cy="10048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9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forms.office.com/Pages/ResponsePage.aspx?id=KXI8YMEiwUOjgEvkVqYFjsqqRugkSxNLsNDyMI4WsoRUQUM5SjFDTThIV1EyR08zUzg4V0NCNkYxWC4u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A picture containing shape&#10;&#10;Description automatically generated">
            <a:extLst>
              <a:ext uri="{FF2B5EF4-FFF2-40B4-BE49-F238E27FC236}">
                <a16:creationId xmlns:a16="http://schemas.microsoft.com/office/drawing/2014/main" id="{F3019D6F-F7CA-A032-56E4-7C1115AD7D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1039076" y="42951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 adverbs are adverbials. </a:t>
            </a:r>
          </a:p>
          <a:p>
            <a:pPr algn="ctr"/>
            <a:endParaRPr lang="en-GB" sz="4000" b="1" u="sng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(But not all adverbials are adverbs!)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77800F47-079A-4798-94A4-B4ED8BDCAB0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62784386"/>
              </p:ext>
            </p:extLst>
          </p:nvPr>
        </p:nvGraphicFramePr>
        <p:xfrm>
          <a:off x="941635" y="2548713"/>
          <a:ext cx="5239208" cy="3879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1EB3EFD-AFBF-1A95-2D1B-A8A588A935B4}"/>
              </a:ext>
            </a:extLst>
          </p:cNvPr>
          <p:cNvSpPr txBox="1"/>
          <p:nvPr/>
        </p:nvSpPr>
        <p:spPr>
          <a:xfrm>
            <a:off x="5551963" y="5979230"/>
            <a:ext cx="3141029" cy="442674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>
                <a:solidFill>
                  <a:schemeClr val="bg1"/>
                </a:solidFill>
              </a:rPr>
              <a:t>A </a:t>
            </a:r>
            <a:r>
              <a:rPr lang="en-GB" sz="2000" dirty="0">
                <a:solidFill>
                  <a:schemeClr val="bg1"/>
                </a:solidFill>
              </a:rPr>
              <a:t>V</a:t>
            </a:r>
            <a:r>
              <a:rPr lang="en-GB" sz="2000">
                <a:solidFill>
                  <a:schemeClr val="bg1"/>
                </a:solidFill>
              </a:rPr>
              <a:t>enn </a:t>
            </a:r>
            <a:r>
              <a:rPr lang="en-GB" sz="2000" dirty="0">
                <a:solidFill>
                  <a:schemeClr val="bg1"/>
                </a:solidFill>
              </a:rPr>
              <a:t>diagram</a:t>
            </a:r>
          </a:p>
        </p:txBody>
      </p:sp>
    </p:spTree>
    <p:extLst>
      <p:ext uri="{BB962C8B-B14F-4D97-AF65-F5344CB8AC3E}">
        <p14:creationId xmlns:p14="http://schemas.microsoft.com/office/powerpoint/2010/main" val="2284350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07482" y="3145377"/>
            <a:ext cx="2520444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usually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433096" y="4626327"/>
            <a:ext cx="2520444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today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or adverbial?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52044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angrily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04902"/>
            <a:ext cx="252044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happily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407482" y="3885852"/>
            <a:ext cx="2520444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433096" y="5366802"/>
            <a:ext cx="2520444" cy="510778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hourly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433096" y="6107276"/>
            <a:ext cx="252044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really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41B5908-2E1E-0D2A-2A69-3CE6D77EB2CE}"/>
              </a:ext>
            </a:extLst>
          </p:cNvPr>
          <p:cNvSpPr txBox="1">
            <a:spLocks/>
          </p:cNvSpPr>
          <p:nvPr/>
        </p:nvSpPr>
        <p:spPr>
          <a:xfrm>
            <a:off x="3226379" y="1624157"/>
            <a:ext cx="8532525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can all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 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428B91-C7DF-A832-796A-A26DDAE3A66E}"/>
              </a:ext>
            </a:extLst>
          </p:cNvPr>
          <p:cNvSpPr txBox="1">
            <a:spLocks/>
          </p:cNvSpPr>
          <p:nvPr/>
        </p:nvSpPr>
        <p:spPr>
          <a:xfrm>
            <a:off x="3226376" y="5326531"/>
            <a:ext cx="8532525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 they are all adverbs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adverbials.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8AFF39E-DC44-E84B-E4C9-B18DB052CB1B}"/>
              </a:ext>
            </a:extLst>
          </p:cNvPr>
          <p:cNvSpPr txBox="1">
            <a:spLocks/>
          </p:cNvSpPr>
          <p:nvPr/>
        </p:nvSpPr>
        <p:spPr>
          <a:xfrm>
            <a:off x="3226377" y="3475344"/>
            <a:ext cx="8532525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all words and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phrases.</a:t>
            </a:r>
          </a:p>
        </p:txBody>
      </p:sp>
    </p:spTree>
    <p:extLst>
      <p:ext uri="{BB962C8B-B14F-4D97-AF65-F5344CB8AC3E}">
        <p14:creationId xmlns:p14="http://schemas.microsoft.com/office/powerpoint/2010/main" val="162889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17" grpId="0" animBg="1"/>
      <p:bldP spid="25" grpId="0" animBg="1"/>
      <p:bldP spid="28" grpId="0" animBg="1"/>
      <p:bldP spid="7" grpId="0" animBg="1"/>
      <p:bldP spid="8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07481" y="3145377"/>
            <a:ext cx="3028445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during the week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433095" y="4626327"/>
            <a:ext cx="3028443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right here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or adverbial?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2" y="1664427"/>
            <a:ext cx="3028443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silly way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04902"/>
            <a:ext cx="302844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very happily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407481" y="3885852"/>
            <a:ext cx="302844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like a baby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433096" y="5366802"/>
            <a:ext cx="3028442" cy="510778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surprisingly well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433096" y="6107276"/>
            <a:ext cx="292894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for health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41B5908-2E1E-0D2A-2A69-3CE6D77EB2CE}"/>
              </a:ext>
            </a:extLst>
          </p:cNvPr>
          <p:cNvSpPr txBox="1">
            <a:spLocks/>
          </p:cNvSpPr>
          <p:nvPr/>
        </p:nvSpPr>
        <p:spPr>
          <a:xfrm>
            <a:off x="4036291" y="1624157"/>
            <a:ext cx="7722613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phrases can all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 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428B91-C7DF-A832-796A-A26DDAE3A66E}"/>
              </a:ext>
            </a:extLst>
          </p:cNvPr>
          <p:cNvSpPr txBox="1">
            <a:spLocks/>
          </p:cNvSpPr>
          <p:nvPr/>
        </p:nvSpPr>
        <p:spPr>
          <a:xfrm>
            <a:off x="3894632" y="5326531"/>
            <a:ext cx="7864269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 they are all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 adverbs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8AFF39E-DC44-E84B-E4C9-B18DB052CB1B}"/>
              </a:ext>
            </a:extLst>
          </p:cNvPr>
          <p:cNvSpPr txBox="1">
            <a:spLocks/>
          </p:cNvSpPr>
          <p:nvPr/>
        </p:nvSpPr>
        <p:spPr>
          <a:xfrm>
            <a:off x="3894633" y="3475344"/>
            <a:ext cx="7864269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all phrases and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single words.</a:t>
            </a:r>
          </a:p>
        </p:txBody>
      </p:sp>
    </p:spTree>
    <p:extLst>
      <p:ext uri="{BB962C8B-B14F-4D97-AF65-F5344CB8AC3E}">
        <p14:creationId xmlns:p14="http://schemas.microsoft.com/office/powerpoint/2010/main" val="3552241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17" grpId="0" animBg="1"/>
      <p:bldP spid="25" grpId="0" animBg="1"/>
      <p:bldP spid="28" grpId="0" animBg="1"/>
      <p:bldP spid="7" grpId="0" animBg="1"/>
      <p:bldP spid="8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07481" y="3145377"/>
            <a:ext cx="3028445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433095" y="4626327"/>
            <a:ext cx="3028443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frighteningly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or adverbial?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2" y="1664427"/>
            <a:ext cx="3028443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04902"/>
            <a:ext cx="302844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>
                <a:solidFill>
                  <a:schemeClr val="bg1"/>
                </a:solidFill>
              </a:rPr>
              <a:t>boldly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407481" y="3885852"/>
            <a:ext cx="302844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find gold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433096" y="5366802"/>
            <a:ext cx="3028442" cy="510778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surprisingly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433096" y="6107276"/>
            <a:ext cx="292894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the corner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428B91-C7DF-A832-796A-A26DDAE3A66E}"/>
              </a:ext>
            </a:extLst>
          </p:cNvPr>
          <p:cNvSpPr txBox="1">
            <a:spLocks/>
          </p:cNvSpPr>
          <p:nvPr/>
        </p:nvSpPr>
        <p:spPr>
          <a:xfrm>
            <a:off x="3843407" y="1664427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phrase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427D749-80EE-F1F8-39D6-A813E986D32B}"/>
              </a:ext>
            </a:extLst>
          </p:cNvPr>
          <p:cNvSpPr txBox="1">
            <a:spLocks/>
          </p:cNvSpPr>
          <p:nvPr/>
        </p:nvSpPr>
        <p:spPr>
          <a:xfrm>
            <a:off x="3843406" y="2429796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word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4587F5B-4251-23CC-64F5-5B991518B154}"/>
              </a:ext>
            </a:extLst>
          </p:cNvPr>
          <p:cNvSpPr txBox="1">
            <a:spLocks/>
          </p:cNvSpPr>
          <p:nvPr/>
        </p:nvSpPr>
        <p:spPr>
          <a:xfrm>
            <a:off x="3843405" y="3159988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phrase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6BB3C31-25DC-DC0A-ED9D-D595B0122D51}"/>
              </a:ext>
            </a:extLst>
          </p:cNvPr>
          <p:cNvSpPr txBox="1">
            <a:spLocks/>
          </p:cNvSpPr>
          <p:nvPr/>
        </p:nvSpPr>
        <p:spPr>
          <a:xfrm>
            <a:off x="3843405" y="3915074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phrase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281DA04-70B9-1C2B-4C9D-9FF7B816A336}"/>
              </a:ext>
            </a:extLst>
          </p:cNvPr>
          <p:cNvSpPr txBox="1">
            <a:spLocks/>
          </p:cNvSpPr>
          <p:nvPr/>
        </p:nvSpPr>
        <p:spPr>
          <a:xfrm>
            <a:off x="3843402" y="6091106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phrase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21D3864-3101-E096-1C60-8AA634DD219B}"/>
              </a:ext>
            </a:extLst>
          </p:cNvPr>
          <p:cNvSpPr txBox="1">
            <a:spLocks/>
          </p:cNvSpPr>
          <p:nvPr/>
        </p:nvSpPr>
        <p:spPr>
          <a:xfrm>
            <a:off x="3843403" y="4621998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word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BF72852-2202-B1F0-CC42-78E43756B009}"/>
              </a:ext>
            </a:extLst>
          </p:cNvPr>
          <p:cNvSpPr txBox="1">
            <a:spLocks/>
          </p:cNvSpPr>
          <p:nvPr/>
        </p:nvSpPr>
        <p:spPr>
          <a:xfrm>
            <a:off x="3843403" y="5356552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word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</p:spTree>
    <p:extLst>
      <p:ext uri="{BB962C8B-B14F-4D97-AF65-F5344CB8AC3E}">
        <p14:creationId xmlns:p14="http://schemas.microsoft.com/office/powerpoint/2010/main" val="1233435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17" grpId="0" animBg="1"/>
      <p:bldP spid="25" grpId="0" animBg="1"/>
      <p:bldP spid="28" grpId="0" animBg="1"/>
      <p:bldP spid="8" grpId="0" animBg="1"/>
      <p:bldP spid="6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69926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fronted adverbial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1" y="1361318"/>
            <a:ext cx="11377035" cy="119181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 fronted adverbial </a:t>
            </a:r>
            <a:r>
              <a:rPr lang="en-GB" sz="3200">
                <a:solidFill>
                  <a:schemeClr val="bg1"/>
                </a:solidFill>
              </a:rPr>
              <a:t>is simply </a:t>
            </a:r>
          </a:p>
          <a:p>
            <a:pPr algn="ctr"/>
            <a:r>
              <a:rPr lang="en-GB" sz="3200">
                <a:solidFill>
                  <a:schemeClr val="bg1"/>
                </a:solidFill>
              </a:rPr>
              <a:t>an </a:t>
            </a:r>
            <a:r>
              <a:rPr lang="en-GB" sz="3200" dirty="0">
                <a:solidFill>
                  <a:schemeClr val="bg1"/>
                </a:solidFill>
              </a:rPr>
              <a:t>adverbial used </a:t>
            </a:r>
            <a:r>
              <a:rPr lang="en-GB" sz="3200" b="1" u="sng" dirty="0">
                <a:solidFill>
                  <a:srgbClr val="FFFF00"/>
                </a:solidFill>
              </a:rPr>
              <a:t>at the start of a sentence</a:t>
            </a:r>
            <a:r>
              <a:rPr lang="en-GB" sz="32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224C9F7-B3F7-EBC8-2668-4F3E45E9FBB1}"/>
              </a:ext>
            </a:extLst>
          </p:cNvPr>
          <p:cNvSpPr txBox="1">
            <a:spLocks/>
          </p:cNvSpPr>
          <p:nvPr/>
        </p:nvSpPr>
        <p:spPr>
          <a:xfrm>
            <a:off x="433096" y="4609692"/>
            <a:ext cx="3028445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54E0F84-D9E3-BD62-5024-698F06F3D53B}"/>
              </a:ext>
            </a:extLst>
          </p:cNvPr>
          <p:cNvSpPr txBox="1"/>
          <p:nvPr/>
        </p:nvSpPr>
        <p:spPr>
          <a:xfrm>
            <a:off x="433096" y="3890121"/>
            <a:ext cx="3028443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7F069A6-370C-4F0C-A652-2E2DB2C26D20}"/>
              </a:ext>
            </a:extLst>
          </p:cNvPr>
          <p:cNvSpPr txBox="1">
            <a:spLocks/>
          </p:cNvSpPr>
          <p:nvPr/>
        </p:nvSpPr>
        <p:spPr>
          <a:xfrm>
            <a:off x="433096" y="5358485"/>
            <a:ext cx="302844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find gold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55A6EC1-E590-5F32-CBFE-EEA05B7D348B}"/>
              </a:ext>
            </a:extLst>
          </p:cNvPr>
          <p:cNvSpPr txBox="1"/>
          <p:nvPr/>
        </p:nvSpPr>
        <p:spPr>
          <a:xfrm>
            <a:off x="433094" y="2761927"/>
            <a:ext cx="11335377" cy="919401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Can you use the below adverbials in a sentence so that they are fronted adverbials?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2A388AB-0A2C-F4C0-3931-62155A426735}"/>
              </a:ext>
            </a:extLst>
          </p:cNvPr>
          <p:cNvSpPr txBox="1"/>
          <p:nvPr/>
        </p:nvSpPr>
        <p:spPr>
          <a:xfrm>
            <a:off x="433096" y="6107276"/>
            <a:ext cx="292894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the corner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A3CFAF3-608D-AD14-9048-EE4EDC301A28}"/>
              </a:ext>
            </a:extLst>
          </p:cNvPr>
          <p:cNvSpPr txBox="1"/>
          <p:nvPr/>
        </p:nvSpPr>
        <p:spPr>
          <a:xfrm>
            <a:off x="3738271" y="3865451"/>
            <a:ext cx="8020633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minute, the film would start.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DB273691-00F9-B786-9002-2FE96BECF061}"/>
              </a:ext>
            </a:extLst>
          </p:cNvPr>
          <p:cNvSpPr txBox="1">
            <a:spLocks/>
          </p:cNvSpPr>
          <p:nvPr/>
        </p:nvSpPr>
        <p:spPr>
          <a:xfrm>
            <a:off x="3738271" y="4609692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here, there was a famous battle. 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9F0A2AA2-FB56-8AB4-67B3-20F84AAF8322}"/>
              </a:ext>
            </a:extLst>
          </p:cNvPr>
          <p:cNvSpPr txBox="1">
            <a:spLocks/>
          </p:cNvSpPr>
          <p:nvPr/>
        </p:nvSpPr>
        <p:spPr>
          <a:xfrm>
            <a:off x="3738271" y="5358485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find gold, I dug in the field.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67DDF03-2051-3DFA-E7E1-9F0A1C89B326}"/>
              </a:ext>
            </a:extLst>
          </p:cNvPr>
          <p:cNvSpPr txBox="1"/>
          <p:nvPr/>
        </p:nvSpPr>
        <p:spPr>
          <a:xfrm>
            <a:off x="3738270" y="6107276"/>
            <a:ext cx="8020633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the corner, the child sat.</a:t>
            </a:r>
          </a:p>
        </p:txBody>
      </p:sp>
    </p:spTree>
    <p:extLst>
      <p:ext uri="{BB962C8B-B14F-4D97-AF65-F5344CB8AC3E}">
        <p14:creationId xmlns:p14="http://schemas.microsoft.com/office/powerpoint/2010/main" val="420769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5" grpId="0" animBg="1"/>
      <p:bldP spid="10" grpId="0" animBg="1"/>
      <p:bldP spid="18" grpId="0" animBg="1"/>
      <p:bldP spid="30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33094" y="141523"/>
            <a:ext cx="11377035" cy="119181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identify the verb being described by the fronted adverbial?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A3CFAF3-608D-AD14-9048-EE4EDC301A28}"/>
              </a:ext>
            </a:extLst>
          </p:cNvPr>
          <p:cNvSpPr txBox="1"/>
          <p:nvPr/>
        </p:nvSpPr>
        <p:spPr>
          <a:xfrm>
            <a:off x="2085683" y="2083885"/>
            <a:ext cx="8020633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minute, the film would start.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DB273691-00F9-B786-9002-2FE96BECF061}"/>
              </a:ext>
            </a:extLst>
          </p:cNvPr>
          <p:cNvSpPr txBox="1">
            <a:spLocks/>
          </p:cNvSpPr>
          <p:nvPr/>
        </p:nvSpPr>
        <p:spPr>
          <a:xfrm>
            <a:off x="2085683" y="3345209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here, there was a famous battle. 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9F0A2AA2-FB56-8AB4-67B3-20F84AAF8322}"/>
              </a:ext>
            </a:extLst>
          </p:cNvPr>
          <p:cNvSpPr txBox="1">
            <a:spLocks/>
          </p:cNvSpPr>
          <p:nvPr/>
        </p:nvSpPr>
        <p:spPr>
          <a:xfrm>
            <a:off x="2085683" y="4635755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find gold, I dug in the field.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67DDF03-2051-3DFA-E7E1-9F0A1C89B326}"/>
              </a:ext>
            </a:extLst>
          </p:cNvPr>
          <p:cNvSpPr txBox="1"/>
          <p:nvPr/>
        </p:nvSpPr>
        <p:spPr>
          <a:xfrm>
            <a:off x="2085683" y="5926301"/>
            <a:ext cx="8020633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the corner, the child sat.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EAE103E-D56B-0397-6662-2D6C928660F7}"/>
              </a:ext>
            </a:extLst>
          </p:cNvPr>
          <p:cNvSpPr txBox="1"/>
          <p:nvPr/>
        </p:nvSpPr>
        <p:spPr>
          <a:xfrm>
            <a:off x="2095208" y="2093410"/>
            <a:ext cx="8020633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minute, the film </a:t>
            </a:r>
            <a:r>
              <a:rPr lang="en-GB" sz="2400" b="1" u="sng" dirty="0">
                <a:solidFill>
                  <a:schemeClr val="bg1"/>
                </a:solidFill>
              </a:rPr>
              <a:t>would start</a:t>
            </a:r>
            <a:r>
              <a:rPr lang="en-GB" sz="2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F2749BC-009A-8B68-A2D5-D11C359F8DF2}"/>
              </a:ext>
            </a:extLst>
          </p:cNvPr>
          <p:cNvSpPr txBox="1">
            <a:spLocks/>
          </p:cNvSpPr>
          <p:nvPr/>
        </p:nvSpPr>
        <p:spPr>
          <a:xfrm>
            <a:off x="2104733" y="3364259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here, there </a:t>
            </a:r>
            <a:r>
              <a:rPr lang="en-GB" sz="24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famous battle.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99D516E-516F-A1D5-06EB-6447A1D0AD9E}"/>
              </a:ext>
            </a:extLst>
          </p:cNvPr>
          <p:cNvSpPr txBox="1">
            <a:spLocks/>
          </p:cNvSpPr>
          <p:nvPr/>
        </p:nvSpPr>
        <p:spPr>
          <a:xfrm>
            <a:off x="2085683" y="4645280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find gold, I </a:t>
            </a:r>
            <a:r>
              <a:rPr lang="en-GB" sz="24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the field.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9B84BDD-17C2-9343-FCBB-1761C1E85E26}"/>
              </a:ext>
            </a:extLst>
          </p:cNvPr>
          <p:cNvSpPr txBox="1"/>
          <p:nvPr/>
        </p:nvSpPr>
        <p:spPr>
          <a:xfrm>
            <a:off x="2104733" y="5926301"/>
            <a:ext cx="8020633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the corner, the child </a:t>
            </a:r>
            <a:r>
              <a:rPr lang="en-GB" sz="2400" b="1" u="sng" dirty="0">
                <a:solidFill>
                  <a:schemeClr val="bg1"/>
                </a:solidFill>
              </a:rPr>
              <a:t>sat</a:t>
            </a:r>
            <a:r>
              <a:rPr lang="en-GB" sz="24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2110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2" grpId="0" animBg="1"/>
      <p:bldP spid="3" grpId="0" animBg="1"/>
      <p:bldP spid="4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69926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Fronted adverbial – what do they do?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1" y="1361318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Fronted adverbials make your writing more interesting. 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55A6EC1-E590-5F32-CBFE-EEA05B7D348B}"/>
              </a:ext>
            </a:extLst>
          </p:cNvPr>
          <p:cNvSpPr txBox="1"/>
          <p:nvPr/>
        </p:nvSpPr>
        <p:spPr>
          <a:xfrm>
            <a:off x="433094" y="2761927"/>
            <a:ext cx="11335377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 wake up in the morning. I dress myself. I eat breakfast quickly.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CD62572-498A-4AF0-2C1F-23BBA7992925}"/>
              </a:ext>
            </a:extLst>
          </p:cNvPr>
          <p:cNvSpPr txBox="1"/>
          <p:nvPr/>
        </p:nvSpPr>
        <p:spPr>
          <a:xfrm>
            <a:off x="412264" y="3770939"/>
            <a:ext cx="11335377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the morning, I wake up and dress myself. Quickly, I eat breakfast.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8C7331A-CA43-2A17-AA4E-102F06B26EB0}"/>
              </a:ext>
            </a:extLst>
          </p:cNvPr>
          <p:cNvSpPr txBox="1"/>
          <p:nvPr/>
        </p:nvSpPr>
        <p:spPr>
          <a:xfrm>
            <a:off x="391436" y="5099268"/>
            <a:ext cx="11335377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second sentence is </a:t>
            </a:r>
            <a:r>
              <a:rPr lang="en-GB" sz="2400">
                <a:solidFill>
                  <a:schemeClr val="bg1"/>
                </a:solidFill>
              </a:rPr>
              <a:t>more interesting. </a:t>
            </a:r>
            <a:endParaRPr lang="en-GB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222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0" grpId="0" animBg="1"/>
      <p:bldP spid="2" grpId="0" animBg="1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00891" y="670480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has a fronted adverbial.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297723" y="2284827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Without warning, Scrambler launched his attack.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56438" y="5167501"/>
            <a:ext cx="115694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"Without warning" gives more detail about the verb. It is an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"Without warning" appears at the front/start of the sentence.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 adverbial is at the front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= fronted adverbial.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F9806D9-4DCE-E78A-7486-024980EF4D0E}"/>
              </a:ext>
            </a:extLst>
          </p:cNvPr>
          <p:cNvSpPr txBox="1"/>
          <p:nvPr/>
        </p:nvSpPr>
        <p:spPr>
          <a:xfrm>
            <a:off x="297723" y="2284827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Without warning, Scrambler launched his attack.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has a fronted adverbial.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239985" y="2551837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quickly fixed the navigation system.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Fronted Adverbials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9F2F751-1F6C-BA54-C318-D13D0B39C2C3}"/>
              </a:ext>
            </a:extLst>
          </p:cNvPr>
          <p:cNvSpPr txBox="1"/>
          <p:nvPr/>
        </p:nvSpPr>
        <p:spPr>
          <a:xfrm>
            <a:off x="239985" y="2551837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quickly fixed the navigation system.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737AF21-EAE9-E47B-B2AA-92C264F3503E}"/>
              </a:ext>
            </a:extLst>
          </p:cNvPr>
          <p:cNvSpPr txBox="1"/>
          <p:nvPr/>
        </p:nvSpPr>
        <p:spPr>
          <a:xfrm>
            <a:off x="369977" y="5014049"/>
            <a:ext cx="115694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“quickly" gives more detail about the verb. It is an </a:t>
            </a:r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“quickly" does NOT appear at the front/start of the sentence.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is NOT a </a:t>
            </a:r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</a:rPr>
              <a:t>fronted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adverbial.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3F5AC4-9796-2879-8F43-CE87E23D3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E9B31071-8553-8515-3BC8-5C6D64C0EF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57BC89-0CF6-DFA2-2BAD-6AA519CA75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81000"/>
            <a:ext cx="11596551" cy="616417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5322A31-A048-1FCA-6339-8BE704A19D05}"/>
              </a:ext>
            </a:extLst>
          </p:cNvPr>
          <p:cNvSpPr txBox="1"/>
          <p:nvPr/>
        </p:nvSpPr>
        <p:spPr>
          <a:xfrm>
            <a:off x="297724" y="1065937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quickly fixed the navigation system.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FC5F7B7-E778-6D7E-A633-5A2CCFCB47D5}"/>
              </a:ext>
            </a:extLst>
          </p:cNvPr>
          <p:cNvSpPr txBox="1"/>
          <p:nvPr/>
        </p:nvSpPr>
        <p:spPr>
          <a:xfrm>
            <a:off x="304981" y="324939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Can you turn this into a sentence with a fronted adverbial?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5426CA-2215-9B42-A5D1-0BABAAB1CB44}"/>
              </a:ext>
            </a:extLst>
          </p:cNvPr>
          <p:cNvSpPr txBox="1"/>
          <p:nvPr/>
        </p:nvSpPr>
        <p:spPr>
          <a:xfrm>
            <a:off x="239985" y="4201752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FFFF00"/>
                </a:solidFill>
                <a:latin typeface="Andika" panose="02000000000000000000" pitchFamily="2" charset="0"/>
              </a:rPr>
              <a:t>Quickly, 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fixed the navigation system.</a:t>
            </a:r>
          </a:p>
        </p:txBody>
      </p:sp>
    </p:spTree>
    <p:extLst>
      <p:ext uri="{BB962C8B-B14F-4D97-AF65-F5344CB8AC3E}">
        <p14:creationId xmlns:p14="http://schemas.microsoft.com/office/powerpoint/2010/main" val="270842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6" y="530352"/>
            <a:ext cx="11699466" cy="5927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The sentence has a fronted adverbial.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252548" y="2218421"/>
            <a:ext cx="116869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laughed loudly at their efforts.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52547" y="530352"/>
            <a:ext cx="11686904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D672583-DDA7-27CE-EE59-23DC0994ABEC}"/>
              </a:ext>
            </a:extLst>
          </p:cNvPr>
          <p:cNvSpPr txBox="1"/>
          <p:nvPr/>
        </p:nvSpPr>
        <p:spPr>
          <a:xfrm>
            <a:off x="252548" y="2218421"/>
            <a:ext cx="116869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laughed loudly at their efforts.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405C0D9-1E5E-E770-F840-87E97B963DD3}"/>
              </a:ext>
            </a:extLst>
          </p:cNvPr>
          <p:cNvSpPr txBox="1"/>
          <p:nvPr/>
        </p:nvSpPr>
        <p:spPr>
          <a:xfrm>
            <a:off x="311261" y="5047574"/>
            <a:ext cx="115694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“loudly" gives more detail about the verb. It is an </a:t>
            </a:r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“loudly " does NOT appear at the front/start of the sentence.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is NOT a 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fronted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adverbial.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52547" y="530352"/>
            <a:ext cx="11686904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672583-DDA7-27CE-EE59-23DC0994ABEC}"/>
              </a:ext>
            </a:extLst>
          </p:cNvPr>
          <p:cNvSpPr txBox="1"/>
          <p:nvPr/>
        </p:nvSpPr>
        <p:spPr>
          <a:xfrm>
            <a:off x="252547" y="875396"/>
            <a:ext cx="116869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laughed loudly at their efforts.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74CE2D-333D-C82F-8ED2-68093F6DE9CC}"/>
              </a:ext>
            </a:extLst>
          </p:cNvPr>
          <p:cNvSpPr txBox="1"/>
          <p:nvPr/>
        </p:nvSpPr>
        <p:spPr>
          <a:xfrm>
            <a:off x="311263" y="2776611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Can you turn this into a sentence with a fronted adverbial?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BEA7F4-3D93-B9CA-1C12-E68A02FB5189}"/>
              </a:ext>
            </a:extLst>
          </p:cNvPr>
          <p:cNvSpPr txBox="1"/>
          <p:nvPr/>
        </p:nvSpPr>
        <p:spPr>
          <a:xfrm>
            <a:off x="223951" y="3843950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FFFF00"/>
                </a:solidFill>
                <a:latin typeface="Andika" panose="02000000000000000000" pitchFamily="2" charset="0"/>
              </a:rPr>
              <a:t>Loudly, 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laughed at their efforts.</a:t>
            </a:r>
          </a:p>
        </p:txBody>
      </p:sp>
    </p:spTree>
    <p:extLst>
      <p:ext uri="{BB962C8B-B14F-4D97-AF65-F5344CB8AC3E}">
        <p14:creationId xmlns:p14="http://schemas.microsoft.com/office/powerpoint/2010/main" val="4194607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The sentence has a fronted adverbial.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252549" y="2744775"/>
            <a:ext cx="116091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During the chaos, Scrambler slipped away.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56" y="530352"/>
            <a:ext cx="11661196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D0F62AE-C39E-6852-7986-19A916441896}"/>
              </a:ext>
            </a:extLst>
          </p:cNvPr>
          <p:cNvSpPr txBox="1"/>
          <p:nvPr/>
        </p:nvSpPr>
        <p:spPr>
          <a:xfrm>
            <a:off x="324117" y="5210641"/>
            <a:ext cx="115694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“During the chaos" gives more detail about the verb. It is an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" During the chaos " appears at the front/start of the sentence.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 adverbial is at the front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= fronted adverbial.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CA9789-71DB-12B0-DA85-255E162398AE}"/>
              </a:ext>
            </a:extLst>
          </p:cNvPr>
          <p:cNvSpPr txBox="1"/>
          <p:nvPr/>
        </p:nvSpPr>
        <p:spPr>
          <a:xfrm>
            <a:off x="252549" y="2744775"/>
            <a:ext cx="116091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During the chaos, Scrambler slipped away.</a:t>
            </a: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The sentence has a fronted adverbial.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49D1FA-ECDD-19AA-CF22-D0E1CE276207}"/>
              </a:ext>
            </a:extLst>
          </p:cNvPr>
          <p:cNvSpPr txBox="1"/>
          <p:nvPr/>
        </p:nvSpPr>
        <p:spPr>
          <a:xfrm>
            <a:off x="252549" y="2390924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In the distance, Emile spotted a glowing portal.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EF0C6E-72DE-9F40-DFBD-797AA63279A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93C603FE-2362-F770-856F-9433BC51AA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4B32A09-43C5-C1E3-DFB5-CA6CE66FA07B}"/>
              </a:ext>
            </a:extLst>
          </p:cNvPr>
          <p:cNvSpPr txBox="1"/>
          <p:nvPr/>
        </p:nvSpPr>
        <p:spPr>
          <a:xfrm>
            <a:off x="252549" y="5210641"/>
            <a:ext cx="115694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“In the distance" gives more detail about the verb. It is an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" In the distance " appears at the start/front of the sentence.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The adverbial is at the front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= fronted adverbial.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297B0A9-9002-7902-4216-04B580E4E9BB}"/>
              </a:ext>
            </a:extLst>
          </p:cNvPr>
          <p:cNvSpPr txBox="1"/>
          <p:nvPr/>
        </p:nvSpPr>
        <p:spPr>
          <a:xfrm>
            <a:off x="252549" y="2390924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In the distance, Emile spotted a glowing portal.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The sentence has a fronted adverbial.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D12885-C515-CD8D-807F-F66542C4BD0F}"/>
              </a:ext>
            </a:extLst>
          </p:cNvPr>
          <p:cNvSpPr txBox="1"/>
          <p:nvPr/>
        </p:nvSpPr>
        <p:spPr>
          <a:xfrm>
            <a:off x="252549" y="2781449"/>
            <a:ext cx="116994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The ship hovered above the canyon.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682865" y="221818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talk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7572793" y="2244655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run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verbs.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1792937" y="221818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cook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1792936" y="303932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cooking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1792936" y="386047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cooked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4682865" y="304096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talking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4682865" y="386047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talked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7572793" y="305339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running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7572791" y="385045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ran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407482" y="5446747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 can be quite dull and uninteresting.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6" grpId="0" animBg="1"/>
      <p:bldP spid="13" grpId="0" animBg="1"/>
      <p:bldP spid="16" grpId="0" animBg="1"/>
      <p:bldP spid="19" grpId="0" animBg="1"/>
      <p:bldP spid="20" grpId="0" animBg="1"/>
      <p:bldP spid="3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134" y="530352"/>
            <a:ext cx="11660318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DA7412E-A651-E63E-E0C1-DFC266E9E3CF}"/>
              </a:ext>
            </a:extLst>
          </p:cNvPr>
          <p:cNvSpPr txBox="1"/>
          <p:nvPr/>
        </p:nvSpPr>
        <p:spPr>
          <a:xfrm>
            <a:off x="252549" y="2781449"/>
            <a:ext cx="116994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The ship hovered above the canyon.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C0A286-53D0-B915-385C-8AC419A29EED}"/>
              </a:ext>
            </a:extLst>
          </p:cNvPr>
          <p:cNvSpPr txBox="1"/>
          <p:nvPr/>
        </p:nvSpPr>
        <p:spPr>
          <a:xfrm>
            <a:off x="266571" y="4759086"/>
            <a:ext cx="116728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“above the canyon" gives more detail about the verb. It is an </a:t>
            </a:r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" above the canyon" does 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appear at the start of the sentence. It is NOT a 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fronted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adverbial.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67AAF7-3F5F-1DAB-7F98-1F111D9F61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C43325BA-8023-FE65-4C6A-41BDC0F3FC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34BEE9-37FF-BAFC-F818-E5AD97D4B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134" y="530352"/>
            <a:ext cx="11660318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3DDB8E4-2FDC-EBA9-7B9A-2584EA352E43}"/>
              </a:ext>
            </a:extLst>
          </p:cNvPr>
          <p:cNvSpPr txBox="1"/>
          <p:nvPr/>
        </p:nvSpPr>
        <p:spPr>
          <a:xfrm>
            <a:off x="366260" y="1259724"/>
            <a:ext cx="116994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The ship hovered above the canyon.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94D29A-C87D-55D2-B0D9-B53BA82A9385}"/>
              </a:ext>
            </a:extLst>
          </p:cNvPr>
          <p:cNvSpPr txBox="1"/>
          <p:nvPr/>
        </p:nvSpPr>
        <p:spPr>
          <a:xfrm>
            <a:off x="311263" y="2776611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Can you turn this into a sentence with a fronted adverbial?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A993784-C5D3-05B3-2A71-10069B3C0BB6}"/>
              </a:ext>
            </a:extLst>
          </p:cNvPr>
          <p:cNvSpPr txBox="1"/>
          <p:nvPr/>
        </p:nvSpPr>
        <p:spPr>
          <a:xfrm>
            <a:off x="223951" y="3843950"/>
            <a:ext cx="116994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Above the canyon</a:t>
            </a:r>
            <a:r>
              <a:rPr lang="en-GB" sz="5400" dirty="0">
                <a:solidFill>
                  <a:srgbClr val="FFFF00"/>
                </a:solidFill>
                <a:latin typeface="Andika" panose="02000000000000000000" pitchFamily="2" charset="0"/>
              </a:rPr>
              <a:t>,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 the ship hovered.</a:t>
            </a:r>
          </a:p>
        </p:txBody>
      </p:sp>
    </p:spTree>
    <p:extLst>
      <p:ext uri="{BB962C8B-B14F-4D97-AF65-F5344CB8AC3E}">
        <p14:creationId xmlns:p14="http://schemas.microsoft.com/office/powerpoint/2010/main" val="4277674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342900"/>
            <a:ext cx="11699466" cy="62198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The sentence has a fronted adverbial.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227421" y="2094328"/>
            <a:ext cx="116121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pressed the emergency button in a hurry.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34575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2A6EDB1-A860-63AA-DB2A-AD806BFF0C2C}"/>
              </a:ext>
            </a:extLst>
          </p:cNvPr>
          <p:cNvSpPr txBox="1"/>
          <p:nvPr/>
        </p:nvSpPr>
        <p:spPr>
          <a:xfrm>
            <a:off x="227421" y="2094328"/>
            <a:ext cx="116121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pressed the emergency button in a hurry.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2A47F1-EE4A-924C-4EB0-8BBE1480345A}"/>
              </a:ext>
            </a:extLst>
          </p:cNvPr>
          <p:cNvSpPr txBox="1"/>
          <p:nvPr/>
        </p:nvSpPr>
        <p:spPr>
          <a:xfrm>
            <a:off x="311261" y="5047574"/>
            <a:ext cx="115694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“in a hurry" gives more detail about the verb. It is an </a:t>
            </a:r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“in a hurry" does NOT appear at the front/start of the sentence.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is NOT a 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fronted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adverbial.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34575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2A6EDB1-A860-63AA-DB2A-AD806BFF0C2C}"/>
              </a:ext>
            </a:extLst>
          </p:cNvPr>
          <p:cNvSpPr txBox="1"/>
          <p:nvPr/>
        </p:nvSpPr>
        <p:spPr>
          <a:xfrm>
            <a:off x="252549" y="769461"/>
            <a:ext cx="116121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pressed the emergency button in a hurry.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2A47F1-EE4A-924C-4EB0-8BBE1480345A}"/>
              </a:ext>
            </a:extLst>
          </p:cNvPr>
          <p:cNvSpPr txBox="1"/>
          <p:nvPr/>
        </p:nvSpPr>
        <p:spPr>
          <a:xfrm>
            <a:off x="311262" y="3031638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Can you turn this into a sentence with a fronted adverbial?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A0D657-37F8-E29A-EA0F-F7C71EEB14B3}"/>
              </a:ext>
            </a:extLst>
          </p:cNvPr>
          <p:cNvSpPr txBox="1"/>
          <p:nvPr/>
        </p:nvSpPr>
        <p:spPr>
          <a:xfrm>
            <a:off x="311262" y="4098977"/>
            <a:ext cx="116121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FFFF00"/>
                </a:solidFill>
                <a:latin typeface="Andika" panose="02000000000000000000" pitchFamily="2" charset="0"/>
              </a:rPr>
              <a:t>In a hurry, 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pressed the emergency button.</a:t>
            </a:r>
          </a:p>
        </p:txBody>
      </p:sp>
    </p:spTree>
    <p:extLst>
      <p:ext uri="{BB962C8B-B14F-4D97-AF65-F5344CB8AC3E}">
        <p14:creationId xmlns:p14="http://schemas.microsoft.com/office/powerpoint/2010/main" val="1326715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55464" y="254127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The sentence has a fronted adverbial.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034E3D-7AF1-B66E-327E-F489EFC03372}"/>
              </a:ext>
            </a:extLst>
          </p:cNvPr>
          <p:cNvSpPr txBox="1"/>
          <p:nvPr/>
        </p:nvSpPr>
        <p:spPr>
          <a:xfrm>
            <a:off x="355464" y="2183101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While Scrambler plotted his next move, Emile and Aimee prepared a trap.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AB90006-926E-8A29-92E8-729A97EE7598}"/>
              </a:ext>
            </a:extLst>
          </p:cNvPr>
          <p:cNvSpPr txBox="1"/>
          <p:nvPr/>
        </p:nvSpPr>
        <p:spPr>
          <a:xfrm>
            <a:off x="355464" y="2183101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While Scrambler plotted his next move, Emile and Aimee prepared a trap.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04FB6C2-A114-88F9-A8B3-513E24DF3AA0}"/>
              </a:ext>
            </a:extLst>
          </p:cNvPr>
          <p:cNvSpPr txBox="1"/>
          <p:nvPr/>
        </p:nvSpPr>
        <p:spPr>
          <a:xfrm>
            <a:off x="369977" y="4759086"/>
            <a:ext cx="115694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"While Scrambler plotted his next move" gives more detail about the verb.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It is an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"While Scrambler plotted his next move" appears at the start of the sentence. The adverbial is at the front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= fronted adverbial.</a:t>
            </a:r>
          </a:p>
        </p:txBody>
      </p:sp>
      <p:sp>
        <p:nvSpPr>
          <p:cNvPr id="5" name="Rectangle: Rounded Corners 4">
            <a:hlinkClick r:id="rId6"/>
            <a:extLst>
              <a:ext uri="{FF2B5EF4-FFF2-40B4-BE49-F238E27FC236}">
                <a16:creationId xmlns:a16="http://schemas.microsoft.com/office/drawing/2014/main" id="{87B1FD53-4928-5348-988F-4E3D04CE7AFA}"/>
              </a:ext>
            </a:extLst>
          </p:cNvPr>
          <p:cNvSpPr/>
          <p:nvPr/>
        </p:nvSpPr>
        <p:spPr>
          <a:xfrm>
            <a:off x="9461410" y="161261"/>
            <a:ext cx="2542686" cy="86115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a plural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“school” is a singular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710878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a plural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“cars” is </a:t>
            </a:r>
            <a:r>
              <a:rPr lang="en-GB" sz="2800">
                <a:solidFill>
                  <a:schemeClr val="bg1"/>
                </a:solidFill>
              </a:rPr>
              <a:t>a plural </a:t>
            </a:r>
            <a:r>
              <a:rPr lang="en-GB" sz="2800" dirty="0">
                <a:solidFill>
                  <a:schemeClr val="bg1"/>
                </a:solidFill>
              </a:rPr>
              <a:t>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093527" y="5105052"/>
            <a:ext cx="82355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0BC127B9-5B64-1AEA-389F-F5D258BD9194}"/>
              </a:ext>
            </a:extLst>
          </p:cNvPr>
          <p:cNvSpPr txBox="1"/>
          <p:nvPr/>
        </p:nvSpPr>
        <p:spPr>
          <a:xfrm>
            <a:off x="4431617" y="3280992"/>
            <a:ext cx="3485467" cy="105560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“like” is a verb.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CD097DED-E299-57CA-CF85-8A705136F320}"/>
              </a:ext>
            </a:extLst>
          </p:cNvPr>
          <p:cNvCxnSpPr>
            <a:cxnSpLocks/>
          </p:cNvCxnSpPr>
          <p:nvPr/>
        </p:nvCxnSpPr>
        <p:spPr>
          <a:xfrm flipV="1">
            <a:off x="6327228" y="2761658"/>
            <a:ext cx="0" cy="43194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850E17B-E1A3-D359-2A14-8A9411E09475}"/>
              </a:ext>
            </a:extLst>
          </p:cNvPr>
          <p:cNvCxnSpPr>
            <a:cxnSpLocks/>
          </p:cNvCxnSpPr>
          <p:nvPr/>
        </p:nvCxnSpPr>
        <p:spPr>
          <a:xfrm flipV="1">
            <a:off x="5846513" y="2679555"/>
            <a:ext cx="762478" cy="491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58C0B79A-15FD-70D5-3FC7-F1D56DE317FB}"/>
              </a:ext>
            </a:extLst>
          </p:cNvPr>
          <p:cNvSpPr txBox="1"/>
          <p:nvPr/>
        </p:nvSpPr>
        <p:spPr>
          <a:xfrm>
            <a:off x="4649193" y="5705328"/>
            <a:ext cx="3485467" cy="105560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“drive” is a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110D02E2-F9C2-3B01-1438-DDC8A961463A}"/>
              </a:ext>
            </a:extLst>
          </p:cNvPr>
          <p:cNvCxnSpPr>
            <a:cxnSpLocks/>
          </p:cNvCxnSpPr>
          <p:nvPr/>
        </p:nvCxnSpPr>
        <p:spPr>
          <a:xfrm flipV="1">
            <a:off x="6544804" y="5185994"/>
            <a:ext cx="0" cy="43194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DF57D88-AF70-B188-365E-E7ECD5B31C15}"/>
              </a:ext>
            </a:extLst>
          </p:cNvPr>
          <p:cNvCxnSpPr>
            <a:cxnSpLocks/>
          </p:cNvCxnSpPr>
          <p:nvPr/>
        </p:nvCxnSpPr>
        <p:spPr>
          <a:xfrm flipV="1">
            <a:off x="6064089" y="5103891"/>
            <a:ext cx="762478" cy="491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  <p:bldP spid="2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954234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adverbs?</a:t>
            </a: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usually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today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easily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adverbs.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angrily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happily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quickly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wisely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bravely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never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sometimes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anywhere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soon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eventually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6986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first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hourly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gladly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honestly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really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very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Adverbs make verbs more interesting!</a:t>
            </a:r>
          </a:p>
        </p:txBody>
      </p:sp>
    </p:spTree>
    <p:extLst>
      <p:ext uri="{BB962C8B-B14F-4D97-AF65-F5344CB8AC3E}">
        <p14:creationId xmlns:p14="http://schemas.microsoft.com/office/powerpoint/2010/main" val="330577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391432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75388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more interesting?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0" y="1703210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football.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2" y="4053406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stories.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A27AD9-BF3F-71C4-AD86-D0082496B857}"/>
              </a:ext>
            </a:extLst>
          </p:cNvPr>
          <p:cNvSpPr txBox="1">
            <a:spLocks/>
          </p:cNvSpPr>
          <p:nvPr/>
        </p:nvSpPr>
        <p:spPr>
          <a:xfrm>
            <a:off x="383410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way is to introduce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adverbs!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082A97-1754-5957-63BB-26F570F15C93}"/>
              </a:ext>
            </a:extLst>
          </p:cNvPr>
          <p:cNvSpPr txBox="1"/>
          <p:nvPr/>
        </p:nvSpPr>
        <p:spPr>
          <a:xfrm>
            <a:off x="407480" y="241791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</a:t>
            </a:r>
            <a:r>
              <a:rPr lang="en-GB" sz="3200" b="1" u="sng" dirty="0">
                <a:solidFill>
                  <a:srgbClr val="FFFF00"/>
                </a:solidFill>
              </a:rPr>
              <a:t>boldly</a:t>
            </a:r>
            <a:r>
              <a:rPr lang="en-GB" sz="3200" dirty="0">
                <a:solidFill>
                  <a:schemeClr val="bg1"/>
                </a:solidFill>
              </a:rPr>
              <a:t> play football.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D6A352-0D69-B977-62BE-463A4C0D7424}"/>
              </a:ext>
            </a:extLst>
          </p:cNvPr>
          <p:cNvSpPr txBox="1"/>
          <p:nvPr/>
        </p:nvSpPr>
        <p:spPr>
          <a:xfrm>
            <a:off x="383410" y="4831297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</a:t>
            </a:r>
            <a:r>
              <a:rPr lang="en-GB" sz="3200" b="1" u="sng" dirty="0">
                <a:solidFill>
                  <a:srgbClr val="FFFF00"/>
                </a:solidFill>
              </a:rPr>
              <a:t>excitedly</a:t>
            </a:r>
            <a:r>
              <a:rPr lang="en-GB" sz="3200" dirty="0">
                <a:solidFill>
                  <a:schemeClr val="bg1"/>
                </a:solidFill>
              </a:rPr>
              <a:t> write stories.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2B147A-9A83-9EB3-4883-FEDE1E93EBBA}"/>
              </a:ext>
            </a:extLst>
          </p:cNvPr>
          <p:cNvSpPr txBox="1">
            <a:spLocks/>
          </p:cNvSpPr>
          <p:nvPr/>
        </p:nvSpPr>
        <p:spPr>
          <a:xfrm>
            <a:off x="343300" y="22949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even more interesting?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B87BB2-9C9B-C007-72A8-07321EBDF33D}"/>
              </a:ext>
            </a:extLst>
          </p:cNvPr>
          <p:cNvSpPr txBox="1"/>
          <p:nvPr/>
        </p:nvSpPr>
        <p:spPr>
          <a:xfrm>
            <a:off x="407480" y="313262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</a:t>
            </a:r>
            <a:r>
              <a:rPr lang="en-GB" sz="3200" b="1" u="sng" dirty="0">
                <a:solidFill>
                  <a:srgbClr val="FFFF00"/>
                </a:solidFill>
              </a:rPr>
              <a:t>boldly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rgbClr val="FFFF00"/>
                </a:solidFill>
              </a:rPr>
              <a:t>passionately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play football.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407480" y="5609188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</a:t>
            </a:r>
            <a:r>
              <a:rPr lang="en-GB" sz="3200" b="1" u="sng" dirty="0">
                <a:solidFill>
                  <a:srgbClr val="FFFF00"/>
                </a:solidFill>
              </a:rPr>
              <a:t>excitedly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rgbClr val="FFFF00"/>
                </a:solidFill>
              </a:rPr>
              <a:t>secretly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write stories.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367366" y="209827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More adverbs!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64233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8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or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phrase</a:t>
            </a:r>
            <a:r>
              <a:rPr lang="en-GB" sz="4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4734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B0A7D33D-0321-92E1-CD3C-254C97535B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is the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difference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between an adverb and an adverbial?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3"/>
            <a:ext cx="10283534" cy="36767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phrase</a:t>
            </a:r>
            <a:r>
              <a:rPr lang="en-GB" sz="4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 describes a verb. 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that describes a verb.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2230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1510</Words>
  <Application>Microsoft Office PowerPoint</Application>
  <PresentationFormat>Widescreen</PresentationFormat>
  <Paragraphs>206</Paragraphs>
  <Slides>36</Slides>
  <Notes>0</Notes>
  <HiddenSlides>0</HiddenSlides>
  <MMClips>8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9" baseType="lpstr">
      <vt:lpstr>Arial</vt:lpstr>
      <vt:lpstr>Andika</vt:lpstr>
      <vt:lpstr>Office Theme</vt:lpstr>
      <vt:lpstr> How to Use this PowerPoint</vt:lpstr>
      <vt:lpstr>Fronted Adverbials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2025-12-22T09:32:01Z</dcterms:modified>
</cp:coreProperties>
</file>