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2593" r:id="rId2"/>
    <p:sldId id="479" r:id="rId3"/>
    <p:sldId id="477" r:id="rId4"/>
    <p:sldId id="478" r:id="rId5"/>
    <p:sldId id="470" r:id="rId6"/>
    <p:sldId id="514" r:id="rId7"/>
    <p:sldId id="515" r:id="rId8"/>
    <p:sldId id="516" r:id="rId9"/>
    <p:sldId id="517" r:id="rId10"/>
    <p:sldId id="518" r:id="rId11"/>
    <p:sldId id="519" r:id="rId12"/>
    <p:sldId id="520" r:id="rId13"/>
    <p:sldId id="521" r:id="rId14"/>
    <p:sldId id="453" r:id="rId15"/>
    <p:sldId id="434" r:id="rId16"/>
    <p:sldId id="435" r:id="rId17"/>
    <p:sldId id="436" r:id="rId18"/>
    <p:sldId id="456" r:id="rId19"/>
    <p:sldId id="487" r:id="rId20"/>
    <p:sldId id="488" r:id="rId21"/>
    <p:sldId id="457" r:id="rId22"/>
    <p:sldId id="467" r:id="rId23"/>
  </p:sldIdLst>
  <p:sldSz cx="12192000" cy="6858000"/>
  <p:notesSz cx="6858000" cy="9144000"/>
  <p:embeddedFontLst>
    <p:embeddedFont>
      <p:font typeface="Andika" panose="02000000000000000000" pitchFamily="2" charset="0"/>
      <p:regular r:id="rId25"/>
      <p:bold r:id="rId26"/>
      <p:italic r:id="rId27"/>
      <p:boldItalic r:id="rId2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088495-DC56-483B-8E5B-213EAC0AAD38}" v="2" dt="2025-12-09T15:43:47.21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102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50A5FE-2C39-1775-23BD-26120361A4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325CF6C-8656-7FE9-2BFA-D42FD1CD3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9D7B24-0B83-35FD-545F-E93C946353C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ast week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A0A18A-D15E-7F4E-38F4-E69C74DCDC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AE2C5B9-278A-A2A7-4A4A-17B8AC0C78B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394FE8-BBD7-93F1-A461-D7CD746B5A8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concrete 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19192796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14F820-A9BA-281C-F734-AEADCB0D8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95C37BB-D152-ACFD-5986-5FE508439E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61DB84D-DE22-AEDE-2447-1C19C60C7CD5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ast week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E0ECE47-8FCB-74A8-C3A4-E508F875D49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A971BD2-9914-ECC8-204B-70F3F8EC97B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AA4AAEC-C55A-0EF3-7102-FF968721163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concrete 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29176944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83B459-E365-6E7F-2D79-6C9BA21863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01D6B87-E1C2-A63E-2836-3A6F68BEAB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38D0C1-398A-D888-0ACC-CB2027AF9B9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ast week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8D1FDB-0D6D-C0BF-10DB-5CB609F012FB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5893AE9-3F80-5294-5062-5A99D84AAF06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5C17C6-E28F-EA87-C750-064761633B7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concrete 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4848881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E913E-64A6-6231-31B7-63F0AFD42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43C560-9964-E8DF-692D-9A56F70D4D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CC3F06-AEC3-A337-E7B4-29A945DF345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ast week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,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saw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that movie</a:t>
            </a:r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rgbClr val="FFFF0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CC13D14-A1FC-5444-B548-290EB90EAE6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70E1A72-B264-986E-A3C4-BDF8121E8A9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1A2D4A0-C8C0-81E9-EA3D-8BC88B311FA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concrete 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2898289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night, Aimee solved the strange riddle.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3236979" y="4795837"/>
            <a:ext cx="647852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4E27BE74-AB06-8A1E-2C69-6164B3368FC0}"/>
              </a:ext>
            </a:extLst>
          </p:cNvPr>
          <p:cNvSpPr/>
          <p:nvPr/>
        </p:nvSpPr>
        <p:spPr>
          <a:xfrm rot="16200000">
            <a:off x="8877865" y="420476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766720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B741EDB8-03E7-ED55-2F1B-6EA0A71027E5}"/>
              </a:ext>
            </a:extLst>
          </p:cNvPr>
          <p:cNvSpPr/>
          <p:nvPr/>
        </p:nvSpPr>
        <p:spPr>
          <a:xfrm rot="16200000">
            <a:off x="4069552" y="4267715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8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6E64FD45-8E0C-6FD7-CE99-98D2FBDDA48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night, Aimee solved the strange riddle.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4934EF-9723-3B8E-62B9-2DB253DE0AE4}"/>
              </a:ext>
            </a:extLst>
          </p:cNvPr>
          <p:cNvSpPr txBox="1">
            <a:spLocks/>
          </p:cNvSpPr>
          <p:nvPr/>
        </p:nvSpPr>
        <p:spPr>
          <a:xfrm>
            <a:off x="1798917" y="48547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D79B865-201B-8469-D1BA-9302F99EA6DC}"/>
              </a:ext>
            </a:extLst>
          </p:cNvPr>
          <p:cNvSpPr/>
          <p:nvPr/>
        </p:nvSpPr>
        <p:spPr>
          <a:xfrm rot="16200000">
            <a:off x="2884030" y="4226862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D9534A4-6AEA-4C8E-6EE9-900BD01E8A52}"/>
              </a:ext>
            </a:extLst>
          </p:cNvPr>
          <p:cNvSpPr/>
          <p:nvPr/>
        </p:nvSpPr>
        <p:spPr>
          <a:xfrm rot="16200000">
            <a:off x="2885907" y="4275633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8EEF69B-4ED1-7DEE-2DCC-FC6DCA38F3D8}"/>
              </a:ext>
            </a:extLst>
          </p:cNvPr>
          <p:cNvSpPr txBox="1">
            <a:spLocks/>
          </p:cNvSpPr>
          <p:nvPr/>
        </p:nvSpPr>
        <p:spPr>
          <a:xfrm>
            <a:off x="4814543" y="4858025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AE2DDE3C-8966-3C46-A48F-DEA9AFA38280}"/>
              </a:ext>
            </a:extLst>
          </p:cNvPr>
          <p:cNvSpPr/>
          <p:nvPr/>
        </p:nvSpPr>
        <p:spPr>
          <a:xfrm rot="16200000">
            <a:off x="4562922" y="4180458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ACDCD19D-B84D-7F90-A501-6D997BBE01B0}"/>
              </a:ext>
            </a:extLst>
          </p:cNvPr>
          <p:cNvSpPr/>
          <p:nvPr/>
        </p:nvSpPr>
        <p:spPr>
          <a:xfrm rot="16200000">
            <a:off x="4595869" y="418863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1386177-A463-F8D1-8670-55AE1B84D957}"/>
              </a:ext>
            </a:extLst>
          </p:cNvPr>
          <p:cNvSpPr txBox="1">
            <a:spLocks/>
          </p:cNvSpPr>
          <p:nvPr/>
        </p:nvSpPr>
        <p:spPr>
          <a:xfrm>
            <a:off x="8753480" y="4827947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6C91E52-6089-AFE0-51BF-3E8B9A2A830F}"/>
              </a:ext>
            </a:extLst>
          </p:cNvPr>
          <p:cNvSpPr/>
          <p:nvPr/>
        </p:nvSpPr>
        <p:spPr>
          <a:xfrm rot="16200000">
            <a:off x="8945720" y="4188634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CDF3C89-8F9B-E8F0-7A58-3DEA4CEDDFCC}"/>
              </a:ext>
            </a:extLst>
          </p:cNvPr>
          <p:cNvSpPr/>
          <p:nvPr/>
        </p:nvSpPr>
        <p:spPr>
          <a:xfrm rot="16200000">
            <a:off x="8918775" y="4180456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11" grpId="0" animBg="1"/>
      <p:bldP spid="20" grpId="0" animBg="1"/>
      <p:bldP spid="4" grpId="0" animBg="1"/>
      <p:bldP spid="12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A20CCA2-F3CD-7A61-FC31-D9F10DB94B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night, Aimee solved the strange riddle.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the noun singular or plural?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Common noun, proper noun, abstract noun or collective noun?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3385D5FD-A0DC-BE27-A3E7-C03798DA31E9}"/>
              </a:ext>
            </a:extLst>
          </p:cNvPr>
          <p:cNvSpPr/>
          <p:nvPr/>
        </p:nvSpPr>
        <p:spPr>
          <a:xfrm rot="16200000">
            <a:off x="2758039" y="4266818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B5C9E23-0519-EF13-D1E4-B1545B3450FA}"/>
              </a:ext>
            </a:extLst>
          </p:cNvPr>
          <p:cNvSpPr txBox="1">
            <a:spLocks/>
          </p:cNvSpPr>
          <p:nvPr/>
        </p:nvSpPr>
        <p:spPr>
          <a:xfrm>
            <a:off x="1981304" y="4931521"/>
            <a:ext cx="179516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4E532D0-75BD-3B0D-B992-D2374BAE9C72}"/>
              </a:ext>
            </a:extLst>
          </p:cNvPr>
          <p:cNvSpPr/>
          <p:nvPr/>
        </p:nvSpPr>
        <p:spPr>
          <a:xfrm rot="16200000">
            <a:off x="2789743" y="4169584"/>
            <a:ext cx="1172849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A5230683-FC7E-5B15-7F45-ED86C53FE998}"/>
              </a:ext>
            </a:extLst>
          </p:cNvPr>
          <p:cNvSpPr/>
          <p:nvPr/>
        </p:nvSpPr>
        <p:spPr>
          <a:xfrm rot="16200000">
            <a:off x="4145192" y="4208896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0B0C6F61-1AE1-238E-7831-1DA92C107966}"/>
              </a:ext>
            </a:extLst>
          </p:cNvPr>
          <p:cNvSpPr/>
          <p:nvPr/>
        </p:nvSpPr>
        <p:spPr>
          <a:xfrm rot="16200000">
            <a:off x="4169655" y="4295525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9AA70D2-85BA-0F2B-139B-D496DFEFD693}"/>
              </a:ext>
            </a:extLst>
          </p:cNvPr>
          <p:cNvSpPr txBox="1">
            <a:spLocks/>
          </p:cNvSpPr>
          <p:nvPr/>
        </p:nvSpPr>
        <p:spPr>
          <a:xfrm>
            <a:off x="4285162" y="4982123"/>
            <a:ext cx="2009775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5EEFC81F-D842-9E75-E13C-BFEA833EB731}"/>
              </a:ext>
            </a:extLst>
          </p:cNvPr>
          <p:cNvSpPr/>
          <p:nvPr/>
        </p:nvSpPr>
        <p:spPr>
          <a:xfrm rot="16200000">
            <a:off x="8920720" y="4240865"/>
            <a:ext cx="1156494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330103FE-1009-5C14-9B3B-F9CAFB8D3A85}"/>
              </a:ext>
            </a:extLst>
          </p:cNvPr>
          <p:cNvSpPr/>
          <p:nvPr/>
        </p:nvSpPr>
        <p:spPr>
          <a:xfrm rot="16200000">
            <a:off x="8912543" y="4201287"/>
            <a:ext cx="1172849" cy="16892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B1AB978-5B06-90A6-E46B-C60681EAD0C8}"/>
              </a:ext>
            </a:extLst>
          </p:cNvPr>
          <p:cNvSpPr txBox="1">
            <a:spLocks/>
          </p:cNvSpPr>
          <p:nvPr/>
        </p:nvSpPr>
        <p:spPr>
          <a:xfrm>
            <a:off x="8348068" y="4904144"/>
            <a:ext cx="2155786" cy="61912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  <p:bldP spid="8" grpId="0" animBg="1"/>
      <p:bldP spid="13" grpId="0" animBg="1"/>
      <p:bldP spid="15" grpId="0" animBg="1"/>
      <p:bldP spid="16" grpId="0" animBg="1"/>
      <p:bldP spid="5" grpId="0" animBg="1"/>
      <p:bldP spid="11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7B7C7D-965B-CFA3-09FD-6C1BA839D699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night, Aimee solved the strange riddle.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424690" y="5119606"/>
            <a:ext cx="1336699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357490" y="4319187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41F33C-A984-F570-DDB8-4718C97139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6BDB8D4A-7592-EFA0-A57E-F8D995ECB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DC9E20-1CE8-1627-1ED2-6E115D9613AB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night, Aimee solved the strange riddle.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BE277C0-9B53-5EF0-F65B-E0645965755A}"/>
              </a:ext>
            </a:extLst>
          </p:cNvPr>
          <p:cNvSpPr txBox="1">
            <a:spLocks/>
          </p:cNvSpPr>
          <p:nvPr/>
        </p:nvSpPr>
        <p:spPr>
          <a:xfrm>
            <a:off x="5481058" y="5149181"/>
            <a:ext cx="122396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954EAEE7-197A-9172-D94F-E3267F14A07A}"/>
              </a:ext>
            </a:extLst>
          </p:cNvPr>
          <p:cNvSpPr/>
          <p:nvPr/>
        </p:nvSpPr>
        <p:spPr>
          <a:xfrm rot="16200000">
            <a:off x="5357490" y="4236022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05949B0-3903-0A01-09C2-B78A3BD3C3C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723C93D-EFEE-43D8-5F2D-F0D5DBF215FF}"/>
              </a:ext>
            </a:extLst>
          </p:cNvPr>
          <p:cNvSpPr txBox="1">
            <a:spLocks/>
          </p:cNvSpPr>
          <p:nvPr/>
        </p:nvSpPr>
        <p:spPr>
          <a:xfrm>
            <a:off x="697058" y="1265131"/>
            <a:ext cx="89517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 – past, present or future - 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BA3B55-32A1-7E87-327D-364D1486245D}"/>
              </a:ext>
            </a:extLst>
          </p:cNvPr>
          <p:cNvSpPr txBox="1">
            <a:spLocks/>
          </p:cNvSpPr>
          <p:nvPr/>
        </p:nvSpPr>
        <p:spPr>
          <a:xfrm>
            <a:off x="5268414" y="2331931"/>
            <a:ext cx="1649251" cy="881383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Past simple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724352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778FBD-65E7-1C6E-4B78-9149A198EC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DD97A0-4987-7DAE-C11B-4A176A133E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9BB7B339-FEF2-1465-CD35-77686093BE4D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night, Aimee solved the strange riddle.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EF30C6B-5F55-1DFE-4E45-7180F46CEBE9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57BEAC1-D2B7-41E2-A1E6-0CF5FE88022B}"/>
              </a:ext>
            </a:extLst>
          </p:cNvPr>
          <p:cNvSpPr txBox="1">
            <a:spLocks/>
          </p:cNvSpPr>
          <p:nvPr/>
        </p:nvSpPr>
        <p:spPr>
          <a:xfrm>
            <a:off x="5803649" y="5025329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66541DD-E18F-B2AB-CBAB-D0D2BF8B20BA}"/>
              </a:ext>
            </a:extLst>
          </p:cNvPr>
          <p:cNvSpPr/>
          <p:nvPr/>
        </p:nvSpPr>
        <p:spPr>
          <a:xfrm rot="16200000">
            <a:off x="6324614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3E9D9F-6ED8-4B59-14ED-B0D503812FB9}"/>
              </a:ext>
            </a:extLst>
          </p:cNvPr>
          <p:cNvSpPr txBox="1">
            <a:spLocks/>
          </p:cNvSpPr>
          <p:nvPr/>
        </p:nvSpPr>
        <p:spPr>
          <a:xfrm>
            <a:off x="697056" y="1178060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determiner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AA344E6-55B9-D907-69F6-670099045D6D}"/>
              </a:ext>
            </a:extLst>
          </p:cNvPr>
          <p:cNvSpPr txBox="1">
            <a:spLocks/>
          </p:cNvSpPr>
          <p:nvPr/>
        </p:nvSpPr>
        <p:spPr>
          <a:xfrm>
            <a:off x="5803649" y="5008540"/>
            <a:ext cx="2628901" cy="762478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CE7471E-6D72-597F-7467-8C571B4F442A}"/>
              </a:ext>
            </a:extLst>
          </p:cNvPr>
          <p:cNvSpPr/>
          <p:nvPr/>
        </p:nvSpPr>
        <p:spPr>
          <a:xfrm rot="16200000">
            <a:off x="6343324" y="426734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5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754515-9274-F212-006F-F31493A61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80A88D6-8840-954B-918C-E76295817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AE775B8-4982-96A8-2BEE-92129173C206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last week i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EDB8E54-E300-F04B-8527-EA251CE85E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2A0721-EA81-CF05-3D2F-9BC276DD9F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2F94281-4A8D-6240-209B-FD7F5A69EC3C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Is the noun singular or plural?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Is the noun </a:t>
            </a:r>
            <a:r>
              <a:rPr lang="en-GB" sz="1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concrete 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</p:spTree>
    <p:extLst>
      <p:ext uri="{BB962C8B-B14F-4D97-AF65-F5344CB8AC3E}">
        <p14:creationId xmlns:p14="http://schemas.microsoft.com/office/powerpoint/2010/main" val="2949733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B8B6D-3961-1107-80F0-14AB96C34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7EBED21-F6EC-DD7A-48BD-F27199A8DA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4352064-9179-5E51-A6C9-93F0B0A91B76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night, Aimee solved the strange riddle.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02B3A3-0EA2-953E-0F67-5FD81D396053}"/>
              </a:ext>
            </a:extLst>
          </p:cNvPr>
          <p:cNvSpPr txBox="1">
            <a:spLocks/>
          </p:cNvSpPr>
          <p:nvPr/>
        </p:nvSpPr>
        <p:spPr>
          <a:xfrm>
            <a:off x="697057" y="447675"/>
            <a:ext cx="7513491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words are “last” and “strange”?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4AC64AD-D1AD-B86D-200C-F49AE15C7B25}"/>
              </a:ext>
            </a:extLst>
          </p:cNvPr>
          <p:cNvSpPr txBox="1">
            <a:spLocks/>
          </p:cNvSpPr>
          <p:nvPr/>
        </p:nvSpPr>
        <p:spPr>
          <a:xfrm>
            <a:off x="2110944" y="5033723"/>
            <a:ext cx="6099604" cy="762478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Adjectives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0D4E2580-A659-1EFB-0817-227FB73251AD}"/>
              </a:ext>
            </a:extLst>
          </p:cNvPr>
          <p:cNvSpPr/>
          <p:nvPr/>
        </p:nvSpPr>
        <p:spPr>
          <a:xfrm rot="16200000">
            <a:off x="1809120" y="4227379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2" name="Arrow: Right 1">
            <a:extLst>
              <a:ext uri="{FF2B5EF4-FFF2-40B4-BE49-F238E27FC236}">
                <a16:creationId xmlns:a16="http://schemas.microsoft.com/office/drawing/2014/main" id="{B66E273C-2951-9207-4D98-6A218172A986}"/>
              </a:ext>
            </a:extLst>
          </p:cNvPr>
          <p:cNvSpPr/>
          <p:nvPr/>
        </p:nvSpPr>
        <p:spPr>
          <a:xfrm rot="16200000">
            <a:off x="7381244" y="4258948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597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DB9BB5-3949-9B3D-E002-44A6E595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4D59AC9-9E96-7A1E-E6FF-190F74B021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B9DFC87-CE9C-49C9-8F15-FEE4F0E525B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Last night, Aimee solved the strange riddle.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842E97F-9B7E-C600-8EA6-C7EADA4310F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 comma (,) near the start of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A3489E0-0846-D94A-0503-A0DFEA312CDB}"/>
              </a:ext>
            </a:extLst>
          </p:cNvPr>
          <p:cNvSpPr txBox="1">
            <a:spLocks/>
          </p:cNvSpPr>
          <p:nvPr/>
        </p:nvSpPr>
        <p:spPr>
          <a:xfrm>
            <a:off x="697058" y="1219760"/>
            <a:ext cx="92089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phrase is “Last night”?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BB9F0C-9537-245C-C996-5CD1E9E27474}"/>
              </a:ext>
            </a:extLst>
          </p:cNvPr>
          <p:cNvSpPr txBox="1">
            <a:spLocks/>
          </p:cNvSpPr>
          <p:nvPr/>
        </p:nvSpPr>
        <p:spPr>
          <a:xfrm>
            <a:off x="2056447" y="2595842"/>
            <a:ext cx="1948815" cy="619125"/>
          </a:xfrm>
          <a:prstGeom prst="roundRect">
            <a:avLst>
              <a:gd name="adj" fmla="val 8408"/>
            </a:avLst>
          </a:prstGeom>
          <a:solidFill>
            <a:srgbClr val="FFFF00"/>
          </a:soli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rgbClr val="002060"/>
                </a:solidFill>
                <a:latin typeface="+mn-lt"/>
                <a:ea typeface="Andika"/>
                <a:cs typeface="Andika"/>
              </a:rPr>
              <a:t>Fronted adverbial</a:t>
            </a:r>
            <a:endParaRPr lang="en-GB" sz="3200" dirty="0">
              <a:solidFill>
                <a:srgbClr val="002060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48564ABD-CB2F-D4C0-A25E-E0FBDA6AC44E}"/>
              </a:ext>
            </a:extLst>
          </p:cNvPr>
          <p:cNvSpPr/>
          <p:nvPr/>
        </p:nvSpPr>
        <p:spPr>
          <a:xfrm>
            <a:off x="3857625" y="3518640"/>
            <a:ext cx="295275" cy="318801"/>
          </a:xfrm>
          <a:prstGeom prst="ellipse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678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E5CDDF-AC79-8F79-50C4-047D5FAA7B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140D626-2E97-40F8-9764-0379FE26F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051418A-3169-7F85-C0DC-163F547E3CE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ea typeface="Andika"/>
                <a:cs typeface="Andika"/>
              </a:rPr>
              <a:t>Last night, Aimee solved the strange riddle.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48BE332-8BCE-0B90-D777-0D66C9D408EC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81326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every word in this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091C1B38-FC10-8FFD-6E6B-3329FE8570F6}"/>
              </a:ext>
            </a:extLst>
          </p:cNvPr>
          <p:cNvSpPr/>
          <p:nvPr/>
        </p:nvSpPr>
        <p:spPr>
          <a:xfrm rot="5400000">
            <a:off x="433013" y="2511113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B2B8D3BE-D505-D6EF-67FD-EB3FDDB60543}"/>
              </a:ext>
            </a:extLst>
          </p:cNvPr>
          <p:cNvSpPr txBox="1">
            <a:spLocks/>
          </p:cNvSpPr>
          <p:nvPr/>
        </p:nvSpPr>
        <p:spPr>
          <a:xfrm>
            <a:off x="238126" y="152404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9429C60F-9488-0BB1-9545-0C613D4A7D46}"/>
              </a:ext>
            </a:extLst>
          </p:cNvPr>
          <p:cNvSpPr txBox="1">
            <a:spLocks/>
          </p:cNvSpPr>
          <p:nvPr/>
        </p:nvSpPr>
        <p:spPr>
          <a:xfrm>
            <a:off x="5316174" y="4666389"/>
            <a:ext cx="1553732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3B6D4ED-9A4A-5995-7537-BF4E49F2A0F2}"/>
              </a:ext>
            </a:extLst>
          </p:cNvPr>
          <p:cNvSpPr/>
          <p:nvPr/>
        </p:nvSpPr>
        <p:spPr>
          <a:xfrm rot="16200000">
            <a:off x="5541733" y="4177434"/>
            <a:ext cx="1115595" cy="23807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AF7CD48D-94BC-0034-AF7A-ED6A701D1FB3}"/>
              </a:ext>
            </a:extLst>
          </p:cNvPr>
          <p:cNvSpPr/>
          <p:nvPr/>
        </p:nvSpPr>
        <p:spPr>
          <a:xfrm rot="16200000">
            <a:off x="1762504" y="4195435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C4329C1-77DD-1BFB-00D8-943E8779B333}"/>
              </a:ext>
            </a:extLst>
          </p:cNvPr>
          <p:cNvSpPr txBox="1">
            <a:spLocks/>
          </p:cNvSpPr>
          <p:nvPr/>
        </p:nvSpPr>
        <p:spPr>
          <a:xfrm>
            <a:off x="1512812" y="4656003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6F17C5FE-5310-1732-4563-9B5F9356CC83}"/>
              </a:ext>
            </a:extLst>
          </p:cNvPr>
          <p:cNvSpPr/>
          <p:nvPr/>
        </p:nvSpPr>
        <p:spPr>
          <a:xfrm rot="5400000">
            <a:off x="6715554" y="2554721"/>
            <a:ext cx="1308500" cy="24105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00B0F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043CC4-9CFD-C16C-883B-B614DE26E088}"/>
              </a:ext>
            </a:extLst>
          </p:cNvPr>
          <p:cNvSpPr txBox="1">
            <a:spLocks/>
          </p:cNvSpPr>
          <p:nvPr/>
        </p:nvSpPr>
        <p:spPr>
          <a:xfrm>
            <a:off x="6513696" y="1536308"/>
            <a:ext cx="1609603" cy="601974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4D62C735-7760-BE60-259F-0F9115753F3B}"/>
              </a:ext>
            </a:extLst>
          </p:cNvPr>
          <p:cNvSpPr/>
          <p:nvPr/>
        </p:nvSpPr>
        <p:spPr>
          <a:xfrm rot="5400000">
            <a:off x="3814352" y="2603233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C61ADD9-70E4-4029-47F3-A7F6F3C0225B}"/>
              </a:ext>
            </a:extLst>
          </p:cNvPr>
          <p:cNvSpPr txBox="1">
            <a:spLocks/>
          </p:cNvSpPr>
          <p:nvPr/>
        </p:nvSpPr>
        <p:spPr>
          <a:xfrm>
            <a:off x="3660087" y="1581150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78F89E4-AFD6-750F-A8B9-E4FF130C4073}"/>
              </a:ext>
            </a:extLst>
          </p:cNvPr>
          <p:cNvSpPr txBox="1">
            <a:spLocks/>
          </p:cNvSpPr>
          <p:nvPr/>
        </p:nvSpPr>
        <p:spPr>
          <a:xfrm>
            <a:off x="10086603" y="1519157"/>
            <a:ext cx="1454925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DEE6EEF1-33FA-409F-4EF4-A16CABE52426}"/>
              </a:ext>
            </a:extLst>
          </p:cNvPr>
          <p:cNvSpPr/>
          <p:nvPr/>
        </p:nvSpPr>
        <p:spPr>
          <a:xfrm rot="5400000">
            <a:off x="10245304" y="2462537"/>
            <a:ext cx="1193794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F1C48A0-22EC-D6D9-AD41-EA2045AEF029}"/>
              </a:ext>
            </a:extLst>
          </p:cNvPr>
          <p:cNvSpPr/>
          <p:nvPr/>
        </p:nvSpPr>
        <p:spPr>
          <a:xfrm rot="16200000">
            <a:off x="8423583" y="4234534"/>
            <a:ext cx="1115596" cy="238254"/>
          </a:xfrm>
          <a:prstGeom prst="rightArrow">
            <a:avLst>
              <a:gd name="adj1" fmla="val 50003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FA1DEF6-120C-56BC-E764-1F78AF6C183C}"/>
              </a:ext>
            </a:extLst>
          </p:cNvPr>
          <p:cNvSpPr txBox="1">
            <a:spLocks/>
          </p:cNvSpPr>
          <p:nvPr/>
        </p:nvSpPr>
        <p:spPr>
          <a:xfrm>
            <a:off x="8322763" y="4719718"/>
            <a:ext cx="1817122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: Rounded Corners 8">
            <a:hlinkClick r:id="rId3"/>
            <a:extLst>
              <a:ext uri="{FF2B5EF4-FFF2-40B4-BE49-F238E27FC236}">
                <a16:creationId xmlns:a16="http://schemas.microsoft.com/office/drawing/2014/main" id="{21113892-E04C-8B29-53BB-B70D661AB705}"/>
              </a:ext>
            </a:extLst>
          </p:cNvPr>
          <p:cNvSpPr/>
          <p:nvPr/>
        </p:nvSpPr>
        <p:spPr>
          <a:xfrm>
            <a:off x="9453918" y="5808178"/>
            <a:ext cx="2542686" cy="86115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0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30" grpId="0" animBg="1"/>
      <p:bldP spid="33" grpId="0" animBg="1"/>
      <p:bldP spid="26" grpId="0" animBg="1"/>
      <p:bldP spid="25" grpId="0" animBg="1"/>
      <p:bldP spid="8" grpId="0" animBg="1"/>
      <p:bldP spid="6" grpId="0" animBg="1"/>
      <p:bldP spid="12" grpId="0" animBg="1"/>
      <p:bldP spid="14" grpId="0" animBg="1"/>
      <p:bldP spid="20" grpId="0" animBg="1"/>
      <p:bldP spid="22" grpId="0" animBg="1"/>
      <p:bldP spid="4" grpId="0" animBg="1"/>
      <p:bldP spid="5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F6799-E8BD-E794-3080-F67AFC14E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3400864-953A-1C51-7485-D4189F3942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FDE2863-6809-104B-D810-1B6CA21E49F8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last week i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3CC98C4-7293-B6E6-A7B3-9FF255BD1E4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AC7D62D-3805-545A-3E1E-08463427CA6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88C6404-D975-0697-B1ED-004425C8E88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1b. Is the noun singular or plural?</a:t>
            </a:r>
            <a:b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1c. Is the noun a concrete noun,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4208077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CE2CA7-9561-14F1-D382-DC1F4C541B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9D442ED-D413-C672-3792-5E9E1EE0E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8B7AF2C-BB66-41F2-DE94-D97AE6B18990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last week i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00F3BBB-EBB8-1C8C-2AA5-F6399C9413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C79DB5-60B7-98CF-78DE-A325471EC143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B7C990-DB25-F390-57DC-B4D0B238012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concrete noun,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25683946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F124D4-A3A8-6129-2F11-7381C361E4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CF16A7F-A126-E3C0-A0A3-78D597C455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9A2AE47-F216-7494-4ABC-6A0AF2F43B01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last week i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126316A-F36B-8632-7CD7-42501689F0D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4371ECF-D1B2-691A-C142-540EB034BDDD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personification,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B56E5B9-4AFF-F9DC-9950-6A631358C2B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concrete 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2542525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AC0AC-0073-B7B5-CDB8-F0102F761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2011558-483B-C277-EB29-35ED561B7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EDC027-F106-FE78-F406-244797F6145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last week i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608DC4-C749-FA1B-98B3-E6D5B31E5AB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verb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grew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3ABD053-759D-73F4-D71E-3F3B0A31828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E8071B9-4F95-E2EE-DA7C-A0762F73F7E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common 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39948872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C9108-FC59-FEBE-ABEF-3580EDE5C6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188C247-0560-3E0A-6242-61598376E7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EE9DA85-DCC1-65E1-0CC1-B37F70ABB18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last week i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BD524E-20BE-176D-2C84-0D8DC9845C9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past/present/future and simple/progressive/perfect?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A933B7A-E6EF-5BDE-7A47-D5CCBFC9E5F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171E0E7-A207-7B1D-CE94-C6986BBB198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concrete 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66546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DC61B-DAC7-71E4-250B-0F8EAEAEB1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3643577-40EE-17E3-919F-020A867FFD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0FFF0D-4973-DC60-4932-E00118DD64C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last week i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C2A8712-B2A0-32C8-8835-203AA81E0115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A4ADFB2-D80C-185A-2FE8-B06AA1B05C71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73A6297-5B5B-6B0B-C53E-3600E8BC530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concrete 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23037746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C8B35-FC1A-A0AD-1171-FA4FA24EE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F4F258F-7488-1F3B-E0BF-5AB30D7B80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896007A-57A7-8304-929C-6A91C74D90F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ast week i seen that movie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621AADD-44A0-830E-2F08-4467B387160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3a. Can you spot the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 </a:t>
            </a:r>
          </a:p>
          <a:p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3b. What tense is the verb –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/present/future and </a:t>
            </a:r>
            <a:r>
              <a:rPr lang="en-GB" sz="1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</a:t>
            </a:r>
            <a:r>
              <a:rPr lang="en-GB" sz="1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/progressive/perfect?</a:t>
            </a: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0E43AA9-A3F7-B18B-45EC-818008DC01A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contain a simile, metaphor, </a:t>
            </a:r>
            <a:r>
              <a:rPr lang="en-GB" sz="19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personification</a:t>
            </a:r>
            <a:r>
              <a:rPr lang="en-GB" sz="19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onomatopoeia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street </a:t>
            </a:r>
            <a:r>
              <a:rPr lang="en-GB" sz="28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grew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quiet.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A408C86-C9B9-D2D6-8D63-CC4C3D9841E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1a. Can you spot the </a:t>
            </a:r>
            <a:r>
              <a:rPr lang="en-GB" sz="1800" dirty="0">
                <a:solidFill>
                  <a:srgbClr val="FFFF00"/>
                </a:solidFill>
                <a:ea typeface="Andika"/>
                <a:cs typeface="Andika"/>
              </a:rPr>
              <a:t>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1b. Is the noun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singular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 or plural?</a:t>
            </a:r>
            <a:b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1c. Is the noun a </a:t>
            </a:r>
            <a:r>
              <a:rPr lang="en-GB" sz="1800" u="sng" dirty="0">
                <a:solidFill>
                  <a:srgbClr val="FFFF00"/>
                </a:solidFill>
                <a:ea typeface="Andika"/>
                <a:cs typeface="Andika"/>
              </a:rPr>
              <a:t>concrete noun</a:t>
            </a:r>
            <a:r>
              <a:rPr lang="en-GB" sz="1800" dirty="0">
                <a:solidFill>
                  <a:schemeClr val="bg1"/>
                </a:solidFill>
                <a:ea typeface="Andika"/>
                <a:cs typeface="Andika"/>
              </a:rPr>
              <a:t>, proper noun, abstract noun or collective noun?</a:t>
            </a: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</a:t>
            </a:r>
            <a:r>
              <a:rPr lang="en-GB" sz="2800" u="sng" dirty="0">
                <a:solidFill>
                  <a:srgbClr val="FFFF00"/>
                </a:solidFill>
                <a:ea typeface="Andika"/>
                <a:cs typeface="Andika"/>
              </a:rPr>
              <a:t>street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grew quiet. </a:t>
            </a:r>
          </a:p>
        </p:txBody>
      </p:sp>
    </p:spTree>
    <p:extLst>
      <p:ext uri="{BB962C8B-B14F-4D97-AF65-F5344CB8AC3E}">
        <p14:creationId xmlns:p14="http://schemas.microsoft.com/office/powerpoint/2010/main" val="12433048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1751</Words>
  <Application>Microsoft Office PowerPoint</Application>
  <PresentationFormat>Widescreen</PresentationFormat>
  <Paragraphs>270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2025-12-22T09:30:54Z</dcterms:modified>
</cp:coreProperties>
</file>