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1.xml" ContentType="application/vnd.openxmlformats-officedocument.presentationml.notesSlide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54"/>
  </p:notesMasterIdLst>
  <p:sldIdLst>
    <p:sldId id="2593" r:id="rId2"/>
    <p:sldId id="471" r:id="rId3"/>
    <p:sldId id="444" r:id="rId4"/>
    <p:sldId id="445" r:id="rId5"/>
    <p:sldId id="446" r:id="rId6"/>
    <p:sldId id="447" r:id="rId7"/>
    <p:sldId id="448" r:id="rId8"/>
    <p:sldId id="524" r:id="rId9"/>
    <p:sldId id="525" r:id="rId10"/>
    <p:sldId id="526" r:id="rId11"/>
    <p:sldId id="452" r:id="rId12"/>
    <p:sldId id="527" r:id="rId13"/>
    <p:sldId id="528" r:id="rId14"/>
    <p:sldId id="529" r:id="rId15"/>
    <p:sldId id="530" r:id="rId16"/>
    <p:sldId id="531" r:id="rId17"/>
    <p:sldId id="532" r:id="rId18"/>
    <p:sldId id="533" r:id="rId19"/>
    <p:sldId id="534" r:id="rId20"/>
    <p:sldId id="468" r:id="rId21"/>
    <p:sldId id="435" r:id="rId22"/>
    <p:sldId id="454" r:id="rId23"/>
    <p:sldId id="469" r:id="rId24"/>
    <p:sldId id="470" r:id="rId25"/>
    <p:sldId id="436" r:id="rId26"/>
    <p:sldId id="456" r:id="rId27"/>
    <p:sldId id="409" r:id="rId28"/>
    <p:sldId id="466" r:id="rId29"/>
    <p:sldId id="467" r:id="rId30"/>
    <p:sldId id="274" r:id="rId31"/>
    <p:sldId id="443" r:id="rId32"/>
    <p:sldId id="413" r:id="rId33"/>
    <p:sldId id="416" r:id="rId34"/>
    <p:sldId id="419" r:id="rId35"/>
    <p:sldId id="418" r:id="rId36"/>
    <p:sldId id="522" r:id="rId37"/>
    <p:sldId id="523" r:id="rId38"/>
    <p:sldId id="363" r:id="rId39"/>
    <p:sldId id="365" r:id="rId40"/>
    <p:sldId id="385" r:id="rId41"/>
    <p:sldId id="386" r:id="rId42"/>
    <p:sldId id="384" r:id="rId43"/>
    <p:sldId id="364" r:id="rId44"/>
    <p:sldId id="374" r:id="rId45"/>
    <p:sldId id="367" r:id="rId46"/>
    <p:sldId id="391" r:id="rId47"/>
    <p:sldId id="390" r:id="rId48"/>
    <p:sldId id="506" r:id="rId49"/>
    <p:sldId id="535" r:id="rId50"/>
    <p:sldId id="536" r:id="rId51"/>
    <p:sldId id="537" r:id="rId52"/>
    <p:sldId id="514" r:id="rId53"/>
  </p:sldIdLst>
  <p:sldSz cx="12192000" cy="6858000"/>
  <p:notesSz cx="6858000" cy="9144000"/>
  <p:embeddedFontLst>
    <p:embeddedFont>
      <p:font typeface="Andika" panose="02000000000000000000" pitchFamily="2" charset="0"/>
      <p:regular r:id="rId55"/>
      <p:bold r:id="rId56"/>
      <p:italic r:id="rId57"/>
      <p:boldItalic r:id="rId5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FF"/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8C217CB-DCE0-4847-9D95-ACCA3AD18386}" v="6" dt="2025-12-15T12:39:06.54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87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font" Target="fonts/font1.fntdata"/><Relationship Id="rId63" Type="http://schemas.microsoft.com/office/2015/10/relationships/revisionInfo" Target="revisionInfo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font" Target="fonts/font4.fntdata"/><Relationship Id="rId5" Type="http://schemas.openxmlformats.org/officeDocument/2006/relationships/slide" Target="slides/slide4.xml"/><Relationship Id="rId61" Type="http://schemas.openxmlformats.org/officeDocument/2006/relationships/theme" Target="theme/theme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font" Target="fonts/font2.fntdata"/><Relationship Id="rId64" Type="http://schemas.microsoft.com/office/2018/10/relationships/authors" Target="author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notesMaster" Target="notesMasters/notesMaster1.xml"/><Relationship Id="rId6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font" Target="fonts/font3.fntdata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Prepositional Phrase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Prepositional Phrase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Prepositional Phrase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Prepositional Phrase – 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 – </a:t>
          </a:r>
          <a:br>
            <a:rPr lang="en-GB" sz="1400" dirty="0"/>
          </a:br>
          <a:r>
            <a:rPr lang="en-GB" sz="1400" dirty="0"/>
            <a:t>Helps readers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Prepositional Phrase – 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 – </a:t>
          </a:r>
          <a:br>
            <a:rPr lang="en-GB" sz="1400" dirty="0"/>
          </a:br>
          <a:r>
            <a:rPr lang="en-GB" sz="1400" dirty="0"/>
            <a:t>Helps readers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Prepositional Phrase – 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02959560-5C26-41BD-BB5A-AE6A339F5CF2}">
      <dgm:prSet phldrT="[Text]" custT="1"/>
      <dgm:spPr/>
      <dgm:t>
        <a:bodyPr/>
        <a:lstStyle/>
        <a:p>
          <a:r>
            <a:rPr lang="en-GB" sz="1400" dirty="0"/>
            <a:t>Adverbials</a:t>
          </a:r>
        </a:p>
      </dgm:t>
    </dgm:pt>
    <dgm:pt modelId="{54353FF1-418F-4F7E-B31D-8C25627931C1}" type="parTrans" cxnId="{2D21C1E7-1209-4CA7-9692-54468F963A6C}">
      <dgm:prSet/>
      <dgm:spPr/>
    </dgm:pt>
    <dgm:pt modelId="{FC9B0D20-2813-4E70-8E94-A714FAA97D74}" type="sibTrans" cxnId="{2D21C1E7-1209-4CA7-9692-54468F963A6C}">
      <dgm:prSet/>
      <dgm:spPr/>
    </dgm:pt>
    <dgm:pt modelId="{F859BF89-858E-498F-9D29-567F423AE956}">
      <dgm:prSet phldrT="[Text]" custT="1"/>
      <dgm:spPr/>
      <dgm:t>
        <a:bodyPr/>
        <a:lstStyle/>
        <a:p>
          <a:r>
            <a:rPr lang="en-GB" sz="1400"/>
            <a:t>Verbs</a:t>
          </a:r>
          <a:endParaRPr lang="en-GB" sz="1400" dirty="0"/>
        </a:p>
      </dgm:t>
    </dgm:pt>
    <dgm:pt modelId="{2CFD73CB-9910-4E86-BD5F-9F096862B381}" type="parTrans" cxnId="{28E47F34-3528-4EC5-9DCF-FBCE6A8A0740}">
      <dgm:prSet/>
      <dgm:spPr/>
    </dgm:pt>
    <dgm:pt modelId="{DDB624AA-670D-44A4-9763-30527BDBFACA}" type="sibTrans" cxnId="{28E47F34-3528-4EC5-9DCF-FBCE6A8A0740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691BCC7B-1DC1-47B4-BBEF-402AF4E8246C}" type="pres">
      <dgm:prSet presAssocID="{54353FF1-418F-4F7E-B31D-8C25627931C1}" presName="Name19" presStyleLbl="parChTrans1D3" presStyleIdx="0" presStyleCnt="2"/>
      <dgm:spPr/>
    </dgm:pt>
    <dgm:pt modelId="{DFD55B4F-AA21-4285-A9E9-BE0ECDB4E631}" type="pres">
      <dgm:prSet presAssocID="{02959560-5C26-41BD-BB5A-AE6A339F5CF2}" presName="Name21" presStyleCnt="0"/>
      <dgm:spPr/>
    </dgm:pt>
    <dgm:pt modelId="{1C6B2692-EA1F-46B9-8C1B-0907946FD57D}" type="pres">
      <dgm:prSet presAssocID="{02959560-5C26-41BD-BB5A-AE6A339F5CF2}" presName="level2Shape" presStyleLbl="node3" presStyleIdx="0" presStyleCnt="2"/>
      <dgm:spPr/>
    </dgm:pt>
    <dgm:pt modelId="{AB9E724C-0C87-47FE-BEB1-4D7C56688B14}" type="pres">
      <dgm:prSet presAssocID="{02959560-5C26-41BD-BB5A-AE6A339F5CF2}" presName="hierChild3" presStyleCnt="0"/>
      <dgm:spPr/>
    </dgm:pt>
    <dgm:pt modelId="{CD7D0EC2-B594-4486-80AB-439F595BE881}" type="pres">
      <dgm:prSet presAssocID="{2CFD73CB-9910-4E86-BD5F-9F096862B381}" presName="Name19" presStyleLbl="parChTrans1D3" presStyleIdx="1" presStyleCnt="2"/>
      <dgm:spPr/>
    </dgm:pt>
    <dgm:pt modelId="{A81981ED-47BE-4B20-9B86-FDD558BF85A4}" type="pres">
      <dgm:prSet presAssocID="{F859BF89-858E-498F-9D29-567F423AE956}" presName="Name21" presStyleCnt="0"/>
      <dgm:spPr/>
    </dgm:pt>
    <dgm:pt modelId="{FC0E8730-2F7B-4740-9139-B838E2DEF7B1}" type="pres">
      <dgm:prSet presAssocID="{F859BF89-858E-498F-9D29-567F423AE956}" presName="level2Shape" presStyleLbl="node3" presStyleIdx="1" presStyleCnt="2"/>
      <dgm:spPr/>
    </dgm:pt>
    <dgm:pt modelId="{2B8AAC47-ABA7-4F0E-BE3E-6ABEE56BF9E9}" type="pres">
      <dgm:prSet presAssocID="{F859BF89-858E-498F-9D29-567F423AE956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C8007205-E603-42A5-83D3-E529ED0A0B1D}" type="presOf" srcId="{11C582FB-D301-4A67-835D-4CB7CEB50770}" destId="{6244B4F7-B327-4EE2-8EC6-761014D046DA}" srcOrd="0" destOrd="0" presId="urn:microsoft.com/office/officeart/2005/8/layout/hierarchy6"/>
    <dgm:cxn modelId="{6C49501A-FEB1-4FB4-8D6F-D1D5140ED517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24618B1D-5D73-4134-87BA-21BD6CDD0DFA}" type="presOf" srcId="{2CFD73CB-9910-4E86-BD5F-9F096862B381}" destId="{CD7D0EC2-B594-4486-80AB-439F595BE881}" srcOrd="0" destOrd="0" presId="urn:microsoft.com/office/officeart/2005/8/layout/hierarchy6"/>
    <dgm:cxn modelId="{55942729-A473-45DF-AD2B-C1B5626DA016}" type="presOf" srcId="{BFDFC3B0-E6E0-4ABD-B046-5D5D74C9AE11}" destId="{E5E261E0-CCBC-4B5A-A904-F243E2AA53B0}" srcOrd="0" destOrd="0" presId="urn:microsoft.com/office/officeart/2005/8/layout/hierarchy6"/>
    <dgm:cxn modelId="{AF7D9629-F838-4959-83E5-574D1BF9BA79}" type="presOf" srcId="{6164C4B7-2FD3-411B-9DE0-6075F300ACD2}" destId="{67357A81-5F47-46C8-8791-23DB6B665016}" srcOrd="0" destOrd="0" presId="urn:microsoft.com/office/officeart/2005/8/layout/hierarchy6"/>
    <dgm:cxn modelId="{47577B2C-54B3-4A93-820B-6552695613FB}" type="presOf" srcId="{54353FF1-418F-4F7E-B31D-8C25627931C1}" destId="{691BCC7B-1DC1-47B4-BBEF-402AF4E8246C}" srcOrd="0" destOrd="0" presId="urn:microsoft.com/office/officeart/2005/8/layout/hierarchy6"/>
    <dgm:cxn modelId="{28E47F34-3528-4EC5-9DCF-FBCE6A8A0740}" srcId="{EBA8B7DB-6598-4380-B1E1-363E74D81801}" destId="{F859BF89-858E-498F-9D29-567F423AE956}" srcOrd="1" destOrd="0" parTransId="{2CFD73CB-9910-4E86-BD5F-9F096862B381}" sibTransId="{DDB624AA-670D-44A4-9763-30527BDBFACA}"/>
    <dgm:cxn modelId="{4EC05E5C-C820-405C-A58B-C6EC16438D78}" type="presOf" srcId="{02959560-5C26-41BD-BB5A-AE6A339F5CF2}" destId="{1C6B2692-EA1F-46B9-8C1B-0907946FD57D}" srcOrd="0" destOrd="0" presId="urn:microsoft.com/office/officeart/2005/8/layout/hierarchy6"/>
    <dgm:cxn modelId="{E468BD49-FDC5-4197-B2D7-9E24ABAE553B}" type="presOf" srcId="{91FF6C16-4843-4FCD-BDA7-2EDCEEB4A38F}" destId="{33643D00-C75E-4DF5-A0F0-DFA21355EB8A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DB3A16A9-F926-4FD4-8EB9-0C38984809B3}" type="presOf" srcId="{25080C42-F311-4646-B860-4B2E41968E42}" destId="{F7436063-BF3D-4400-ABDF-46A0C91AC2E1}" srcOrd="0" destOrd="0" presId="urn:microsoft.com/office/officeart/2005/8/layout/hierarchy6"/>
    <dgm:cxn modelId="{01052FAD-A638-4E07-A3B6-F61979DD1448}" type="presOf" srcId="{F859BF89-858E-498F-9D29-567F423AE956}" destId="{FC0E8730-2F7B-4740-9139-B838E2DEF7B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BB7842B2-FE91-4D78-B734-B404B9AB1EAE}" type="presOf" srcId="{EBA8B7DB-6598-4380-B1E1-363E74D81801}" destId="{F363464E-03AD-4819-BCA0-0FA469D48E0C}" srcOrd="0" destOrd="0" presId="urn:microsoft.com/office/officeart/2005/8/layout/hierarchy6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BC8423D1-31E9-4F4A-86BA-527BF1BE2AF6}" type="presOf" srcId="{E4077D0A-89B9-48D0-B430-37B0E120FC14}" destId="{F150C942-4610-411E-BDFE-86CB29B06647}" srcOrd="0" destOrd="0" presId="urn:microsoft.com/office/officeart/2005/8/layout/hierarchy6"/>
    <dgm:cxn modelId="{C5C0B7D6-4D4C-436A-9AC6-8669DB26A022}" type="presOf" srcId="{871E83FC-C0A7-4366-910C-0C2F0BA31BB4}" destId="{1CD6397F-75EE-4798-9222-CCACE974B0F9}" srcOrd="0" destOrd="0" presId="urn:microsoft.com/office/officeart/2005/8/layout/hierarchy6"/>
    <dgm:cxn modelId="{2D21C1E7-1209-4CA7-9692-54468F963A6C}" srcId="{EBA8B7DB-6598-4380-B1E1-363E74D81801}" destId="{02959560-5C26-41BD-BB5A-AE6A339F5CF2}" srcOrd="0" destOrd="0" parTransId="{54353FF1-418F-4F7E-B31D-8C25627931C1}" sibTransId="{FC9B0D20-2813-4E70-8E94-A714FAA97D74}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7D871698-0D34-42F6-A71A-C96CD0065519}" type="presParOf" srcId="{3F07D7E2-E965-43CE-A330-13369F1805EA}" destId="{E466D950-1166-446A-8834-0989703BB104}" srcOrd="0" destOrd="0" presId="urn:microsoft.com/office/officeart/2005/8/layout/hierarchy6"/>
    <dgm:cxn modelId="{8F6EF451-B6ED-4896-BF15-A94A514CFDDF}" type="presParOf" srcId="{E466D950-1166-446A-8834-0989703BB104}" destId="{9946BB4B-0D0D-4192-B468-E6FAAB5AE8F3}" srcOrd="0" destOrd="0" presId="urn:microsoft.com/office/officeart/2005/8/layout/hierarchy6"/>
    <dgm:cxn modelId="{5FD6E622-FBDE-4DFD-ABE2-97A98716BC9E}" type="presParOf" srcId="{9946BB4B-0D0D-4192-B468-E6FAAB5AE8F3}" destId="{3ED1BE28-E331-40BF-92DD-74F99908B77D}" srcOrd="0" destOrd="0" presId="urn:microsoft.com/office/officeart/2005/8/layout/hierarchy6"/>
    <dgm:cxn modelId="{2451A861-E099-4939-B586-EDB4FA9F0944}" type="presParOf" srcId="{3ED1BE28-E331-40BF-92DD-74F99908B77D}" destId="{6244B4F7-B327-4EE2-8EC6-761014D046DA}" srcOrd="0" destOrd="0" presId="urn:microsoft.com/office/officeart/2005/8/layout/hierarchy6"/>
    <dgm:cxn modelId="{2E9B0F22-6363-48B7-96C7-E8F7CE7CB702}" type="presParOf" srcId="{3ED1BE28-E331-40BF-92DD-74F99908B77D}" destId="{0810A678-E60C-4760-BC00-63A28DF49489}" srcOrd="1" destOrd="0" presId="urn:microsoft.com/office/officeart/2005/8/layout/hierarchy6"/>
    <dgm:cxn modelId="{8BC3B881-85A2-408B-8340-A83F08C52B1E}" type="presParOf" srcId="{0810A678-E60C-4760-BC00-63A28DF49489}" destId="{33643D00-C75E-4DF5-A0F0-DFA21355EB8A}" srcOrd="0" destOrd="0" presId="urn:microsoft.com/office/officeart/2005/8/layout/hierarchy6"/>
    <dgm:cxn modelId="{17BE09A0-4332-491B-B64D-C30D24388245}" type="presParOf" srcId="{0810A678-E60C-4760-BC00-63A28DF49489}" destId="{6E24BE85-D38B-4C1A-A7DF-16389060B567}" srcOrd="1" destOrd="0" presId="urn:microsoft.com/office/officeart/2005/8/layout/hierarchy6"/>
    <dgm:cxn modelId="{E8B741F0-D9AF-4CCC-96E2-D81EAD2369ED}" type="presParOf" srcId="{6E24BE85-D38B-4C1A-A7DF-16389060B567}" destId="{ADDD5734-79CB-4183-8EC2-3B41317D015B}" srcOrd="0" destOrd="0" presId="urn:microsoft.com/office/officeart/2005/8/layout/hierarchy6"/>
    <dgm:cxn modelId="{8EE589DA-7D41-40DC-A4D5-1149B72847DF}" type="presParOf" srcId="{6E24BE85-D38B-4C1A-A7DF-16389060B567}" destId="{A88F0D0A-72A4-4B5D-B0A7-0F9BD5683579}" srcOrd="1" destOrd="0" presId="urn:microsoft.com/office/officeart/2005/8/layout/hierarchy6"/>
    <dgm:cxn modelId="{EAACCABD-6930-4656-B7E9-63951CF6AAA7}" type="presParOf" srcId="{0810A678-E60C-4760-BC00-63A28DF49489}" destId="{67357A81-5F47-46C8-8791-23DB6B665016}" srcOrd="2" destOrd="0" presId="urn:microsoft.com/office/officeart/2005/8/layout/hierarchy6"/>
    <dgm:cxn modelId="{E8A38B9C-DF0F-4C4C-A4D2-30AFE69F4F39}" type="presParOf" srcId="{0810A678-E60C-4760-BC00-63A28DF49489}" destId="{7278A374-6AC7-4093-98A6-F87C32FEBB05}" srcOrd="3" destOrd="0" presId="urn:microsoft.com/office/officeart/2005/8/layout/hierarchy6"/>
    <dgm:cxn modelId="{420C2ABD-A89D-4B30-BD10-A2C356643EDC}" type="presParOf" srcId="{7278A374-6AC7-4093-98A6-F87C32FEBB05}" destId="{F363464E-03AD-4819-BCA0-0FA469D48E0C}" srcOrd="0" destOrd="0" presId="urn:microsoft.com/office/officeart/2005/8/layout/hierarchy6"/>
    <dgm:cxn modelId="{CBB6F9E1-DBBB-4644-B7A3-7D99812ED170}" type="presParOf" srcId="{7278A374-6AC7-4093-98A6-F87C32FEBB05}" destId="{F965F83D-9EC5-422A-AC7F-21013E865C34}" srcOrd="1" destOrd="0" presId="urn:microsoft.com/office/officeart/2005/8/layout/hierarchy6"/>
    <dgm:cxn modelId="{C8246212-51D0-463E-A491-0A65E9657775}" type="presParOf" srcId="{F965F83D-9EC5-422A-AC7F-21013E865C34}" destId="{691BCC7B-1DC1-47B4-BBEF-402AF4E8246C}" srcOrd="0" destOrd="0" presId="urn:microsoft.com/office/officeart/2005/8/layout/hierarchy6"/>
    <dgm:cxn modelId="{8CCC188A-4E20-4B72-899A-A005ED25D7F8}" type="presParOf" srcId="{F965F83D-9EC5-422A-AC7F-21013E865C34}" destId="{DFD55B4F-AA21-4285-A9E9-BE0ECDB4E631}" srcOrd="1" destOrd="0" presId="urn:microsoft.com/office/officeart/2005/8/layout/hierarchy6"/>
    <dgm:cxn modelId="{4880F711-FD1C-4737-B4B1-D6BBBAD39BCB}" type="presParOf" srcId="{DFD55B4F-AA21-4285-A9E9-BE0ECDB4E631}" destId="{1C6B2692-EA1F-46B9-8C1B-0907946FD57D}" srcOrd="0" destOrd="0" presId="urn:microsoft.com/office/officeart/2005/8/layout/hierarchy6"/>
    <dgm:cxn modelId="{C636D579-E470-4269-A55A-2E1F314B7D7D}" type="presParOf" srcId="{DFD55B4F-AA21-4285-A9E9-BE0ECDB4E631}" destId="{AB9E724C-0C87-47FE-BEB1-4D7C56688B14}" srcOrd="1" destOrd="0" presId="urn:microsoft.com/office/officeart/2005/8/layout/hierarchy6"/>
    <dgm:cxn modelId="{6B53EE65-7B08-47D9-AFA4-4A2AF8590093}" type="presParOf" srcId="{F965F83D-9EC5-422A-AC7F-21013E865C34}" destId="{CD7D0EC2-B594-4486-80AB-439F595BE881}" srcOrd="2" destOrd="0" presId="urn:microsoft.com/office/officeart/2005/8/layout/hierarchy6"/>
    <dgm:cxn modelId="{FC6A471C-A984-4AF6-BF87-6B6C8BF6A625}" type="presParOf" srcId="{F965F83D-9EC5-422A-AC7F-21013E865C34}" destId="{A81981ED-47BE-4B20-9B86-FDD558BF85A4}" srcOrd="3" destOrd="0" presId="urn:microsoft.com/office/officeart/2005/8/layout/hierarchy6"/>
    <dgm:cxn modelId="{CFF00359-A323-47E6-A510-9CC213594635}" type="presParOf" srcId="{A81981ED-47BE-4B20-9B86-FDD558BF85A4}" destId="{FC0E8730-2F7B-4740-9139-B838E2DEF7B1}" srcOrd="0" destOrd="0" presId="urn:microsoft.com/office/officeart/2005/8/layout/hierarchy6"/>
    <dgm:cxn modelId="{CE562780-0885-4D61-9EF1-D76BDBC853CF}" type="presParOf" srcId="{A81981ED-47BE-4B20-9B86-FDD558BF85A4}" destId="{2B8AAC47-ABA7-4F0E-BE3E-6ABEE56BF9E9}" srcOrd="1" destOrd="0" presId="urn:microsoft.com/office/officeart/2005/8/layout/hierarchy6"/>
    <dgm:cxn modelId="{E654C0AD-3BCC-42B8-BE1F-1236929BF9EF}" type="presParOf" srcId="{0810A678-E60C-4760-BC00-63A28DF49489}" destId="{E5E261E0-CCBC-4B5A-A904-F243E2AA53B0}" srcOrd="4" destOrd="0" presId="urn:microsoft.com/office/officeart/2005/8/layout/hierarchy6"/>
    <dgm:cxn modelId="{F19D7373-0C96-4FD6-892B-B1C42E98B056}" type="presParOf" srcId="{0810A678-E60C-4760-BC00-63A28DF49489}" destId="{A28DAF53-A1BC-4030-9E28-A821B535C590}" srcOrd="5" destOrd="0" presId="urn:microsoft.com/office/officeart/2005/8/layout/hierarchy6"/>
    <dgm:cxn modelId="{F4BBB85C-4AF0-4B69-AD4A-ADDA4990C176}" type="presParOf" srcId="{A28DAF53-A1BC-4030-9E28-A821B535C590}" destId="{1CD6397F-75EE-4798-9222-CCACE974B0F9}" srcOrd="0" destOrd="0" presId="urn:microsoft.com/office/officeart/2005/8/layout/hierarchy6"/>
    <dgm:cxn modelId="{3B9E1670-E7FF-4C75-812E-035CA02A33B9}" type="presParOf" srcId="{A28DAF53-A1BC-4030-9E28-A821B535C590}" destId="{9D39E6FF-CEE1-408B-A2A2-2DF86198EC1D}" srcOrd="1" destOrd="0" presId="urn:microsoft.com/office/officeart/2005/8/layout/hierarchy6"/>
    <dgm:cxn modelId="{9744EC11-510B-47D5-A057-E6BFD7CD9536}" type="presParOf" srcId="{0810A678-E60C-4760-BC00-63A28DF49489}" destId="{F7436063-BF3D-4400-ABDF-46A0C91AC2E1}" srcOrd="6" destOrd="0" presId="urn:microsoft.com/office/officeart/2005/8/layout/hierarchy6"/>
    <dgm:cxn modelId="{F74FBECD-DFBB-435C-AAF8-D68CFFDC7090}" type="presParOf" srcId="{0810A678-E60C-4760-BC00-63A28DF49489}" destId="{8C1F71A8-7336-4E9E-BE3C-D799F837D69C}" srcOrd="7" destOrd="0" presId="urn:microsoft.com/office/officeart/2005/8/layout/hierarchy6"/>
    <dgm:cxn modelId="{5BE2ED78-28F2-46A6-A41D-90DC71888263}" type="presParOf" srcId="{8C1F71A8-7336-4E9E-BE3C-D799F837D69C}" destId="{F150C942-4610-411E-BDFE-86CB29B06647}" srcOrd="0" destOrd="0" presId="urn:microsoft.com/office/officeart/2005/8/layout/hierarchy6"/>
    <dgm:cxn modelId="{393F3A54-293C-44B3-8289-A12B10C4DC5E}" type="presParOf" srcId="{8C1F71A8-7336-4E9E-BE3C-D799F837D69C}" destId="{7DFA4DBE-6334-4D1D-85B0-590CB98AA548}" srcOrd="1" destOrd="0" presId="urn:microsoft.com/office/officeart/2005/8/layout/hierarchy6"/>
    <dgm:cxn modelId="{357BBE1D-0872-4CED-859D-67788F9C4310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 – </a:t>
          </a:r>
          <a:br>
            <a:rPr lang="en-GB" sz="1400" dirty="0"/>
          </a:br>
          <a:r>
            <a:rPr lang="en-GB" sz="1400" dirty="0"/>
            <a:t>Helps readers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Prepositional Phrase – 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02959560-5C26-41BD-BB5A-AE6A339F5CF2}">
      <dgm:prSet phldrT="[Text]" custT="1"/>
      <dgm:spPr/>
      <dgm:t>
        <a:bodyPr/>
        <a:lstStyle/>
        <a:p>
          <a:r>
            <a:rPr lang="en-GB" sz="1400" dirty="0"/>
            <a:t>Adverbials</a:t>
          </a:r>
        </a:p>
      </dgm:t>
    </dgm:pt>
    <dgm:pt modelId="{54353FF1-418F-4F7E-B31D-8C25627931C1}" type="parTrans" cxnId="{2D21C1E7-1209-4CA7-9692-54468F963A6C}">
      <dgm:prSet/>
      <dgm:spPr/>
    </dgm:pt>
    <dgm:pt modelId="{FC9B0D20-2813-4E70-8E94-A714FAA97D74}" type="sibTrans" cxnId="{2D21C1E7-1209-4CA7-9692-54468F963A6C}">
      <dgm:prSet/>
      <dgm:spPr/>
    </dgm:pt>
    <dgm:pt modelId="{F859BF89-858E-498F-9D29-567F423AE956}">
      <dgm:prSet phldrT="[Text]" custT="1"/>
      <dgm:spPr/>
      <dgm:t>
        <a:bodyPr/>
        <a:lstStyle/>
        <a:p>
          <a:r>
            <a:rPr lang="en-GB" sz="1400"/>
            <a:t>Verbs</a:t>
          </a:r>
          <a:endParaRPr lang="en-GB" sz="1400" dirty="0"/>
        </a:p>
      </dgm:t>
    </dgm:pt>
    <dgm:pt modelId="{2CFD73CB-9910-4E86-BD5F-9F096862B381}" type="parTrans" cxnId="{28E47F34-3528-4EC5-9DCF-FBCE6A8A0740}">
      <dgm:prSet/>
      <dgm:spPr/>
    </dgm:pt>
    <dgm:pt modelId="{DDB624AA-670D-44A4-9763-30527BDBFACA}" type="sibTrans" cxnId="{28E47F34-3528-4EC5-9DCF-FBCE6A8A0740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691BCC7B-1DC1-47B4-BBEF-402AF4E8246C}" type="pres">
      <dgm:prSet presAssocID="{54353FF1-418F-4F7E-B31D-8C25627931C1}" presName="Name19" presStyleLbl="parChTrans1D3" presStyleIdx="0" presStyleCnt="2"/>
      <dgm:spPr/>
    </dgm:pt>
    <dgm:pt modelId="{DFD55B4F-AA21-4285-A9E9-BE0ECDB4E631}" type="pres">
      <dgm:prSet presAssocID="{02959560-5C26-41BD-BB5A-AE6A339F5CF2}" presName="Name21" presStyleCnt="0"/>
      <dgm:spPr/>
    </dgm:pt>
    <dgm:pt modelId="{1C6B2692-EA1F-46B9-8C1B-0907946FD57D}" type="pres">
      <dgm:prSet presAssocID="{02959560-5C26-41BD-BB5A-AE6A339F5CF2}" presName="level2Shape" presStyleLbl="node3" presStyleIdx="0" presStyleCnt="2"/>
      <dgm:spPr/>
    </dgm:pt>
    <dgm:pt modelId="{AB9E724C-0C87-47FE-BEB1-4D7C56688B14}" type="pres">
      <dgm:prSet presAssocID="{02959560-5C26-41BD-BB5A-AE6A339F5CF2}" presName="hierChild3" presStyleCnt="0"/>
      <dgm:spPr/>
    </dgm:pt>
    <dgm:pt modelId="{CD7D0EC2-B594-4486-80AB-439F595BE881}" type="pres">
      <dgm:prSet presAssocID="{2CFD73CB-9910-4E86-BD5F-9F096862B381}" presName="Name19" presStyleLbl="parChTrans1D3" presStyleIdx="1" presStyleCnt="2"/>
      <dgm:spPr/>
    </dgm:pt>
    <dgm:pt modelId="{A81981ED-47BE-4B20-9B86-FDD558BF85A4}" type="pres">
      <dgm:prSet presAssocID="{F859BF89-858E-498F-9D29-567F423AE956}" presName="Name21" presStyleCnt="0"/>
      <dgm:spPr/>
    </dgm:pt>
    <dgm:pt modelId="{FC0E8730-2F7B-4740-9139-B838E2DEF7B1}" type="pres">
      <dgm:prSet presAssocID="{F859BF89-858E-498F-9D29-567F423AE956}" presName="level2Shape" presStyleLbl="node3" presStyleIdx="1" presStyleCnt="2"/>
      <dgm:spPr/>
    </dgm:pt>
    <dgm:pt modelId="{2B8AAC47-ABA7-4F0E-BE3E-6ABEE56BF9E9}" type="pres">
      <dgm:prSet presAssocID="{F859BF89-858E-498F-9D29-567F423AE956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C8007205-E603-42A5-83D3-E529ED0A0B1D}" type="presOf" srcId="{11C582FB-D301-4A67-835D-4CB7CEB50770}" destId="{6244B4F7-B327-4EE2-8EC6-761014D046DA}" srcOrd="0" destOrd="0" presId="urn:microsoft.com/office/officeart/2005/8/layout/hierarchy6"/>
    <dgm:cxn modelId="{3463381C-3E7D-4161-89BB-6A77E4FCE0B1}" type="presOf" srcId="{02959560-5C26-41BD-BB5A-AE6A339F5CF2}" destId="{1C6B2692-EA1F-46B9-8C1B-0907946FD57D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25C6C228-81CE-4551-80E1-7CC07C5A4AB7}" type="presOf" srcId="{F859BF89-858E-498F-9D29-567F423AE956}" destId="{FC0E8730-2F7B-4740-9139-B838E2DEF7B1}" srcOrd="0" destOrd="0" presId="urn:microsoft.com/office/officeart/2005/8/layout/hierarchy6"/>
    <dgm:cxn modelId="{28E47F34-3528-4EC5-9DCF-FBCE6A8A0740}" srcId="{EBA8B7DB-6598-4380-B1E1-363E74D81801}" destId="{F859BF89-858E-498F-9D29-567F423AE956}" srcOrd="1" destOrd="0" parTransId="{2CFD73CB-9910-4E86-BD5F-9F096862B381}" sibTransId="{DDB624AA-670D-44A4-9763-30527BDBFACA}"/>
    <dgm:cxn modelId="{8BFB943F-0F4D-4687-9D88-66DF11074E29}" type="presOf" srcId="{E4077D0A-89B9-48D0-B430-37B0E120FC14}" destId="{F150C942-4610-411E-BDFE-86CB29B06647}" srcOrd="0" destOrd="0" presId="urn:microsoft.com/office/officeart/2005/8/layout/hierarchy6"/>
    <dgm:cxn modelId="{8932E25D-1454-4E95-A2A2-4786CA3BD473}" type="presOf" srcId="{6164C4B7-2FD3-411B-9DE0-6075F300ACD2}" destId="{67357A81-5F47-46C8-8791-23DB6B665016}" srcOrd="0" destOrd="0" presId="urn:microsoft.com/office/officeart/2005/8/layout/hierarchy6"/>
    <dgm:cxn modelId="{9589896F-CEC8-49A3-9059-EEB77B252F08}" type="presOf" srcId="{871E83FC-C0A7-4366-910C-0C2F0BA31BB4}" destId="{1CD6397F-75EE-4798-9222-CCACE974B0F9}" srcOrd="0" destOrd="0" presId="urn:microsoft.com/office/officeart/2005/8/layout/hierarchy6"/>
    <dgm:cxn modelId="{36F6CD58-339E-4E16-90A6-E5717811B8C4}" type="presOf" srcId="{91FF6C16-4843-4FCD-BDA7-2EDCEEB4A38F}" destId="{33643D00-C75E-4DF5-A0F0-DFA21355EB8A}" srcOrd="0" destOrd="0" presId="urn:microsoft.com/office/officeart/2005/8/layout/hierarchy6"/>
    <dgm:cxn modelId="{805AFE85-35C0-4C12-8F3D-1DC72C1CB913}" type="presOf" srcId="{25080C42-F311-4646-B860-4B2E41968E42}" destId="{F7436063-BF3D-4400-ABDF-46A0C91AC2E1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6AE274A7-FF9C-452A-B9CF-96171F5142CF}" type="presOf" srcId="{BFDFC3B0-E6E0-4ABD-B046-5D5D74C9AE11}" destId="{E5E261E0-CCBC-4B5A-A904-F243E2AA53B0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A5F6A3C1-6B64-42FA-844C-F0A36A20B07F}" type="presOf" srcId="{EBA8B7DB-6598-4380-B1E1-363E74D81801}" destId="{F363464E-03AD-4819-BCA0-0FA469D48E0C}" srcOrd="0" destOrd="0" presId="urn:microsoft.com/office/officeart/2005/8/layout/hierarchy6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4DAD04CD-9727-4A54-AA26-AF6B577C3A6E}" type="presOf" srcId="{CA4CC870-5F8C-4950-9C3F-CDDD8D47B8FE}" destId="{ADDD5734-79CB-4183-8EC2-3B41317D015B}" srcOrd="0" destOrd="0" presId="urn:microsoft.com/office/officeart/2005/8/layout/hierarchy6"/>
    <dgm:cxn modelId="{2D21C1E7-1209-4CA7-9692-54468F963A6C}" srcId="{EBA8B7DB-6598-4380-B1E1-363E74D81801}" destId="{02959560-5C26-41BD-BB5A-AE6A339F5CF2}" srcOrd="0" destOrd="0" parTransId="{54353FF1-418F-4F7E-B31D-8C25627931C1}" sibTransId="{FC9B0D20-2813-4E70-8E94-A714FAA97D74}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94564EEB-5496-4049-8F76-0984BAEA55C8}" type="presOf" srcId="{2CFD73CB-9910-4E86-BD5F-9F096862B381}" destId="{CD7D0EC2-B594-4486-80AB-439F595BE881}" srcOrd="0" destOrd="0" presId="urn:microsoft.com/office/officeart/2005/8/layout/hierarchy6"/>
    <dgm:cxn modelId="{239EBCF9-0CCD-48B3-9612-C076D9A6705A}" type="presOf" srcId="{54353FF1-418F-4F7E-B31D-8C25627931C1}" destId="{691BCC7B-1DC1-47B4-BBEF-402AF4E8246C}" srcOrd="0" destOrd="0" presId="urn:microsoft.com/office/officeart/2005/8/layout/hierarchy6"/>
    <dgm:cxn modelId="{7D871698-0D34-42F6-A71A-C96CD0065519}" type="presParOf" srcId="{3F07D7E2-E965-43CE-A330-13369F1805EA}" destId="{E466D950-1166-446A-8834-0989703BB104}" srcOrd="0" destOrd="0" presId="urn:microsoft.com/office/officeart/2005/8/layout/hierarchy6"/>
    <dgm:cxn modelId="{8F6EF451-B6ED-4896-BF15-A94A514CFDDF}" type="presParOf" srcId="{E466D950-1166-446A-8834-0989703BB104}" destId="{9946BB4B-0D0D-4192-B468-E6FAAB5AE8F3}" srcOrd="0" destOrd="0" presId="urn:microsoft.com/office/officeart/2005/8/layout/hierarchy6"/>
    <dgm:cxn modelId="{5FD6E622-FBDE-4DFD-ABE2-97A98716BC9E}" type="presParOf" srcId="{9946BB4B-0D0D-4192-B468-E6FAAB5AE8F3}" destId="{3ED1BE28-E331-40BF-92DD-74F99908B77D}" srcOrd="0" destOrd="0" presId="urn:microsoft.com/office/officeart/2005/8/layout/hierarchy6"/>
    <dgm:cxn modelId="{2451A861-E099-4939-B586-EDB4FA9F0944}" type="presParOf" srcId="{3ED1BE28-E331-40BF-92DD-74F99908B77D}" destId="{6244B4F7-B327-4EE2-8EC6-761014D046DA}" srcOrd="0" destOrd="0" presId="urn:microsoft.com/office/officeart/2005/8/layout/hierarchy6"/>
    <dgm:cxn modelId="{2E9B0F22-6363-48B7-96C7-E8F7CE7CB702}" type="presParOf" srcId="{3ED1BE28-E331-40BF-92DD-74F99908B77D}" destId="{0810A678-E60C-4760-BC00-63A28DF49489}" srcOrd="1" destOrd="0" presId="urn:microsoft.com/office/officeart/2005/8/layout/hierarchy6"/>
    <dgm:cxn modelId="{52ACB5E2-C714-4D93-B457-BEDB385A1200}" type="presParOf" srcId="{0810A678-E60C-4760-BC00-63A28DF49489}" destId="{33643D00-C75E-4DF5-A0F0-DFA21355EB8A}" srcOrd="0" destOrd="0" presId="urn:microsoft.com/office/officeart/2005/8/layout/hierarchy6"/>
    <dgm:cxn modelId="{41CD1703-9A22-44E4-AD00-D26C6BA7C3A9}" type="presParOf" srcId="{0810A678-E60C-4760-BC00-63A28DF49489}" destId="{6E24BE85-D38B-4C1A-A7DF-16389060B567}" srcOrd="1" destOrd="0" presId="urn:microsoft.com/office/officeart/2005/8/layout/hierarchy6"/>
    <dgm:cxn modelId="{08C91B87-9C29-495D-A344-F366A07B8056}" type="presParOf" srcId="{6E24BE85-D38B-4C1A-A7DF-16389060B567}" destId="{ADDD5734-79CB-4183-8EC2-3B41317D015B}" srcOrd="0" destOrd="0" presId="urn:microsoft.com/office/officeart/2005/8/layout/hierarchy6"/>
    <dgm:cxn modelId="{0F1E435C-DACB-4C2A-8603-A5620F1DBF5D}" type="presParOf" srcId="{6E24BE85-D38B-4C1A-A7DF-16389060B567}" destId="{A88F0D0A-72A4-4B5D-B0A7-0F9BD5683579}" srcOrd="1" destOrd="0" presId="urn:microsoft.com/office/officeart/2005/8/layout/hierarchy6"/>
    <dgm:cxn modelId="{B86DC75B-D257-4DEF-9B33-8A01A191A913}" type="presParOf" srcId="{0810A678-E60C-4760-BC00-63A28DF49489}" destId="{67357A81-5F47-46C8-8791-23DB6B665016}" srcOrd="2" destOrd="0" presId="urn:microsoft.com/office/officeart/2005/8/layout/hierarchy6"/>
    <dgm:cxn modelId="{0612BF47-952D-4495-B7A4-96CD5C466634}" type="presParOf" srcId="{0810A678-E60C-4760-BC00-63A28DF49489}" destId="{7278A374-6AC7-4093-98A6-F87C32FEBB05}" srcOrd="3" destOrd="0" presId="urn:microsoft.com/office/officeart/2005/8/layout/hierarchy6"/>
    <dgm:cxn modelId="{EA26A408-E37B-437A-A02F-89D6B89C399A}" type="presParOf" srcId="{7278A374-6AC7-4093-98A6-F87C32FEBB05}" destId="{F363464E-03AD-4819-BCA0-0FA469D48E0C}" srcOrd="0" destOrd="0" presId="urn:microsoft.com/office/officeart/2005/8/layout/hierarchy6"/>
    <dgm:cxn modelId="{76281B54-FE4D-44F9-80B4-46760B62CAF1}" type="presParOf" srcId="{7278A374-6AC7-4093-98A6-F87C32FEBB05}" destId="{F965F83D-9EC5-422A-AC7F-21013E865C34}" srcOrd="1" destOrd="0" presId="urn:microsoft.com/office/officeart/2005/8/layout/hierarchy6"/>
    <dgm:cxn modelId="{538E175A-6F93-4872-8E68-61355FA80A06}" type="presParOf" srcId="{F965F83D-9EC5-422A-AC7F-21013E865C34}" destId="{691BCC7B-1DC1-47B4-BBEF-402AF4E8246C}" srcOrd="0" destOrd="0" presId="urn:microsoft.com/office/officeart/2005/8/layout/hierarchy6"/>
    <dgm:cxn modelId="{677DFD95-D913-4B19-9148-D6229C4154E3}" type="presParOf" srcId="{F965F83D-9EC5-422A-AC7F-21013E865C34}" destId="{DFD55B4F-AA21-4285-A9E9-BE0ECDB4E631}" srcOrd="1" destOrd="0" presId="urn:microsoft.com/office/officeart/2005/8/layout/hierarchy6"/>
    <dgm:cxn modelId="{B32CBA87-9125-4849-932B-40048C35C54D}" type="presParOf" srcId="{DFD55B4F-AA21-4285-A9E9-BE0ECDB4E631}" destId="{1C6B2692-EA1F-46B9-8C1B-0907946FD57D}" srcOrd="0" destOrd="0" presId="urn:microsoft.com/office/officeart/2005/8/layout/hierarchy6"/>
    <dgm:cxn modelId="{7EBDE168-E5F3-44CF-85FD-D4FF0F7627EF}" type="presParOf" srcId="{DFD55B4F-AA21-4285-A9E9-BE0ECDB4E631}" destId="{AB9E724C-0C87-47FE-BEB1-4D7C56688B14}" srcOrd="1" destOrd="0" presId="urn:microsoft.com/office/officeart/2005/8/layout/hierarchy6"/>
    <dgm:cxn modelId="{82D0B9D7-0F9A-439F-B21A-57EFD123F673}" type="presParOf" srcId="{F965F83D-9EC5-422A-AC7F-21013E865C34}" destId="{CD7D0EC2-B594-4486-80AB-439F595BE881}" srcOrd="2" destOrd="0" presId="urn:microsoft.com/office/officeart/2005/8/layout/hierarchy6"/>
    <dgm:cxn modelId="{D9E0ABE0-B679-4EE8-A25A-0921628BAEB7}" type="presParOf" srcId="{F965F83D-9EC5-422A-AC7F-21013E865C34}" destId="{A81981ED-47BE-4B20-9B86-FDD558BF85A4}" srcOrd="3" destOrd="0" presId="urn:microsoft.com/office/officeart/2005/8/layout/hierarchy6"/>
    <dgm:cxn modelId="{1C7564AA-A3EB-4A54-9DB5-441DF06C1A35}" type="presParOf" srcId="{A81981ED-47BE-4B20-9B86-FDD558BF85A4}" destId="{FC0E8730-2F7B-4740-9139-B838E2DEF7B1}" srcOrd="0" destOrd="0" presId="urn:microsoft.com/office/officeart/2005/8/layout/hierarchy6"/>
    <dgm:cxn modelId="{10C5E249-0235-4A58-B38F-F3D8FA20B982}" type="presParOf" srcId="{A81981ED-47BE-4B20-9B86-FDD558BF85A4}" destId="{2B8AAC47-ABA7-4F0E-BE3E-6ABEE56BF9E9}" srcOrd="1" destOrd="0" presId="urn:microsoft.com/office/officeart/2005/8/layout/hierarchy6"/>
    <dgm:cxn modelId="{8E6D80E8-D546-46D8-921C-788EA87D7BB6}" type="presParOf" srcId="{0810A678-E60C-4760-BC00-63A28DF49489}" destId="{E5E261E0-CCBC-4B5A-A904-F243E2AA53B0}" srcOrd="4" destOrd="0" presId="urn:microsoft.com/office/officeart/2005/8/layout/hierarchy6"/>
    <dgm:cxn modelId="{70E670DE-6B69-4FE3-9141-6AD5A6083735}" type="presParOf" srcId="{0810A678-E60C-4760-BC00-63A28DF49489}" destId="{A28DAF53-A1BC-4030-9E28-A821B535C590}" srcOrd="5" destOrd="0" presId="urn:microsoft.com/office/officeart/2005/8/layout/hierarchy6"/>
    <dgm:cxn modelId="{CBAD6E0A-C6E6-4639-B791-0895D01CAB43}" type="presParOf" srcId="{A28DAF53-A1BC-4030-9E28-A821B535C590}" destId="{1CD6397F-75EE-4798-9222-CCACE974B0F9}" srcOrd="0" destOrd="0" presId="urn:microsoft.com/office/officeart/2005/8/layout/hierarchy6"/>
    <dgm:cxn modelId="{A76317BF-D799-47FD-AED1-22F776E7D52F}" type="presParOf" srcId="{A28DAF53-A1BC-4030-9E28-A821B535C590}" destId="{9D39E6FF-CEE1-408B-A2A2-2DF86198EC1D}" srcOrd="1" destOrd="0" presId="urn:microsoft.com/office/officeart/2005/8/layout/hierarchy6"/>
    <dgm:cxn modelId="{B5DE7319-366E-474D-B2F8-8F32EA92E48D}" type="presParOf" srcId="{0810A678-E60C-4760-BC00-63A28DF49489}" destId="{F7436063-BF3D-4400-ABDF-46A0C91AC2E1}" srcOrd="6" destOrd="0" presId="urn:microsoft.com/office/officeart/2005/8/layout/hierarchy6"/>
    <dgm:cxn modelId="{8694691B-B9B7-442C-8136-30E754591091}" type="presParOf" srcId="{0810A678-E60C-4760-BC00-63A28DF49489}" destId="{8C1F71A8-7336-4E9E-BE3C-D799F837D69C}" srcOrd="7" destOrd="0" presId="urn:microsoft.com/office/officeart/2005/8/layout/hierarchy6"/>
    <dgm:cxn modelId="{0168DB6C-90BE-4C64-8C2A-4A09F3909415}" type="presParOf" srcId="{8C1F71A8-7336-4E9E-BE3C-D799F837D69C}" destId="{F150C942-4610-411E-BDFE-86CB29B06647}" srcOrd="0" destOrd="0" presId="urn:microsoft.com/office/officeart/2005/8/layout/hierarchy6"/>
    <dgm:cxn modelId="{6866BC43-C05E-44E8-AA21-8B3BF042A5BC}" type="presParOf" srcId="{8C1F71A8-7336-4E9E-BE3C-D799F837D69C}" destId="{7DFA4DBE-6334-4D1D-85B0-590CB98AA548}" srcOrd="1" destOrd="0" presId="urn:microsoft.com/office/officeart/2005/8/layout/hierarchy6"/>
    <dgm:cxn modelId="{357BBE1D-0872-4CED-859D-67788F9C4310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A98B9E8B-C763-4F98-88A2-3537AF9711DD}" type="doc">
      <dgm:prSet loTypeId="urn:microsoft.com/office/officeart/2005/8/layout/venn2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A00E98C7-9293-4661-822E-BB79FC56E4BF}">
      <dgm:prSet phldrT="[Text]" custT="1"/>
      <dgm:spPr>
        <a:solidFill>
          <a:srgbClr val="7030A0"/>
        </a:solidFill>
      </dgm:spPr>
      <dgm:t>
        <a:bodyPr/>
        <a:lstStyle/>
        <a:p>
          <a:endParaRPr lang="en-GB" sz="1800" dirty="0"/>
        </a:p>
        <a:p>
          <a:r>
            <a:rPr lang="en-GB" sz="1800" dirty="0"/>
            <a:t>Adverbials (a </a:t>
          </a:r>
          <a:r>
            <a:rPr lang="en-GB" sz="1800" u="sng" dirty="0"/>
            <a:t>word or phrase</a:t>
          </a:r>
          <a:r>
            <a:rPr lang="en-GB" sz="1800" dirty="0"/>
            <a:t> that describes a verb).</a:t>
          </a:r>
        </a:p>
      </dgm:t>
    </dgm:pt>
    <dgm:pt modelId="{9C6E0C49-8A81-4C9E-9E43-A5228AA43374}" type="parTrans" cxnId="{2D1FDF15-0EA9-4BBD-9A9D-531DC10EB077}">
      <dgm:prSet/>
      <dgm:spPr/>
      <dgm:t>
        <a:bodyPr/>
        <a:lstStyle/>
        <a:p>
          <a:endParaRPr lang="en-GB"/>
        </a:p>
      </dgm:t>
    </dgm:pt>
    <dgm:pt modelId="{720C5A6E-283A-4862-8CD0-DA66392E4BFE}" type="sibTrans" cxnId="{2D1FDF15-0EA9-4BBD-9A9D-531DC10EB077}">
      <dgm:prSet/>
      <dgm:spPr/>
      <dgm:t>
        <a:bodyPr/>
        <a:lstStyle/>
        <a:p>
          <a:endParaRPr lang="en-GB"/>
        </a:p>
      </dgm:t>
    </dgm:pt>
    <dgm:pt modelId="{05971919-CF79-441B-8FBF-DC5613F5C93B}">
      <dgm:prSet phldrT="[Text]" custT="1"/>
      <dgm:spPr>
        <a:solidFill>
          <a:schemeClr val="accent2"/>
        </a:solidFill>
      </dgm:spPr>
      <dgm:t>
        <a:bodyPr/>
        <a:lstStyle/>
        <a:p>
          <a:r>
            <a:rPr lang="en-GB" sz="1800" dirty="0"/>
            <a:t>Adverbs (a </a:t>
          </a:r>
          <a:r>
            <a:rPr lang="en-GB" sz="1800" u="sng" dirty="0"/>
            <a:t>word</a:t>
          </a:r>
          <a:r>
            <a:rPr lang="en-GB" sz="1800" dirty="0"/>
            <a:t> that describes a verb).</a:t>
          </a:r>
        </a:p>
      </dgm:t>
    </dgm:pt>
    <dgm:pt modelId="{0415D8A1-5F94-4C9F-ABCF-66142761700E}" type="parTrans" cxnId="{E73B3455-2E02-4583-BF1B-B0F29406CE57}">
      <dgm:prSet/>
      <dgm:spPr/>
      <dgm:t>
        <a:bodyPr/>
        <a:lstStyle/>
        <a:p>
          <a:endParaRPr lang="en-GB"/>
        </a:p>
      </dgm:t>
    </dgm:pt>
    <dgm:pt modelId="{15A4ADE8-FF40-46B2-A048-ED567BCF8BB8}" type="sibTrans" cxnId="{E73B3455-2E02-4583-BF1B-B0F29406CE57}">
      <dgm:prSet/>
      <dgm:spPr/>
      <dgm:t>
        <a:bodyPr/>
        <a:lstStyle/>
        <a:p>
          <a:endParaRPr lang="en-GB"/>
        </a:p>
      </dgm:t>
    </dgm:pt>
    <dgm:pt modelId="{D846E2F0-94F8-433E-9C9F-ACF365BF8F40}" type="pres">
      <dgm:prSet presAssocID="{A98B9E8B-C763-4F98-88A2-3537AF9711DD}" presName="Name0" presStyleCnt="0">
        <dgm:presLayoutVars>
          <dgm:chMax val="7"/>
          <dgm:resizeHandles val="exact"/>
        </dgm:presLayoutVars>
      </dgm:prSet>
      <dgm:spPr/>
    </dgm:pt>
    <dgm:pt modelId="{72F1FF59-76E5-4E0C-B51B-3FBD859AD915}" type="pres">
      <dgm:prSet presAssocID="{A98B9E8B-C763-4F98-88A2-3537AF9711DD}" presName="comp1" presStyleCnt="0"/>
      <dgm:spPr/>
    </dgm:pt>
    <dgm:pt modelId="{D6034120-CEBE-4E9F-9FC2-58FD10523379}" type="pres">
      <dgm:prSet presAssocID="{A98B9E8B-C763-4F98-88A2-3537AF9711DD}" presName="circle1" presStyleLbl="node1" presStyleIdx="0" presStyleCnt="2"/>
      <dgm:spPr/>
    </dgm:pt>
    <dgm:pt modelId="{A63877E2-51A2-4A7A-BB4C-78B856156057}" type="pres">
      <dgm:prSet presAssocID="{A98B9E8B-C763-4F98-88A2-3537AF9711DD}" presName="c1text" presStyleLbl="node1" presStyleIdx="0" presStyleCnt="2">
        <dgm:presLayoutVars>
          <dgm:bulletEnabled val="1"/>
        </dgm:presLayoutVars>
      </dgm:prSet>
      <dgm:spPr/>
    </dgm:pt>
    <dgm:pt modelId="{F7C8F509-76CA-4CC2-815C-6314FEB65D34}" type="pres">
      <dgm:prSet presAssocID="{A98B9E8B-C763-4F98-88A2-3537AF9711DD}" presName="comp2" presStyleCnt="0"/>
      <dgm:spPr/>
    </dgm:pt>
    <dgm:pt modelId="{7562B345-F06F-4269-AB51-AB0E0E2503CD}" type="pres">
      <dgm:prSet presAssocID="{A98B9E8B-C763-4F98-88A2-3537AF9711DD}" presName="circle2" presStyleLbl="node1" presStyleIdx="1" presStyleCnt="2" custScaleX="67816" custScaleY="69068" custLinFactNeighborX="0" custLinFactNeighborY="9719"/>
      <dgm:spPr/>
    </dgm:pt>
    <dgm:pt modelId="{86D043BA-38D7-4A84-A95F-3EA60C0C670F}" type="pres">
      <dgm:prSet presAssocID="{A98B9E8B-C763-4F98-88A2-3537AF9711DD}" presName="c2text" presStyleLbl="node1" presStyleIdx="1" presStyleCnt="2">
        <dgm:presLayoutVars>
          <dgm:bulletEnabled val="1"/>
        </dgm:presLayoutVars>
      </dgm:prSet>
      <dgm:spPr/>
    </dgm:pt>
  </dgm:ptLst>
  <dgm:cxnLst>
    <dgm:cxn modelId="{2D1FDF15-0EA9-4BBD-9A9D-531DC10EB077}" srcId="{A98B9E8B-C763-4F98-88A2-3537AF9711DD}" destId="{A00E98C7-9293-4661-822E-BB79FC56E4BF}" srcOrd="0" destOrd="0" parTransId="{9C6E0C49-8A81-4C9E-9E43-A5228AA43374}" sibTransId="{720C5A6E-283A-4862-8CD0-DA66392E4BFE}"/>
    <dgm:cxn modelId="{5268672B-E5A9-4649-85C7-6564F50297B3}" type="presOf" srcId="{05971919-CF79-441B-8FBF-DC5613F5C93B}" destId="{7562B345-F06F-4269-AB51-AB0E0E2503CD}" srcOrd="0" destOrd="0" presId="urn:microsoft.com/office/officeart/2005/8/layout/venn2"/>
    <dgm:cxn modelId="{9B77D136-C64A-48B6-9BB4-A3A8B84ADDE2}" type="presOf" srcId="{A00E98C7-9293-4661-822E-BB79FC56E4BF}" destId="{A63877E2-51A2-4A7A-BB4C-78B856156057}" srcOrd="1" destOrd="0" presId="urn:microsoft.com/office/officeart/2005/8/layout/venn2"/>
    <dgm:cxn modelId="{E73B3455-2E02-4583-BF1B-B0F29406CE57}" srcId="{A98B9E8B-C763-4F98-88A2-3537AF9711DD}" destId="{05971919-CF79-441B-8FBF-DC5613F5C93B}" srcOrd="1" destOrd="0" parTransId="{0415D8A1-5F94-4C9F-ABCF-66142761700E}" sibTransId="{15A4ADE8-FF40-46B2-A048-ED567BCF8BB8}"/>
    <dgm:cxn modelId="{6AFB678E-7FC8-4058-A5BC-30F7C52D3DB4}" type="presOf" srcId="{A98B9E8B-C763-4F98-88A2-3537AF9711DD}" destId="{D846E2F0-94F8-433E-9C9F-ACF365BF8F40}" srcOrd="0" destOrd="0" presId="urn:microsoft.com/office/officeart/2005/8/layout/venn2"/>
    <dgm:cxn modelId="{B2F706A1-9725-444E-B2AA-232A85049D9E}" type="presOf" srcId="{05971919-CF79-441B-8FBF-DC5613F5C93B}" destId="{86D043BA-38D7-4A84-A95F-3EA60C0C670F}" srcOrd="1" destOrd="0" presId="urn:microsoft.com/office/officeart/2005/8/layout/venn2"/>
    <dgm:cxn modelId="{9EBB2DD4-192C-48AD-B869-9BD866CE1F15}" type="presOf" srcId="{A00E98C7-9293-4661-822E-BB79FC56E4BF}" destId="{D6034120-CEBE-4E9F-9FC2-58FD10523379}" srcOrd="0" destOrd="0" presId="urn:microsoft.com/office/officeart/2005/8/layout/venn2"/>
    <dgm:cxn modelId="{3AC8F891-A68B-4FE7-939D-43180377C3C2}" type="presParOf" srcId="{D846E2F0-94F8-433E-9C9F-ACF365BF8F40}" destId="{72F1FF59-76E5-4E0C-B51B-3FBD859AD915}" srcOrd="0" destOrd="0" presId="urn:microsoft.com/office/officeart/2005/8/layout/venn2"/>
    <dgm:cxn modelId="{7DE5B3A6-4629-4E10-AFB5-DD1AC01F8DA5}" type="presParOf" srcId="{72F1FF59-76E5-4E0C-B51B-3FBD859AD915}" destId="{D6034120-CEBE-4E9F-9FC2-58FD10523379}" srcOrd="0" destOrd="0" presId="urn:microsoft.com/office/officeart/2005/8/layout/venn2"/>
    <dgm:cxn modelId="{566935EC-C464-42A8-B2B4-3818CB5428AB}" type="presParOf" srcId="{72F1FF59-76E5-4E0C-B51B-3FBD859AD915}" destId="{A63877E2-51A2-4A7A-BB4C-78B856156057}" srcOrd="1" destOrd="0" presId="urn:microsoft.com/office/officeart/2005/8/layout/venn2"/>
    <dgm:cxn modelId="{5BBB10F3-6F01-4864-875F-170BA3BBE8AE}" type="presParOf" srcId="{D846E2F0-94F8-433E-9C9F-ACF365BF8F40}" destId="{F7C8F509-76CA-4CC2-815C-6314FEB65D34}" srcOrd="1" destOrd="0" presId="urn:microsoft.com/office/officeart/2005/8/layout/venn2"/>
    <dgm:cxn modelId="{3AD236EA-3048-495C-A296-93935D474714}" type="presParOf" srcId="{F7C8F509-76CA-4CC2-815C-6314FEB65D34}" destId="{7562B345-F06F-4269-AB51-AB0E0E2503CD}" srcOrd="0" destOrd="0" presId="urn:microsoft.com/office/officeart/2005/8/layout/venn2"/>
    <dgm:cxn modelId="{0D73AC4C-857B-4020-B361-8C076B0BD89B}" type="presParOf" srcId="{F7C8F509-76CA-4CC2-815C-6314FEB65D34}" destId="{86D043BA-38D7-4A84-A95F-3EA60C0C670F}" srcOrd="1" destOrd="0" presId="urn:microsoft.com/office/officeart/2005/8/layout/venn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208632"/>
        <a:ext cx="2250547" cy="117117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40855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184785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40749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38367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174804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40749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38367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2468755" y="2174804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40749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38367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</a:t>
          </a:r>
        </a:p>
      </dsp:txBody>
      <dsp:txXfrm>
        <a:off x="4894642" y="2174804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40749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38367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174804"/>
        <a:ext cx="2250547" cy="117117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208632"/>
        <a:ext cx="2250547" cy="117117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 – Where things are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208632"/>
        <a:ext cx="2250547" cy="117117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208512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52442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708407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206024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242461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708407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206024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2242461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708407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206024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 – Where things are</a:t>
          </a:r>
        </a:p>
      </dsp:txBody>
      <dsp:txXfrm>
        <a:off x="4894642" y="2242461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708407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206024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– </a:t>
          </a:r>
          <a:br>
            <a:rPr lang="en-GB" sz="1400" kern="1200" dirty="0"/>
          </a:br>
          <a:r>
            <a:rPr lang="en-GB" sz="1400" kern="1200" dirty="0"/>
            <a:t>Helps readers</a:t>
          </a:r>
        </a:p>
      </dsp:txBody>
      <dsp:txXfrm>
        <a:off x="7658940" y="2242461"/>
        <a:ext cx="2250547" cy="1171170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825076" y="2759"/>
          <a:ext cx="4302202" cy="1099532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857280" y="34963"/>
        <a:ext cx="4237794" cy="1035124"/>
      </dsp:txXfrm>
    </dsp:sp>
    <dsp:sp modelId="{33643D00-C75E-4DF5-A0F0-DFA21355EB8A}">
      <dsp:nvSpPr>
        <dsp:cNvPr id="0" name=""/>
        <dsp:cNvSpPr/>
      </dsp:nvSpPr>
      <dsp:spPr>
        <a:xfrm>
          <a:off x="2016973" y="1102291"/>
          <a:ext cx="2959204" cy="364790"/>
        </a:xfrm>
        <a:custGeom>
          <a:avLst/>
          <a:gdLst/>
          <a:ahLst/>
          <a:cxnLst/>
          <a:rect l="0" t="0" r="0" b="0"/>
          <a:pathLst>
            <a:path>
              <a:moveTo>
                <a:pt x="2959204" y="0"/>
              </a:moveTo>
              <a:lnTo>
                <a:pt x="2959204" y="182395"/>
              </a:lnTo>
              <a:lnTo>
                <a:pt x="0" y="182395"/>
              </a:lnTo>
              <a:lnTo>
                <a:pt x="0" y="36479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332991" y="1467081"/>
          <a:ext cx="1367962" cy="91197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1359702" y="1493792"/>
        <a:ext cx="1314540" cy="858553"/>
      </dsp:txXfrm>
    </dsp:sp>
    <dsp:sp modelId="{67357A81-5F47-46C8-8791-23DB6B665016}">
      <dsp:nvSpPr>
        <dsp:cNvPr id="0" name=""/>
        <dsp:cNvSpPr/>
      </dsp:nvSpPr>
      <dsp:spPr>
        <a:xfrm>
          <a:off x="3795324" y="1102291"/>
          <a:ext cx="1180853" cy="364790"/>
        </a:xfrm>
        <a:custGeom>
          <a:avLst/>
          <a:gdLst/>
          <a:ahLst/>
          <a:cxnLst/>
          <a:rect l="0" t="0" r="0" b="0"/>
          <a:pathLst>
            <a:path>
              <a:moveTo>
                <a:pt x="1180853" y="0"/>
              </a:moveTo>
              <a:lnTo>
                <a:pt x="1180853" y="182395"/>
              </a:lnTo>
              <a:lnTo>
                <a:pt x="0" y="182395"/>
              </a:lnTo>
              <a:lnTo>
                <a:pt x="0" y="36479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111343" y="1467081"/>
          <a:ext cx="1367962" cy="91197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3138054" y="1493792"/>
        <a:ext cx="1314540" cy="858553"/>
      </dsp:txXfrm>
    </dsp:sp>
    <dsp:sp modelId="{691BCC7B-1DC1-47B4-BBEF-402AF4E8246C}">
      <dsp:nvSpPr>
        <dsp:cNvPr id="0" name=""/>
        <dsp:cNvSpPr/>
      </dsp:nvSpPr>
      <dsp:spPr>
        <a:xfrm>
          <a:off x="2906149" y="2379057"/>
          <a:ext cx="889175" cy="364790"/>
        </a:xfrm>
        <a:custGeom>
          <a:avLst/>
          <a:gdLst/>
          <a:ahLst/>
          <a:cxnLst/>
          <a:rect l="0" t="0" r="0" b="0"/>
          <a:pathLst>
            <a:path>
              <a:moveTo>
                <a:pt x="889175" y="0"/>
              </a:moveTo>
              <a:lnTo>
                <a:pt x="889175" y="182395"/>
              </a:lnTo>
              <a:lnTo>
                <a:pt x="0" y="182395"/>
              </a:lnTo>
              <a:lnTo>
                <a:pt x="0" y="36479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6B2692-EA1F-46B9-8C1B-0907946FD57D}">
      <dsp:nvSpPr>
        <dsp:cNvPr id="0" name=""/>
        <dsp:cNvSpPr/>
      </dsp:nvSpPr>
      <dsp:spPr>
        <a:xfrm>
          <a:off x="2222167" y="2743847"/>
          <a:ext cx="1367962" cy="91197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Adverbials</a:t>
          </a:r>
        </a:p>
      </dsp:txBody>
      <dsp:txXfrm>
        <a:off x="2248878" y="2770558"/>
        <a:ext cx="1314540" cy="858553"/>
      </dsp:txXfrm>
    </dsp:sp>
    <dsp:sp modelId="{CD7D0EC2-B594-4486-80AB-439F595BE881}">
      <dsp:nvSpPr>
        <dsp:cNvPr id="0" name=""/>
        <dsp:cNvSpPr/>
      </dsp:nvSpPr>
      <dsp:spPr>
        <a:xfrm>
          <a:off x="3795324" y="2379057"/>
          <a:ext cx="889175" cy="36479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2395"/>
              </a:lnTo>
              <a:lnTo>
                <a:pt x="889175" y="182395"/>
              </a:lnTo>
              <a:lnTo>
                <a:pt x="889175" y="36479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C0E8730-2F7B-4740-9139-B838E2DEF7B1}">
      <dsp:nvSpPr>
        <dsp:cNvPr id="0" name=""/>
        <dsp:cNvSpPr/>
      </dsp:nvSpPr>
      <dsp:spPr>
        <a:xfrm>
          <a:off x="4000519" y="2743847"/>
          <a:ext cx="1367962" cy="91197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Verbs</a:t>
          </a:r>
          <a:endParaRPr lang="en-GB" sz="1400" kern="1200" dirty="0"/>
        </a:p>
      </dsp:txBody>
      <dsp:txXfrm>
        <a:off x="4027230" y="2770558"/>
        <a:ext cx="1314540" cy="858553"/>
      </dsp:txXfrm>
    </dsp:sp>
    <dsp:sp modelId="{E5E261E0-CCBC-4B5A-A904-F243E2AA53B0}">
      <dsp:nvSpPr>
        <dsp:cNvPr id="0" name=""/>
        <dsp:cNvSpPr/>
      </dsp:nvSpPr>
      <dsp:spPr>
        <a:xfrm>
          <a:off x="4976178" y="1102291"/>
          <a:ext cx="721538" cy="36479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2395"/>
              </a:lnTo>
              <a:lnTo>
                <a:pt x="721538" y="182395"/>
              </a:lnTo>
              <a:lnTo>
                <a:pt x="721538" y="36479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89695" y="1467081"/>
          <a:ext cx="1616043" cy="91197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 – Where things are</a:t>
          </a:r>
        </a:p>
      </dsp:txBody>
      <dsp:txXfrm>
        <a:off x="4916406" y="1493792"/>
        <a:ext cx="1562621" cy="858553"/>
      </dsp:txXfrm>
    </dsp:sp>
    <dsp:sp modelId="{F7436063-BF3D-4400-ABDF-46A0C91AC2E1}">
      <dsp:nvSpPr>
        <dsp:cNvPr id="0" name=""/>
        <dsp:cNvSpPr/>
      </dsp:nvSpPr>
      <dsp:spPr>
        <a:xfrm>
          <a:off x="4976178" y="1102291"/>
          <a:ext cx="2791567" cy="36479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2395"/>
              </a:lnTo>
              <a:lnTo>
                <a:pt x="2791567" y="182395"/>
              </a:lnTo>
              <a:lnTo>
                <a:pt x="2791567" y="36479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916127" y="1467081"/>
          <a:ext cx="1703237" cy="91197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– </a:t>
          </a:r>
          <a:br>
            <a:rPr lang="en-GB" sz="1400" kern="1200" dirty="0"/>
          </a:br>
          <a:r>
            <a:rPr lang="en-GB" sz="1400" kern="1200" dirty="0"/>
            <a:t>Helps readers</a:t>
          </a:r>
        </a:p>
      </dsp:txBody>
      <dsp:txXfrm>
        <a:off x="6942838" y="1493792"/>
        <a:ext cx="1649815" cy="858553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825076" y="2759"/>
          <a:ext cx="4302202" cy="1099532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857280" y="34963"/>
        <a:ext cx="4237794" cy="1035124"/>
      </dsp:txXfrm>
    </dsp:sp>
    <dsp:sp modelId="{33643D00-C75E-4DF5-A0F0-DFA21355EB8A}">
      <dsp:nvSpPr>
        <dsp:cNvPr id="0" name=""/>
        <dsp:cNvSpPr/>
      </dsp:nvSpPr>
      <dsp:spPr>
        <a:xfrm>
          <a:off x="2016973" y="1102291"/>
          <a:ext cx="2959204" cy="364790"/>
        </a:xfrm>
        <a:custGeom>
          <a:avLst/>
          <a:gdLst/>
          <a:ahLst/>
          <a:cxnLst/>
          <a:rect l="0" t="0" r="0" b="0"/>
          <a:pathLst>
            <a:path>
              <a:moveTo>
                <a:pt x="2959204" y="0"/>
              </a:moveTo>
              <a:lnTo>
                <a:pt x="2959204" y="182395"/>
              </a:lnTo>
              <a:lnTo>
                <a:pt x="0" y="182395"/>
              </a:lnTo>
              <a:lnTo>
                <a:pt x="0" y="36479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332991" y="1467081"/>
          <a:ext cx="1367962" cy="91197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1359702" y="1493792"/>
        <a:ext cx="1314540" cy="858553"/>
      </dsp:txXfrm>
    </dsp:sp>
    <dsp:sp modelId="{67357A81-5F47-46C8-8791-23DB6B665016}">
      <dsp:nvSpPr>
        <dsp:cNvPr id="0" name=""/>
        <dsp:cNvSpPr/>
      </dsp:nvSpPr>
      <dsp:spPr>
        <a:xfrm>
          <a:off x="3795324" y="1102291"/>
          <a:ext cx="1180853" cy="364790"/>
        </a:xfrm>
        <a:custGeom>
          <a:avLst/>
          <a:gdLst/>
          <a:ahLst/>
          <a:cxnLst/>
          <a:rect l="0" t="0" r="0" b="0"/>
          <a:pathLst>
            <a:path>
              <a:moveTo>
                <a:pt x="1180853" y="0"/>
              </a:moveTo>
              <a:lnTo>
                <a:pt x="1180853" y="182395"/>
              </a:lnTo>
              <a:lnTo>
                <a:pt x="0" y="182395"/>
              </a:lnTo>
              <a:lnTo>
                <a:pt x="0" y="36479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111343" y="1467081"/>
          <a:ext cx="1367962" cy="91197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3138054" y="1493792"/>
        <a:ext cx="1314540" cy="858553"/>
      </dsp:txXfrm>
    </dsp:sp>
    <dsp:sp modelId="{691BCC7B-1DC1-47B4-BBEF-402AF4E8246C}">
      <dsp:nvSpPr>
        <dsp:cNvPr id="0" name=""/>
        <dsp:cNvSpPr/>
      </dsp:nvSpPr>
      <dsp:spPr>
        <a:xfrm>
          <a:off x="2906149" y="2379057"/>
          <a:ext cx="889175" cy="364790"/>
        </a:xfrm>
        <a:custGeom>
          <a:avLst/>
          <a:gdLst/>
          <a:ahLst/>
          <a:cxnLst/>
          <a:rect l="0" t="0" r="0" b="0"/>
          <a:pathLst>
            <a:path>
              <a:moveTo>
                <a:pt x="889175" y="0"/>
              </a:moveTo>
              <a:lnTo>
                <a:pt x="889175" y="182395"/>
              </a:lnTo>
              <a:lnTo>
                <a:pt x="0" y="182395"/>
              </a:lnTo>
              <a:lnTo>
                <a:pt x="0" y="36479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6B2692-EA1F-46B9-8C1B-0907946FD57D}">
      <dsp:nvSpPr>
        <dsp:cNvPr id="0" name=""/>
        <dsp:cNvSpPr/>
      </dsp:nvSpPr>
      <dsp:spPr>
        <a:xfrm>
          <a:off x="2222167" y="2743847"/>
          <a:ext cx="1367962" cy="91197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Adverbials</a:t>
          </a:r>
        </a:p>
      </dsp:txBody>
      <dsp:txXfrm>
        <a:off x="2248878" y="2770558"/>
        <a:ext cx="1314540" cy="858553"/>
      </dsp:txXfrm>
    </dsp:sp>
    <dsp:sp modelId="{CD7D0EC2-B594-4486-80AB-439F595BE881}">
      <dsp:nvSpPr>
        <dsp:cNvPr id="0" name=""/>
        <dsp:cNvSpPr/>
      </dsp:nvSpPr>
      <dsp:spPr>
        <a:xfrm>
          <a:off x="3795324" y="2379057"/>
          <a:ext cx="889175" cy="36479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2395"/>
              </a:lnTo>
              <a:lnTo>
                <a:pt x="889175" y="182395"/>
              </a:lnTo>
              <a:lnTo>
                <a:pt x="889175" y="36479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C0E8730-2F7B-4740-9139-B838E2DEF7B1}">
      <dsp:nvSpPr>
        <dsp:cNvPr id="0" name=""/>
        <dsp:cNvSpPr/>
      </dsp:nvSpPr>
      <dsp:spPr>
        <a:xfrm>
          <a:off x="4000519" y="2743847"/>
          <a:ext cx="1367962" cy="91197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Verbs</a:t>
          </a:r>
          <a:endParaRPr lang="en-GB" sz="1400" kern="1200" dirty="0"/>
        </a:p>
      </dsp:txBody>
      <dsp:txXfrm>
        <a:off x="4027230" y="2770558"/>
        <a:ext cx="1314540" cy="858553"/>
      </dsp:txXfrm>
    </dsp:sp>
    <dsp:sp modelId="{E5E261E0-CCBC-4B5A-A904-F243E2AA53B0}">
      <dsp:nvSpPr>
        <dsp:cNvPr id="0" name=""/>
        <dsp:cNvSpPr/>
      </dsp:nvSpPr>
      <dsp:spPr>
        <a:xfrm>
          <a:off x="4976178" y="1102291"/>
          <a:ext cx="721538" cy="36479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2395"/>
              </a:lnTo>
              <a:lnTo>
                <a:pt x="721538" y="182395"/>
              </a:lnTo>
              <a:lnTo>
                <a:pt x="721538" y="36479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89695" y="1467081"/>
          <a:ext cx="1616043" cy="91197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 – Where things are</a:t>
          </a:r>
        </a:p>
      </dsp:txBody>
      <dsp:txXfrm>
        <a:off x="4916406" y="1493792"/>
        <a:ext cx="1562621" cy="858553"/>
      </dsp:txXfrm>
    </dsp:sp>
    <dsp:sp modelId="{F7436063-BF3D-4400-ABDF-46A0C91AC2E1}">
      <dsp:nvSpPr>
        <dsp:cNvPr id="0" name=""/>
        <dsp:cNvSpPr/>
      </dsp:nvSpPr>
      <dsp:spPr>
        <a:xfrm>
          <a:off x="4976178" y="1102291"/>
          <a:ext cx="2791567" cy="36479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2395"/>
              </a:lnTo>
              <a:lnTo>
                <a:pt x="2791567" y="182395"/>
              </a:lnTo>
              <a:lnTo>
                <a:pt x="2791567" y="36479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916127" y="1467081"/>
          <a:ext cx="1703237" cy="91197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– </a:t>
          </a:r>
          <a:br>
            <a:rPr lang="en-GB" sz="1400" kern="1200" dirty="0"/>
          </a:br>
          <a:r>
            <a:rPr lang="en-GB" sz="1400" kern="1200" dirty="0"/>
            <a:t>Helps readers</a:t>
          </a:r>
        </a:p>
      </dsp:txBody>
      <dsp:txXfrm>
        <a:off x="6942838" y="1493792"/>
        <a:ext cx="1649815" cy="858553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6034120-CEBE-4E9F-9FC2-58FD10523379}">
      <dsp:nvSpPr>
        <dsp:cNvPr id="0" name=""/>
        <dsp:cNvSpPr/>
      </dsp:nvSpPr>
      <dsp:spPr>
        <a:xfrm>
          <a:off x="679720" y="0"/>
          <a:ext cx="3879768" cy="3879768"/>
        </a:xfrm>
        <a:prstGeom prst="ellipse">
          <a:avLst/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1800" kern="1200" dirty="0"/>
        </a:p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 dirty="0"/>
            <a:t>Adverbials (a </a:t>
          </a:r>
          <a:r>
            <a:rPr lang="en-GB" sz="1800" u="sng" kern="1200" dirty="0"/>
            <a:t>word or phrase</a:t>
          </a:r>
          <a:r>
            <a:rPr lang="en-GB" sz="1800" kern="1200" dirty="0"/>
            <a:t> that describes a verb).</a:t>
          </a:r>
        </a:p>
      </dsp:txBody>
      <dsp:txXfrm>
        <a:off x="1601164" y="290982"/>
        <a:ext cx="2036878" cy="659560"/>
      </dsp:txXfrm>
    </dsp:sp>
    <dsp:sp modelId="{7562B345-F06F-4269-AB51-AB0E0E2503CD}">
      <dsp:nvSpPr>
        <dsp:cNvPr id="0" name=""/>
        <dsp:cNvSpPr/>
      </dsp:nvSpPr>
      <dsp:spPr>
        <a:xfrm>
          <a:off x="1632940" y="1702781"/>
          <a:ext cx="1973327" cy="2009758"/>
        </a:xfrm>
        <a:prstGeom prst="ellipse">
          <a:avLst/>
        </a:prstGeom>
        <a:solidFill>
          <a:schemeClr val="accent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 dirty="0"/>
            <a:t>Adverbs (a </a:t>
          </a:r>
          <a:r>
            <a:rPr lang="en-GB" sz="1800" u="sng" kern="1200" dirty="0"/>
            <a:t>word</a:t>
          </a:r>
          <a:r>
            <a:rPr lang="en-GB" sz="1800" kern="1200" dirty="0"/>
            <a:t> that describes a verb).</a:t>
          </a:r>
        </a:p>
      </dsp:txBody>
      <dsp:txXfrm>
        <a:off x="1921927" y="2205221"/>
        <a:ext cx="1395353" cy="100487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enn2">
  <dgm:title val=""/>
  <dgm:desc val=""/>
  <dgm:catLst>
    <dgm:cat type="relationship" pri="3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1">
      <dgm:if name="Name2" axis="ch" ptType="node" func="cnt" op="lte" val="3">
        <dgm:constrLst>
          <dgm:constr type="w" for="ch" forName="comp1" refType="w"/>
          <dgm:constr type="h" for="ch" forName="comp1" refType="w" refFor="ch" refForName="comp1"/>
          <dgm:constr type="w" for="ch" forName="comp2" refType="w" fact="0.75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5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primFontSz" for="des" ptType="node" op="equ" val="65"/>
        </dgm:constrLst>
      </dgm:if>
      <dgm:if name="Name3" axis="ch" ptType="node" func="cnt" op="equ" val="4">
        <dgm:constrLst>
          <dgm:constr type="w" for="ch" forName="comp1" refType="w"/>
          <dgm:constr type="h" for="ch" forName="comp1" refType="w" refFor="ch" refForName="comp1"/>
          <dgm:constr type="w" for="ch" forName="comp2" refType="w" fact="0.8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6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w" for="ch" forName="comp4" refType="w" fact="0.4"/>
          <dgm:constr type="h" for="ch" forName="comp4" refType="w" refFor="ch" refForName="comp4"/>
          <dgm:constr type="ctrX" for="ch" forName="comp4" refType="ctrX" refFor="ch" refForName="comp1"/>
          <dgm:constr type="b" for="ch" forName="comp4" refType="b" refFor="ch" refForName="comp1"/>
          <dgm:constr type="primFontSz" for="des" ptType="node" op="equ" val="65"/>
        </dgm:constrLst>
      </dgm:if>
      <dgm:else name="Name4">
        <dgm:constrLst>
          <dgm:constr type="w" for="ch" forName="comp1" refType="w"/>
          <dgm:constr type="h" for="ch" forName="comp1" refType="w" refFor="ch" refForName="comp1"/>
          <dgm:constr type="w" for="ch" forName="comp2" refType="w" fact="0.85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7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w" for="ch" forName="comp4" refType="w" fact="0.55"/>
          <dgm:constr type="h" for="ch" forName="comp4" refType="w" refFor="ch" refForName="comp4"/>
          <dgm:constr type="ctrX" for="ch" forName="comp4" refType="ctrX" refFor="ch" refForName="comp1"/>
          <dgm:constr type="b" for="ch" forName="comp4" refType="b" refFor="ch" refForName="comp1"/>
          <dgm:constr type="w" for="ch" forName="comp5" refType="w" fact="0.4"/>
          <dgm:constr type="h" for="ch" forName="comp5" refType="w" refFor="ch" refForName="comp5"/>
          <dgm:constr type="ctrX" for="ch" forName="comp5" refType="ctrX" refFor="ch" refForName="comp1"/>
          <dgm:constr type="b" for="ch" forName="comp5" refType="b" refFor="ch" refForName="comp1"/>
          <dgm:constr type="w" for="ch" forName="comp6" refType="w" fact="0.25"/>
          <dgm:constr type="h" for="ch" forName="comp6" refType="w" refFor="ch" refForName="comp6"/>
          <dgm:constr type="ctrX" for="ch" forName="comp6" refType="ctrX" refFor="ch" refForName="comp1"/>
          <dgm:constr type="b" for="ch" forName="comp6" refType="b" refFor="ch" refForName="comp1"/>
          <dgm:constr type="w" for="ch" forName="comp7" refType="w" fact="0.15"/>
          <dgm:constr type="h" for="ch" forName="comp7" refType="w" refFor="ch" refForName="comp7"/>
          <dgm:constr type="ctrX" for="ch" forName="comp7" refType="ctrX" refFor="ch" refForName="comp1"/>
          <dgm:constr type="b" for="ch" forName="comp7" refType="b" refFor="ch" refForName="comp1"/>
          <dgm:constr type="primFontSz" for="des" ptType="node" op="equ" val="65"/>
        </dgm:constrLst>
      </dgm:else>
    </dgm:choose>
    <dgm:ruleLst/>
    <dgm:choose name="Name5">
      <dgm:if name="Name6" axis="ch" ptType="node" func="cnt" op="gte" val="1">
        <dgm:layoutNode name="comp1">
          <dgm:alg type="composite"/>
          <dgm:shape xmlns:r="http://schemas.openxmlformats.org/officeDocument/2006/relationships" r:blip="">
            <dgm:adjLst/>
          </dgm:shape>
          <dgm:presOf/>
          <dgm:choose name="Name7">
            <dgm:if name="Name8" axis="ch" ptType="node" func="cnt" op="equ" val="1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5"/>
                <dgm:constr type="w" for="ch" forName="c1text" refType="w" refFor="ch" refForName="circle1" fact="0.70711"/>
                <dgm:constr type="h" for="ch" forName="c1text" refType="h" refFor="ch" refForName="circle1" fact="0.5"/>
              </dgm:constrLst>
            </dgm:if>
            <dgm:if name="Name9" axis="ch" ptType="node" func="cnt" op="equ" val="2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6"/>
                <dgm:constr type="w" for="ch" forName="c1text" refType="w" refFor="ch" refForName="circle1" fact="0.525"/>
                <dgm:constr type="h" for="ch" forName="c1text" refType="h" refFor="ch" refForName="circle1" fact="0.17"/>
              </dgm:constrLst>
            </dgm:if>
            <dgm:if name="Name10" axis="ch" ptType="node" func="cnt" op="equ" val="3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25"/>
                <dgm:constr type="w" for="ch" forName="c1text" refType="w" refFor="ch" refForName="circle1" fact="0.3495"/>
                <dgm:constr type="h" for="ch" forName="c1text" refType="h" refFor="ch" refForName="circle1" fact="0.15"/>
              </dgm:constrLst>
            </dgm:if>
            <dgm:if name="Name11" axis="ch" ptType="node" func="cnt" op="equ" val="4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25"/>
                <dgm:constr type="w" for="ch" forName="c1text" refType="w" refFor="ch" refForName="circle1" fact="0.2796"/>
                <dgm:constr type="h" for="ch" forName="c1text" refType="h" refFor="ch" refForName="circle1" fact="0.15"/>
              </dgm:constrLst>
            </dgm:if>
            <dgm:if name="Name12" axis="ch" ptType="node" func="cnt" op="gte" val="5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"/>
                <dgm:constr type="w" for="ch" forName="c1text" refType="w" refFor="ch" refForName="circle1" fact="0.375"/>
                <dgm:constr type="h" for="ch" forName="c1text" refType="h" refFor="ch" refForName="circle1" fact="0.1"/>
              </dgm:constrLst>
            </dgm:if>
            <dgm:else name="Name13"/>
          </dgm:choose>
          <dgm:ruleLst/>
          <dgm:layoutNode name="circle1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1 1" cnt="1 0"/>
            <dgm:constrLst>
              <dgm:constr type="h" refType="w"/>
            </dgm:constrLst>
            <dgm:ruleLst/>
          </dgm:layoutNode>
          <dgm:layoutNode name="c1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1 1" cnt="1 0"/>
            <dgm:constrLst/>
            <dgm:ruleLst>
              <dgm:rule type="primFontSz" val="5" fact="NaN" max="NaN"/>
            </dgm:ruleLst>
          </dgm:layoutNode>
        </dgm:layoutNode>
      </dgm:if>
      <dgm:else name="Name14"/>
    </dgm:choose>
    <dgm:choose name="Name15">
      <dgm:if name="Name16" axis="ch" ptType="node" func="cnt" op="gte" val="2">
        <dgm:layoutNode name="comp2">
          <dgm:alg type="composite"/>
          <dgm:shape xmlns:r="http://schemas.openxmlformats.org/officeDocument/2006/relationships" r:blip="">
            <dgm:adjLst/>
          </dgm:shape>
          <dgm:presOf/>
          <dgm:choose name="Name17">
            <dgm:if name="Name18" axis="ch" ptType="node" func="cnt" op="equ" val="2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5"/>
                <dgm:constr type="w" for="ch" forName="c2text" refType="w" refFor="ch" refForName="circle2" fact="0.70711"/>
                <dgm:constr type="h" for="ch" forName="c2text" refType="h" refFor="ch" refForName="circle2" fact="0.5"/>
              </dgm:constrLst>
            </dgm:if>
            <dgm:if name="Name19" axis="ch" ptType="node" func="cnt" op="equ" val="3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5625"/>
                <dgm:constr type="w" for="ch" forName="c2text" refType="w" refFor="ch" refForName="circle2" fact="0.466"/>
                <dgm:constr type="h" for="ch" forName="c2text" refType="h" refFor="ch" refForName="circle2" fact="0.1875"/>
              </dgm:constrLst>
            </dgm:if>
            <dgm:if name="Name20" axis="ch" ptType="node" func="cnt" op="equ" val="4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5"/>
                <dgm:constr type="w" for="ch" forName="c2text" refType="w" refFor="ch" refForName="circle2" fact="0.3495"/>
                <dgm:constr type="h" for="ch" forName="c2text" refType="h" refFor="ch" refForName="circle2" fact="0.18"/>
              </dgm:constrLst>
            </dgm:if>
            <dgm:if name="Name21" axis="ch" ptType="node" func="cnt" op="gte" val="5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15"/>
                <dgm:constr type="w" for="ch" forName="c2text" refType="w" refFor="ch" refForName="circle2" fact="0.43125"/>
                <dgm:constr type="h" for="ch" forName="c2text" refType="h" refFor="ch" refForName="circle2" fact="0.115"/>
              </dgm:constrLst>
            </dgm:if>
            <dgm:else name="Name22"/>
          </dgm:choose>
          <dgm:ruleLst/>
          <dgm:layoutNode name="circle2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2 1" cnt="1 0"/>
            <dgm:constrLst>
              <dgm:constr type="h" refType="w"/>
            </dgm:constrLst>
            <dgm:ruleLst/>
          </dgm:layoutNode>
          <dgm:layoutNode name="c2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2 1" cnt="1 0"/>
            <dgm:constrLst/>
            <dgm:ruleLst>
              <dgm:rule type="primFontSz" val="5" fact="NaN" max="NaN"/>
            </dgm:ruleLst>
          </dgm:layoutNode>
        </dgm:layoutNode>
      </dgm:if>
      <dgm:else name="Name23"/>
    </dgm:choose>
    <dgm:choose name="Name24">
      <dgm:if name="Name25" axis="ch" ptType="node" func="cnt" op="gte" val="3">
        <dgm:layoutNode name="comp3">
          <dgm:alg type="composite"/>
          <dgm:shape xmlns:r="http://schemas.openxmlformats.org/officeDocument/2006/relationships" r:blip="">
            <dgm:adjLst/>
          </dgm:shape>
          <dgm:presOf/>
          <dgm:choose name="Name26">
            <dgm:if name="Name27" axis="ch" ptType="node" func="cnt" op="equ" val="3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5"/>
                <dgm:constr type="w" for="ch" forName="c3text" refType="w" refFor="ch" refForName="circle3" fact="0.70711"/>
                <dgm:constr type="h" for="ch" forName="c3text" refType="h" refFor="ch" refForName="circle3" fact="0.5"/>
              </dgm:constrLst>
            </dgm:if>
            <dgm:if name="Name28" axis="ch" ptType="node" func="cnt" op="equ" val="4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1875"/>
                <dgm:constr type="w" for="ch" forName="c3text" refType="w" refFor="ch" refForName="circle3" fact="0.466"/>
                <dgm:constr type="h" for="ch" forName="c3text" refType="h" refFor="ch" refForName="circle3" fact="0.225"/>
              </dgm:constrLst>
            </dgm:if>
            <dgm:if name="Name29" axis="ch" ptType="node" func="cnt" op="gte" val="5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138"/>
                <dgm:constr type="w" for="ch" forName="c3text" refType="w" refFor="ch" refForName="circle3" fact="0.5175"/>
                <dgm:constr type="h" for="ch" forName="c3text" refType="h" refFor="ch" refForName="circle3" fact="0.138"/>
              </dgm:constrLst>
            </dgm:if>
            <dgm:else name="Name30"/>
          </dgm:choose>
          <dgm:ruleLst/>
          <dgm:layoutNode name="circle3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3 1" cnt="1 0"/>
            <dgm:constrLst>
              <dgm:constr type="h" refType="w"/>
            </dgm:constrLst>
            <dgm:ruleLst/>
          </dgm:layoutNode>
          <dgm:layoutNode name="c3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3 1" cnt="1 0"/>
            <dgm:constrLst/>
            <dgm:ruleLst>
              <dgm:rule type="primFontSz" val="5" fact="NaN" max="NaN"/>
            </dgm:ruleLst>
          </dgm:layoutNode>
        </dgm:layoutNode>
      </dgm:if>
      <dgm:else name="Name31"/>
    </dgm:choose>
    <dgm:choose name="Name32">
      <dgm:if name="Name33" axis="ch" ptType="node" func="cnt" op="gte" val="4">
        <dgm:layoutNode name="comp4">
          <dgm:alg type="composite"/>
          <dgm:shape xmlns:r="http://schemas.openxmlformats.org/officeDocument/2006/relationships" r:blip="">
            <dgm:adjLst/>
          </dgm:shape>
          <dgm:presOf/>
          <dgm:choose name="Name34">
            <dgm:if name="Name35" axis="ch" ptType="node" func="cnt" op="equ" val="4">
              <dgm:constrLst>
                <dgm:constr type="w" for="ch" forName="circle4" refType="w"/>
                <dgm:constr type="h" for="ch" forName="circle4" refType="h"/>
                <dgm:constr type="ctrX" for="ch" forName="circle4" refType="w" fact="0.5"/>
                <dgm:constr type="ctrY" for="ch" forName="circle4" refType="h" fact="0.5"/>
                <dgm:constr type="ctrX" for="ch" forName="c4text" refType="w" fact="0.5"/>
                <dgm:constr type="ctrY" for="ch" forName="c4text" refType="h" fact="0.5"/>
                <dgm:constr type="w" for="ch" forName="c4text" refType="w" refFor="ch" refForName="circle4" fact="0.70711"/>
                <dgm:constr type="h" for="ch" forName="c4text" refType="h" refFor="ch" refForName="circle4" fact="0.5"/>
              </dgm:constrLst>
            </dgm:if>
            <dgm:if name="Name36" axis="ch" ptType="node" func="cnt" op="gte" val="5">
              <dgm:constrLst>
                <dgm:constr type="w" for="ch" forName="circle4" refType="w"/>
                <dgm:constr type="h" for="ch" forName="circle4" refType="h"/>
                <dgm:constr type="ctrX" for="ch" forName="circle4" refType="w" fact="0.5"/>
                <dgm:constr type="ctrY" for="ch" forName="circle4" refType="h" fact="0.5"/>
                <dgm:constr type="ctrX" for="ch" forName="c4text" refType="w" fact="0.5"/>
                <dgm:constr type="ctrY" for="ch" forName="c4text" refType="h" fact="0.18"/>
                <dgm:constr type="w" for="ch" forName="c4text" refType="w" refFor="ch" refForName="circle4" fact="0.54"/>
                <dgm:constr type="h" for="ch" forName="c4text" refType="h" refFor="ch" refForName="circle4" fact="0.18"/>
              </dgm:constrLst>
            </dgm:if>
            <dgm:else name="Name37"/>
          </dgm:choose>
          <dgm:ruleLst/>
          <dgm:layoutNode name="circle4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4 1" cnt="1 0"/>
            <dgm:constrLst>
              <dgm:constr type="h" refType="w"/>
            </dgm:constrLst>
            <dgm:ruleLst/>
          </dgm:layoutNode>
          <dgm:layoutNode name="c4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4 1" cnt="1 0"/>
            <dgm:constrLst/>
            <dgm:ruleLst>
              <dgm:rule type="primFontSz" val="5" fact="NaN" max="NaN"/>
            </dgm:ruleLst>
          </dgm:layoutNode>
        </dgm:layoutNode>
      </dgm:if>
      <dgm:else name="Name38"/>
    </dgm:choose>
    <dgm:choose name="Name39">
      <dgm:if name="Name40" axis="ch" ptType="node" func="cnt" op="gte" val="5">
        <dgm:layoutNode name="comp5">
          <dgm:alg type="composite"/>
          <dgm:shape xmlns:r="http://schemas.openxmlformats.org/officeDocument/2006/relationships" r:blip="">
            <dgm:adjLst/>
          </dgm:shape>
          <dgm:presOf/>
          <dgm:choose name="Name41">
            <dgm:if name="Name42" axis="ch" ptType="node" func="cnt" op="equ" val="5">
              <dgm:constrLst>
                <dgm:constr type="w" for="ch" forName="circle5" refType="w"/>
                <dgm:constr type="h" for="ch" forName="circle5" refType="h"/>
                <dgm:constr type="ctrX" for="ch" forName="circle5" refType="w" fact="0.5"/>
                <dgm:constr type="ctrY" for="ch" forName="circle5" refType="h" fact="0.5"/>
                <dgm:constr type="ctrX" for="ch" forName="c5text" refType="w" fact="0.5"/>
                <dgm:constr type="ctrY" for="ch" forName="c5text" refType="h" fact="0.5"/>
                <dgm:constr type="w" for="ch" forName="c5text" refType="w" refFor="ch" refForName="circle5" fact="0.70711"/>
                <dgm:constr type="h" for="ch" forName="c5text" refType="h" refFor="ch" refForName="circle5" fact="0.5"/>
              </dgm:constrLst>
            </dgm:if>
            <dgm:if name="Name43" axis="ch" ptType="node" func="cnt" op="gte" val="6">
              <dgm:constrLst>
                <dgm:constr type="w" for="ch" forName="circle5" refType="w"/>
                <dgm:constr type="h" for="ch" forName="circle5" refType="h"/>
                <dgm:constr type="ctrX" for="ch" forName="circle5" refType="w" fact="0.5"/>
                <dgm:constr type="ctrY" for="ch" forName="circle5" refType="h" fact="0.5"/>
                <dgm:constr type="ctrX" for="ch" forName="c5text" refType="w" fact="0.5"/>
                <dgm:constr type="ctrY" for="ch" forName="c5text" refType="h" fact="0.25"/>
                <dgm:constr type="w" for="ch" forName="c5text" refType="w" refFor="ch" refForName="circle5" fact="0.65"/>
                <dgm:constr type="h" for="ch" forName="c5text" refType="h" refFor="ch" refForName="circle5" fact="0.25"/>
              </dgm:constrLst>
            </dgm:if>
            <dgm:else name="Name44"/>
          </dgm:choose>
          <dgm:ruleLst/>
          <dgm:layoutNode name="circle5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5 1" cnt="1 0"/>
            <dgm:constrLst>
              <dgm:constr type="h" refType="w"/>
            </dgm:constrLst>
            <dgm:ruleLst/>
          </dgm:layoutNode>
          <dgm:layoutNode name="c5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5 1" cnt="1 0"/>
            <dgm:constrLst/>
            <dgm:ruleLst>
              <dgm:rule type="primFontSz" val="5" fact="NaN" max="NaN"/>
            </dgm:ruleLst>
          </dgm:layoutNode>
        </dgm:layoutNode>
      </dgm:if>
      <dgm:else name="Name45"/>
    </dgm:choose>
    <dgm:choose name="Name46">
      <dgm:if name="Name47" axis="ch" ptType="node" func="cnt" op="gte" val="6">
        <dgm:layoutNode name="comp6">
          <dgm:alg type="composite"/>
          <dgm:shape xmlns:r="http://schemas.openxmlformats.org/officeDocument/2006/relationships" r:blip="">
            <dgm:adjLst/>
          </dgm:shape>
          <dgm:presOf/>
          <dgm:choose name="Name48">
            <dgm:if name="Name49" axis="ch" ptType="node" func="cnt" op="equ" val="6">
              <dgm:constrLst>
                <dgm:constr type="w" for="ch" forName="circle6" refType="w"/>
                <dgm:constr type="h" for="ch" forName="circle6" refType="h"/>
                <dgm:constr type="ctrX" for="ch" forName="circle6" refType="w" fact="0.5"/>
                <dgm:constr type="ctrY" for="ch" forName="circle6" refType="h" fact="0.5"/>
                <dgm:constr type="ctrX" for="ch" forName="c6text" refType="w" fact="0.5"/>
                <dgm:constr type="ctrY" for="ch" forName="c6text" refType="h" fact="0.5"/>
                <dgm:constr type="w" for="ch" forName="c6text" refType="w" refFor="ch" refForName="circle6" fact="0.70711"/>
                <dgm:constr type="h" for="ch" forName="c6text" refType="h" refFor="ch" refForName="circle6" fact="0.5"/>
              </dgm:constrLst>
            </dgm:if>
            <dgm:if name="Name50" axis="ch" ptType="node" func="cnt" op="gte" val="7">
              <dgm:constrLst>
                <dgm:constr type="w" for="ch" forName="circle6" refType="w"/>
                <dgm:constr type="h" for="ch" forName="circle6" refType="h"/>
                <dgm:constr type="ctrX" for="ch" forName="circle6" refType="w" fact="0.5"/>
                <dgm:constr type="ctrY" for="ch" forName="circle6" refType="h" fact="0.5"/>
                <dgm:constr type="ctrX" for="ch" forName="c6text" refType="w" fact="0.5"/>
                <dgm:constr type="ctrY" for="ch" forName="c6text" refType="h" fact="0.27"/>
                <dgm:constr type="w" for="ch" forName="c6text" refType="w" refFor="ch" refForName="circle6" fact="0.68"/>
                <dgm:constr type="h" for="ch" forName="c6text" refType="h" refFor="ch" refForName="circle6" fact="0.241"/>
              </dgm:constrLst>
            </dgm:if>
            <dgm:else name="Name51"/>
          </dgm:choose>
          <dgm:ruleLst/>
          <dgm:layoutNode name="circle6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6 1" cnt="1 0"/>
            <dgm:constrLst>
              <dgm:constr type="h" refType="w"/>
            </dgm:constrLst>
            <dgm:ruleLst/>
          </dgm:layoutNode>
          <dgm:layoutNode name="c6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6 1" cnt="1 0"/>
            <dgm:constrLst/>
            <dgm:ruleLst>
              <dgm:rule type="primFontSz" val="5" fact="NaN" max="NaN"/>
            </dgm:ruleLst>
          </dgm:layoutNode>
        </dgm:layoutNode>
      </dgm:if>
      <dgm:else name="Name52"/>
    </dgm:choose>
    <dgm:choose name="Name53">
      <dgm:if name="Name54" axis="ch" ptType="node" func="cnt" op="gte" val="7">
        <dgm:layoutNode name="comp7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circle7" refType="w"/>
            <dgm:constr type="h" for="ch" forName="circle7" refType="h"/>
            <dgm:constr type="ctrX" for="ch" forName="circle7" refType="w" fact="0.5"/>
            <dgm:constr type="ctrY" for="ch" forName="circle7" refType="h" fact="0.5"/>
            <dgm:constr type="ctrX" for="ch" forName="c7text" refType="w" fact="0.5"/>
            <dgm:constr type="ctrY" for="ch" forName="c7text" refType="h" fact="0.5"/>
            <dgm:constr type="w" for="ch" forName="c7text" refType="w" refFor="ch" refForName="circle7" fact="0.70711"/>
            <dgm:constr type="h" for="ch" forName="c7text" refType="h" refFor="ch" refForName="circle7" fact="0.5"/>
          </dgm:constrLst>
          <dgm:ruleLst/>
          <dgm:layoutNode name="circle7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7 1" cnt="1 0"/>
            <dgm:constrLst>
              <dgm:constr type="h" refType="w"/>
            </dgm:constrLst>
            <dgm:ruleLst/>
          </dgm:layoutNode>
          <dgm:layoutNode name="c7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7 1" cnt="1 0"/>
            <dgm:constrLst/>
            <dgm:ruleLst>
              <dgm:rule type="primFontSz" val="5" fact="NaN" max="NaN"/>
            </dgm:ruleLst>
          </dgm:layoutNode>
        </dgm:layoutNode>
      </dgm:if>
      <dgm:else name="Name5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37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852592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48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001928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5A2799-E2B7-AA2D-4FE4-907D6AE13F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2CF2958-A0BE-F050-A6F7-B89DEA4F9FC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234D874-AA23-36B9-AC21-3FF43BA5439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AC73B67-8EDF-85FC-E286-1598E6A08D7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49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764612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0168D1-02C0-46C5-3DC3-A7EDA366B8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21196DC-D423-B50E-48FF-D0F352BEB21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E8DE77E-FDB2-9E1B-834C-E826849BBF1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A0B983F-BC1E-D7F5-89B9-E5B1D57F399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50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4793226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CCCDB5-E4A5-EE05-DC41-08C8705106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05465E0-D229-1023-ADA6-F53A4576F96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1D9263B-DC90-826E-5E95-6D90236D1B6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40A4203-2150-37DF-F2D5-8A7775B2080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51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243694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19491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_rels/slide3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6.png"/></Relationships>
</file>

<file path=ppt/slides/_rels/slide3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Relationship Id="rId9" Type="http://schemas.openxmlformats.org/officeDocument/2006/relationships/image" Target="../media/image6.png"/></Relationships>
</file>

<file path=ppt/slides/_rels/slide3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Relationship Id="rId9" Type="http://schemas.openxmlformats.org/officeDocument/2006/relationships/image" Target="../media/image6.png"/></Relationships>
</file>

<file path=ppt/slides/_rels/slide3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Relationship Id="rId9" Type="http://schemas.openxmlformats.org/officeDocument/2006/relationships/image" Target="../media/image6.png"/></Relationships>
</file>

<file path=ppt/slides/_rels/slide3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Relationship Id="rId9" Type="http://schemas.openxmlformats.org/officeDocument/2006/relationships/image" Target="../media/image6.png"/></Relationships>
</file>

<file path=ppt/slides/_rels/slide3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6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Relationship Id="rId9" Type="http://schemas.openxmlformats.org/officeDocument/2006/relationships/image" Target="../media/image6.pn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7.xml"/><Relationship Id="rId3" Type="http://schemas.openxmlformats.org/officeDocument/2006/relationships/image" Target="../media/image1.png"/><Relationship Id="rId7" Type="http://schemas.openxmlformats.org/officeDocument/2006/relationships/diagramQuickStyle" Target="../diagrams/quickStyle7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diagramLayout" Target="../diagrams/layout7.xml"/><Relationship Id="rId5" Type="http://schemas.openxmlformats.org/officeDocument/2006/relationships/diagramData" Target="../diagrams/data7.xml"/><Relationship Id="rId10" Type="http://schemas.openxmlformats.org/officeDocument/2006/relationships/image" Target="../media/image6.png"/><Relationship Id="rId4" Type="http://schemas.openxmlformats.org/officeDocument/2006/relationships/image" Target="../media/image2.png"/><Relationship Id="rId9" Type="http://schemas.microsoft.com/office/2007/relationships/diagramDrawing" Target="../diagrams/drawing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8.xml"/><Relationship Id="rId3" Type="http://schemas.openxmlformats.org/officeDocument/2006/relationships/image" Target="../media/image8.png"/><Relationship Id="rId7" Type="http://schemas.openxmlformats.org/officeDocument/2006/relationships/diagramColors" Target="../diagrams/colors8.xm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8.xml"/><Relationship Id="rId5" Type="http://schemas.openxmlformats.org/officeDocument/2006/relationships/diagramLayout" Target="../diagrams/layout8.xml"/><Relationship Id="rId4" Type="http://schemas.openxmlformats.org/officeDocument/2006/relationships/diagramData" Target="../diagrams/data8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5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5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5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755717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B5D1495-4C52-C2D5-D02F-654375A7C2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4B0A17-D571-107C-F972-0BB1DA912E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3086B4D-E429-BBCC-75F0-3D48F1216618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They worked in complete silence.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69D0965-9892-2BA1-A0F7-67BDD6161888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Happiness filled the room.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EB13E6F-376E-A4BA-1FC6-7586F4D14558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Happiness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filled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the room.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BBADC59-42A1-A32E-DE2A-015F86E5071B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pt-BR" sz="2000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pt-BR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pt-BR" sz="2000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pt-BR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concrete </a:t>
            </a:r>
            <a:r>
              <a:rPr lang="pt-BR" sz="2000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pt-BR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pt-BR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 </a:t>
            </a:r>
            <a:r>
              <a:rPr lang="pt-BR" sz="2000" dirty="0" err="1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or </a:t>
            </a:r>
            <a:r>
              <a:rPr lang="en-GB" sz="2000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Happiness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filled 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room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C26B197-4592-8794-44AC-8C6D690DBA40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We cant do that shouted Emile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114DAE8-FCF3-E6FC-92DD-B0DD8A1F6B5F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esterday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to the shops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052377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5926D6-51F1-075F-5CD9-C651EA2550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FBD7016E-7249-73A2-83F3-C79B1AB802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49C9A65-DC60-2207-7F1A-759F638D19C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They worked in complete silence.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5D42C86-3956-71C3-D19E-DC0D08D7B90C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Happiness filled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room.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2B986A3-602E-C3F4-0840-99625D7A71BC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Happiness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filled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the room.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930B573-3BBB-F92E-1BAE-5668B9365C4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pt-BR" sz="2000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pt-BR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pt-BR" sz="2000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pt-BR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concrete </a:t>
            </a:r>
            <a:r>
              <a:rPr lang="pt-BR" sz="2000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pt-BR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pt-BR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 </a:t>
            </a:r>
            <a:r>
              <a:rPr lang="pt-BR" sz="2000" dirty="0" err="1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or </a:t>
            </a:r>
            <a:r>
              <a:rPr lang="en-GB" sz="2000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Happiness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filled 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room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2FE0D15-7967-5F90-A62C-1BBCDC82265F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We cant do that shouted Emile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9570F12-0BA9-E49D-202C-FF4E3288652A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esterday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to the shops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404741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28FF2AA-278B-C251-1830-2C0C7EB2FE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73522B4-B8F3-01F7-8658-D4656DE017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6575781-0F7A-38BD-24A6-1758D33AD952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They worked in complete silence.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D0C41FC-7AA4-3B46-F6CE-757F4A798FD8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Happiness filled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room.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108BA7D-C3EC-79A3-C566-5706B631D11E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Happiness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filled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the room.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6206C5E-2876-9431-327C-C9D3418C6A93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pt-BR" sz="2000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pt-BR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pt-BR" sz="2000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pt-BR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concrete </a:t>
            </a:r>
            <a:r>
              <a:rPr lang="pt-BR" sz="2000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pt-BR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pt-BR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 </a:t>
            </a:r>
            <a:r>
              <a:rPr lang="pt-BR" sz="2000" dirty="0" err="1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or </a:t>
            </a:r>
            <a:r>
              <a:rPr lang="en-GB" sz="2000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Happiness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filled 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room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05F42BB-90FC-8F34-9FA4-F5BDECAECA38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We cant do that shouted Emile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9199E89-7BE4-E98E-2CFF-6918F1388A59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esterday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to the shops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532147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4EB331C-DD38-78EE-BF17-2D69736D6F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1721E7C-2BD4-3ECC-E471-E2D75F59583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216A20A-DAA2-761E-7A12-103A93860BED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They worked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in complete silence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28C4BCC-6920-8FE0-5EBB-0CBB778FEF27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Happiness filled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room.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226805C-7B36-AD08-7412-E7297ED3754C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Happiness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filled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the room.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B2382BF-50A1-9A8B-F533-D8B2691FA96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pt-BR" sz="2000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pt-BR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pt-BR" sz="2000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pt-BR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concrete </a:t>
            </a:r>
            <a:r>
              <a:rPr lang="pt-BR" sz="2000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pt-BR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pt-BR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 </a:t>
            </a:r>
            <a:r>
              <a:rPr lang="pt-BR" sz="2000" dirty="0" err="1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or </a:t>
            </a:r>
            <a:r>
              <a:rPr lang="en-GB" sz="2000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Happiness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filled 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room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62E992E-DADD-7691-647C-030E4783E168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We cant do that shouted Emile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86FA52A-2C79-5A1B-B52C-89B88028F17F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esterday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to the shops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927165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8BA55B-FDAB-A266-8A5B-EAC2D8E631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9D0A7D8-6BB1-0DBF-998A-8B4F98968E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0D3BA9A-86B4-8296-BE07-E0D85CD6CBE9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They worked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in complete silence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3C7A208-C8FB-972A-A087-D08230060A7D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Happiness filled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room.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C9A62AF-D392-8D21-2EA9-D96E1D09208D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Happiness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filled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the room.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B048CCF-6A09-23C3-F3BC-B5E988BB77E7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pt-BR" sz="2000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pt-BR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pt-BR" sz="2000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pt-BR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concrete </a:t>
            </a:r>
            <a:r>
              <a:rPr lang="pt-BR" sz="2000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pt-BR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pt-BR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 </a:t>
            </a:r>
            <a:r>
              <a:rPr lang="pt-BR" sz="2000" dirty="0" err="1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or </a:t>
            </a:r>
            <a:r>
              <a:rPr lang="en-GB" sz="2000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Happiness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filled 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room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C34B6C4-361B-4E4B-25F3-29F15514962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We cant do that shouted Emile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2FCE8FC-2822-96E2-BAF0-6E8A3794546C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esterday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to the shops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213661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EF74D4-4DF6-1E47-2D4E-93A66C9118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4E179D74-DE46-DEED-1DB1-72BF540B84E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10F72B2-6E1F-61CF-6668-51F3FD43394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They worked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in complete silence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B8C409C-A567-B550-1A16-FA70A94E95D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Happiness filled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room.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BD0E705-3DB0-764A-F895-8B2F0E8E8F38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Happiness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filled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the room.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A627347-9A42-4B14-426B-16DF97213AFA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pt-BR" sz="2000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pt-BR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pt-BR" sz="2000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pt-BR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concrete </a:t>
            </a:r>
            <a:r>
              <a:rPr lang="pt-BR" sz="2000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pt-BR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pt-BR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 </a:t>
            </a:r>
            <a:r>
              <a:rPr lang="pt-BR" sz="2000" dirty="0" err="1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or </a:t>
            </a:r>
            <a:r>
              <a:rPr lang="en-GB" sz="2000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Happiness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filled 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room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569B708-5954-727E-D55C-F5242976A1B1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We cant do that shouted Emile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3B6765C-500A-ACCC-2F87-66328804468B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esterday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to the shops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328331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96374D0-AD85-312F-0736-8DF84D55C9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13302B7-1174-BE66-2FD0-EC12172F23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DE6D931-3797-EE83-D9F4-A8D0FC824B07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They worked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in complete silence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D0C77CA-5AAD-C987-BBEC-627A12A41088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Happiness filled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room.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7794770-1DE4-DE8C-3C8A-37119FD234F2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Happiness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filled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the room.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D22DFCB-FA95-3176-185F-1F504F038293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pt-BR" sz="2000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pt-BR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pt-BR" sz="2000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pt-BR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concrete </a:t>
            </a:r>
            <a:r>
              <a:rPr lang="pt-BR" sz="2000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pt-BR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pt-BR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 </a:t>
            </a:r>
            <a:r>
              <a:rPr lang="pt-BR" sz="2000" dirty="0" err="1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or </a:t>
            </a:r>
            <a:r>
              <a:rPr lang="en-GB" sz="2000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Happiness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filled 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room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BE6D08E2-32D0-7427-6C1D-C062B9F08749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We can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do that shouted Emile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6BB63E8-8589-BB6C-E075-46BD3E7E1E31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esterday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to the shops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4696362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96B2629-937C-A9ED-6BCE-2938A06269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7FE42A0F-3081-02BD-70F4-07B23D600BE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A19D678-227F-7310-E5F1-4C6105CB1B3A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They worked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in complete silence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DD88311-8DD9-8AE3-F3AD-C8CAE9EEA58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Happiness filled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room.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64441387-D2C7-763D-20A2-72048725F20E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Happiness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filled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the room.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2A887AF-4B19-DAE9-F7F9-F7FD3CF1BD2C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pt-BR" sz="2000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pt-BR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pt-BR" sz="2000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pt-BR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concrete </a:t>
            </a:r>
            <a:r>
              <a:rPr lang="pt-BR" sz="2000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pt-BR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pt-BR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 </a:t>
            </a:r>
            <a:r>
              <a:rPr lang="pt-BR" sz="2000" dirty="0" err="1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or </a:t>
            </a:r>
            <a:r>
              <a:rPr lang="en-GB" sz="2000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Happiness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filled 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room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88BE5D5-3A46-6F2D-DC64-6AF379444C17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We can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do that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!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shouted Emile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3188488F-8F32-B90A-DBA7-00E7B3660910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esterday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to the shops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04107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91E73B-6347-2F56-0D62-82FC3580C2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A62DEAD-651C-D4C7-B608-E5D71A6483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FE6CC48-C65F-3A16-3D7C-F1785C386E4C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They worked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in complete silence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7C1BA56-895A-BFE0-C983-982BDF6154D6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Happiness filled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room.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8BE0031-6D5C-9DD9-AE2D-065EE84BD7C7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Happiness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filled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the room.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79DDA7F-5485-9C06-81C3-B0EEF5066C30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pt-BR" sz="2000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pt-BR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pt-BR" sz="2000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pt-BR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concrete </a:t>
            </a:r>
            <a:r>
              <a:rPr lang="pt-BR" sz="2000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pt-BR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pt-BR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 </a:t>
            </a:r>
            <a:r>
              <a:rPr lang="pt-BR" sz="2000" dirty="0" err="1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or </a:t>
            </a:r>
            <a:r>
              <a:rPr lang="en-GB" sz="2000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Happiness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filled 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room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09467FF-BE0C-588F-BA46-986F03529750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We can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do that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!”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shouted Emile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D38AA77-F939-C4BA-0397-D157F2E4040E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esterday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to the shops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869464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D3B599-BE16-CC07-E214-6211375F30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6E0E7C2-5ED6-AFE8-FE55-C75033898A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E504904-9619-45C6-8874-27051308108F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They worked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in complete silence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2A9AA98-2321-3B0A-5A38-C127DA17FDCF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Happiness filled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room.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D8D5717-B161-EC20-CF41-A8A1393478E0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Happiness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filled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the room.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10E8253-95B4-3525-2CCB-28C502C683B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pt-BR" sz="2000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pt-BR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pt-BR" sz="2000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pt-BR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concrete </a:t>
            </a:r>
            <a:r>
              <a:rPr lang="pt-BR" sz="2000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pt-BR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pt-BR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 </a:t>
            </a:r>
            <a:r>
              <a:rPr lang="pt-BR" sz="2000" dirty="0" err="1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or </a:t>
            </a:r>
            <a:r>
              <a:rPr lang="en-GB" sz="2000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Happiness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filled 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room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5C3E200-7257-5731-AFEC-3020D2C874B9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We can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do that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!”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shouted Emile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35E0069-F51A-80E4-31E1-172B5EA6A8F4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esterday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to the shops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026624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AE1793B-855A-D438-70DB-D4EFE42AE019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They worked in complete silence.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Happiness filled the room.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C150731-CE11-6D02-196A-7E3D96340872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Happiness filled the room.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DBEC471-0676-EB86-E762-FF34B1DF2F8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nouns?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concrete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Happiness filled the room.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BAA5C22-506E-E6EA-6429-50A5405F573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We cant do that shouted Emile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F110914-FD3D-5B84-7D50-BFF50056045C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yesterday I am going to the shops</a:t>
            </a:r>
          </a:p>
        </p:txBody>
      </p:sp>
    </p:spTree>
    <p:extLst>
      <p:ext uri="{BB962C8B-B14F-4D97-AF65-F5344CB8AC3E}">
        <p14:creationId xmlns:p14="http://schemas.microsoft.com/office/powerpoint/2010/main" val="1631653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480889-37EA-2E1E-76D7-3686B3C0AD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939E27F-D121-2A7D-7C1E-3007A4624B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6A41E3B2-B335-D587-DD2E-D8110984F64C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the quiet forest, the tall, ancient trees stood.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3C5179D-53F5-FA41-CF5A-7335DE0D8C69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BAE3AF9E-2F30-9F22-1454-38BCFC6A3426}"/>
              </a:ext>
            </a:extLst>
          </p:cNvPr>
          <p:cNvSpPr txBox="1">
            <a:spLocks/>
          </p:cNvSpPr>
          <p:nvPr/>
        </p:nvSpPr>
        <p:spPr>
          <a:xfrm>
            <a:off x="3467100" y="4837897"/>
            <a:ext cx="6699808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1D4F3D61-FD38-3051-EE45-ED42FE3CCBB9}"/>
              </a:ext>
            </a:extLst>
          </p:cNvPr>
          <p:cNvSpPr/>
          <p:nvPr/>
        </p:nvSpPr>
        <p:spPr>
          <a:xfrm rot="16200000">
            <a:off x="8729545" y="4184762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60B59314-D1CE-4EF2-4321-80380E7A38B2}"/>
              </a:ext>
            </a:extLst>
          </p:cNvPr>
          <p:cNvSpPr/>
          <p:nvPr/>
        </p:nvSpPr>
        <p:spPr>
          <a:xfrm rot="16200000">
            <a:off x="3596433" y="4135306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7834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6" grpId="0" animBg="1"/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22964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Common noun, proper noun, abstract noun or collective noun?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8553DC9-368C-1B81-E916-562687762747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the quiet forest, the tall, ancient trees stood.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3CA4914-5DAB-1A7E-28C5-E8A00A83E8D6}"/>
              </a:ext>
            </a:extLst>
          </p:cNvPr>
          <p:cNvSpPr txBox="1">
            <a:spLocks/>
          </p:cNvSpPr>
          <p:nvPr/>
        </p:nvSpPr>
        <p:spPr>
          <a:xfrm>
            <a:off x="7873142" y="4809407"/>
            <a:ext cx="240982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Arrow: Right 17">
            <a:extLst>
              <a:ext uri="{FF2B5EF4-FFF2-40B4-BE49-F238E27FC236}">
                <a16:creationId xmlns:a16="http://schemas.microsoft.com/office/drawing/2014/main" id="{E10D1700-CDB8-37AC-2749-4BD8E0026E70}"/>
              </a:ext>
            </a:extLst>
          </p:cNvPr>
          <p:cNvSpPr/>
          <p:nvPr/>
        </p:nvSpPr>
        <p:spPr>
          <a:xfrm rot="16200000">
            <a:off x="8487021" y="4148431"/>
            <a:ext cx="1182068" cy="168926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3385D5FD-A0DC-BE27-A3E7-C03798DA31E9}"/>
              </a:ext>
            </a:extLst>
          </p:cNvPr>
          <p:cNvSpPr/>
          <p:nvPr/>
        </p:nvSpPr>
        <p:spPr>
          <a:xfrm rot="16200000">
            <a:off x="4010687" y="4155567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5B5C9E23-0519-EF13-D1E4-B1545B3450FA}"/>
              </a:ext>
            </a:extLst>
          </p:cNvPr>
          <p:cNvSpPr txBox="1">
            <a:spLocks/>
          </p:cNvSpPr>
          <p:nvPr/>
        </p:nvSpPr>
        <p:spPr>
          <a:xfrm>
            <a:off x="3494759" y="4793752"/>
            <a:ext cx="2204703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14E532D0-75BD-3B0D-B992-D2374BAE9C72}"/>
              </a:ext>
            </a:extLst>
          </p:cNvPr>
          <p:cNvSpPr/>
          <p:nvPr/>
        </p:nvSpPr>
        <p:spPr>
          <a:xfrm rot="16200000">
            <a:off x="3926225" y="4123863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881CC985-50CD-BCD8-85E9-5D9E1A4593BD}"/>
              </a:ext>
            </a:extLst>
          </p:cNvPr>
          <p:cNvSpPr/>
          <p:nvPr/>
        </p:nvSpPr>
        <p:spPr>
          <a:xfrm rot="16200000">
            <a:off x="8499808" y="4132041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09163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8" grpId="0" animBg="1"/>
      <p:bldP spid="20" grpId="0" animBg="1"/>
      <p:bldP spid="22" grpId="0" animBg="1"/>
      <p:bldP spid="8" grpId="0" animBg="1"/>
      <p:bldP spid="11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E10F10-AFD4-73EB-64C7-7B4C7D789A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F80B6CC-9673-2570-822B-310F0722CA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D74132B3-98DA-685B-269E-7FB37F7D0AA7}"/>
              </a:ext>
            </a:extLst>
          </p:cNvPr>
          <p:cNvSpPr txBox="1">
            <a:spLocks/>
          </p:cNvSpPr>
          <p:nvPr/>
        </p:nvSpPr>
        <p:spPr>
          <a:xfrm>
            <a:off x="697057" y="447675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“the”?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237F574-F16B-48AB-931C-233C527B94FF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the quiet forest, the tall, ancient trees stood.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1DC6DAE-BF32-08B5-0987-B8F4A3F5082D}"/>
              </a:ext>
            </a:extLst>
          </p:cNvPr>
          <p:cNvSpPr txBox="1">
            <a:spLocks/>
          </p:cNvSpPr>
          <p:nvPr/>
        </p:nvSpPr>
        <p:spPr>
          <a:xfrm>
            <a:off x="4492529" y="4860571"/>
            <a:ext cx="2082268" cy="762478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</a:t>
            </a: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AA162DEA-975A-D5E2-2A1D-EB903BD54F6F}"/>
              </a:ext>
            </a:extLst>
          </p:cNvPr>
          <p:cNvSpPr/>
          <p:nvPr/>
        </p:nvSpPr>
        <p:spPr>
          <a:xfrm rot="16200000">
            <a:off x="4889374" y="4172193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B2673EA-0358-B2AC-6FA2-7269C7E947DE}"/>
              </a:ext>
            </a:extLst>
          </p:cNvPr>
          <p:cNvSpPr txBox="1">
            <a:spLocks/>
          </p:cNvSpPr>
          <p:nvPr/>
        </p:nvSpPr>
        <p:spPr>
          <a:xfrm>
            <a:off x="952981" y="4830740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3D3AA6F5-DA02-48D6-E8A0-B2B11C614369}"/>
              </a:ext>
            </a:extLst>
          </p:cNvPr>
          <p:cNvSpPr/>
          <p:nvPr/>
        </p:nvSpPr>
        <p:spPr>
          <a:xfrm rot="16200000">
            <a:off x="1479250" y="4098151"/>
            <a:ext cx="1205120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7E8DC4E8-D3A1-C949-7268-533011B70783}"/>
              </a:ext>
            </a:extLst>
          </p:cNvPr>
          <p:cNvSpPr txBox="1">
            <a:spLocks/>
          </p:cNvSpPr>
          <p:nvPr/>
        </p:nvSpPr>
        <p:spPr>
          <a:xfrm>
            <a:off x="697058" y="1340190"/>
            <a:ext cx="75134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determiner is 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“the”?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CFC6755-DBF4-B1D9-57E5-74E516C880A7}"/>
              </a:ext>
            </a:extLst>
          </p:cNvPr>
          <p:cNvSpPr txBox="1">
            <a:spLocks/>
          </p:cNvSpPr>
          <p:nvPr/>
        </p:nvSpPr>
        <p:spPr>
          <a:xfrm>
            <a:off x="1026977" y="4860571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Definite article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38EE444B-5F09-DE2A-B885-22BD83A70AAD}"/>
              </a:ext>
            </a:extLst>
          </p:cNvPr>
          <p:cNvSpPr txBox="1">
            <a:spLocks/>
          </p:cNvSpPr>
          <p:nvPr/>
        </p:nvSpPr>
        <p:spPr>
          <a:xfrm>
            <a:off x="4229173" y="4860571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Definite article</a:t>
            </a:r>
          </a:p>
        </p:txBody>
      </p:sp>
      <p:sp>
        <p:nvSpPr>
          <p:cNvPr id="13" name="Arrow: Right 12">
            <a:extLst>
              <a:ext uri="{FF2B5EF4-FFF2-40B4-BE49-F238E27FC236}">
                <a16:creationId xmlns:a16="http://schemas.microsoft.com/office/drawing/2014/main" id="{89B7B262-E12C-E298-B866-88266484F39F}"/>
              </a:ext>
            </a:extLst>
          </p:cNvPr>
          <p:cNvSpPr/>
          <p:nvPr/>
        </p:nvSpPr>
        <p:spPr>
          <a:xfrm rot="16200000">
            <a:off x="9958092" y="4189176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5247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9" grpId="0" animBg="1"/>
      <p:bldP spid="11" grpId="0" animBg="1"/>
      <p:bldP spid="1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C6E112-DAA5-AC0B-AA23-DFA19B66A1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82758A2-1BA8-C1D5-04B5-C133DAC672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9B0B29A0-9BD3-56D7-6A89-26CE61E4CF42}"/>
              </a:ext>
            </a:extLst>
          </p:cNvPr>
          <p:cNvSpPr txBox="1">
            <a:spLocks/>
          </p:cNvSpPr>
          <p:nvPr/>
        </p:nvSpPr>
        <p:spPr>
          <a:xfrm>
            <a:off x="697057" y="447675"/>
            <a:ext cx="88184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words are “quiet”, “tall” and “ancient”?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C2A41AF-415E-3EFB-B885-08F9CB2F6496}"/>
              </a:ext>
            </a:extLst>
          </p:cNvPr>
          <p:cNvSpPr txBox="1">
            <a:spLocks/>
          </p:cNvSpPr>
          <p:nvPr/>
        </p:nvSpPr>
        <p:spPr>
          <a:xfrm>
            <a:off x="104776" y="3061187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the quiet forest, the tall, ancient trees stood.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F8BC716-7610-7D1D-B645-B4478DEB6E10}"/>
              </a:ext>
            </a:extLst>
          </p:cNvPr>
          <p:cNvSpPr txBox="1">
            <a:spLocks/>
          </p:cNvSpPr>
          <p:nvPr/>
        </p:nvSpPr>
        <p:spPr>
          <a:xfrm>
            <a:off x="2647950" y="4995622"/>
            <a:ext cx="5674749" cy="619125"/>
          </a:xfrm>
          <a:prstGeom prst="roundRect">
            <a:avLst>
              <a:gd name="adj" fmla="val 8408"/>
            </a:avLst>
          </a:prstGeom>
          <a:solidFill>
            <a:srgbClr val="EB21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3598A7F4-6A9E-18FE-A7BD-01DC8BD11947}"/>
              </a:ext>
            </a:extLst>
          </p:cNvPr>
          <p:cNvSpPr/>
          <p:nvPr/>
        </p:nvSpPr>
        <p:spPr>
          <a:xfrm rot="16200000">
            <a:off x="5566311" y="4279098"/>
            <a:ext cx="1313515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B21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5D726A75-80E2-4ACB-D8E5-C34DE18977F6}"/>
              </a:ext>
            </a:extLst>
          </p:cNvPr>
          <p:cNvSpPr/>
          <p:nvPr/>
        </p:nvSpPr>
        <p:spPr>
          <a:xfrm rot="16200000">
            <a:off x="6900215" y="4262682"/>
            <a:ext cx="1313515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B21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AC4973C3-A3E6-36C1-C116-C9687F46FAB8}"/>
              </a:ext>
            </a:extLst>
          </p:cNvPr>
          <p:cNvSpPr/>
          <p:nvPr/>
        </p:nvSpPr>
        <p:spPr>
          <a:xfrm rot="16200000">
            <a:off x="2271106" y="4262682"/>
            <a:ext cx="1313515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B21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8269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5E5336-E0EC-F6EB-AD46-85AC4E9CFE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97724D2-CEAE-5929-CF68-9F5C38D32A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ADCBA0D-43C9-6FE5-17E0-B1DF54C3346C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99518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could we classify “the tall, ancient trees”?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18995FC-8CCE-305C-51AE-8F3A2579C567}"/>
              </a:ext>
            </a:extLst>
          </p:cNvPr>
          <p:cNvSpPr txBox="1">
            <a:spLocks/>
          </p:cNvSpPr>
          <p:nvPr/>
        </p:nvSpPr>
        <p:spPr>
          <a:xfrm>
            <a:off x="104776" y="3061187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the quiet forest, the tall, ancient trees stood.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4F2F789-F757-B27C-93F6-3281BC386812}"/>
              </a:ext>
            </a:extLst>
          </p:cNvPr>
          <p:cNvSpPr txBox="1">
            <a:spLocks/>
          </p:cNvSpPr>
          <p:nvPr/>
        </p:nvSpPr>
        <p:spPr>
          <a:xfrm>
            <a:off x="5085718" y="3715344"/>
            <a:ext cx="4477382" cy="113706"/>
          </a:xfrm>
          <a:prstGeom prst="roundRect">
            <a:avLst>
              <a:gd name="adj" fmla="val 8408"/>
            </a:avLst>
          </a:prstGeom>
          <a:solidFill>
            <a:srgbClr val="EB21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2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0C3D94E-FEC9-FE12-9C0D-552C43855E45}"/>
              </a:ext>
            </a:extLst>
          </p:cNvPr>
          <p:cNvSpPr txBox="1">
            <a:spLocks/>
          </p:cNvSpPr>
          <p:nvPr/>
        </p:nvSpPr>
        <p:spPr>
          <a:xfrm>
            <a:off x="5566730" y="3965282"/>
            <a:ext cx="3515357" cy="656631"/>
          </a:xfrm>
          <a:prstGeom prst="roundRect">
            <a:avLst>
              <a:gd name="adj" fmla="val 8408"/>
            </a:avLst>
          </a:prstGeom>
          <a:solidFill>
            <a:srgbClr val="EB21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Expanded noun phrase</a:t>
            </a:r>
          </a:p>
        </p:txBody>
      </p:sp>
    </p:spTree>
    <p:extLst>
      <p:ext uri="{BB962C8B-B14F-4D97-AF65-F5344CB8AC3E}">
        <p14:creationId xmlns:p14="http://schemas.microsoft.com/office/powerpoint/2010/main" val="3329367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182E9EF-F865-7F52-47DF-47B675B93DF2}"/>
              </a:ext>
            </a:extLst>
          </p:cNvPr>
          <p:cNvSpPr txBox="1">
            <a:spLocks/>
          </p:cNvSpPr>
          <p:nvPr/>
        </p:nvSpPr>
        <p:spPr>
          <a:xfrm>
            <a:off x="104776" y="3061187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the quiet forest, the tall, ancient trees stood.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9218804" y="5103315"/>
            <a:ext cx="2057399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4DCCC362-65EF-8DF3-DA52-E539BBC17D9D}"/>
              </a:ext>
            </a:extLst>
          </p:cNvPr>
          <p:cNvSpPr/>
          <p:nvPr/>
        </p:nvSpPr>
        <p:spPr>
          <a:xfrm rot="16200000">
            <a:off x="9494706" y="4286396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0703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41F33C-A984-F570-DDB8-4718C97139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BDB8D4A-7592-EFA0-A57E-F8D995ECBE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FC86B3C-FB29-A7FC-899F-C9FECF264284}"/>
              </a:ext>
            </a:extLst>
          </p:cNvPr>
          <p:cNvSpPr txBox="1">
            <a:spLocks/>
          </p:cNvSpPr>
          <p:nvPr/>
        </p:nvSpPr>
        <p:spPr>
          <a:xfrm>
            <a:off x="104776" y="3061187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the quiet forest, the tall, ancient trees stood.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BE277C0-9B53-5EF0-F65B-E0645965755A}"/>
              </a:ext>
            </a:extLst>
          </p:cNvPr>
          <p:cNvSpPr txBox="1">
            <a:spLocks/>
          </p:cNvSpPr>
          <p:nvPr/>
        </p:nvSpPr>
        <p:spPr>
          <a:xfrm>
            <a:off x="9439096" y="5093267"/>
            <a:ext cx="2054629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954EAEE7-197A-9172-D94F-E3267F14A07A}"/>
              </a:ext>
            </a:extLst>
          </p:cNvPr>
          <p:cNvSpPr/>
          <p:nvPr/>
        </p:nvSpPr>
        <p:spPr>
          <a:xfrm rot="16200000">
            <a:off x="9713613" y="4272750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05949B0-3903-0A01-09C2-B78A3BD3C3C5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723C93D-EFEE-43D8-5F2D-F0D5DBF215FF}"/>
              </a:ext>
            </a:extLst>
          </p:cNvPr>
          <p:cNvSpPr txBox="1">
            <a:spLocks/>
          </p:cNvSpPr>
          <p:nvPr/>
        </p:nvSpPr>
        <p:spPr>
          <a:xfrm>
            <a:off x="697058" y="1265131"/>
            <a:ext cx="89517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what tense is the verb – past, present or future - 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5BA3B55-32A1-7E87-327D-364D1486245D}"/>
              </a:ext>
            </a:extLst>
          </p:cNvPr>
          <p:cNvSpPr txBox="1">
            <a:spLocks/>
          </p:cNvSpPr>
          <p:nvPr/>
        </p:nvSpPr>
        <p:spPr>
          <a:xfrm>
            <a:off x="9205913" y="2558564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Simple past tense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724352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the quiet forest, the tall, ancient trees stood.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10199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phrase </a:t>
            </a:r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“In the quiet forest”?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628650" y="3752047"/>
            <a:ext cx="4352925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Adverbial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FB83E9C-7562-E1F1-C934-1BF517FD530A}"/>
              </a:ext>
            </a:extLst>
          </p:cNvPr>
          <p:cNvSpPr txBox="1">
            <a:spLocks/>
          </p:cNvSpPr>
          <p:nvPr/>
        </p:nvSpPr>
        <p:spPr>
          <a:xfrm>
            <a:off x="697058" y="1223116"/>
            <a:ext cx="10199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“In the quiet forest” is an </a:t>
            </a:r>
            <a:r>
              <a:rPr lang="en-GB" sz="24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adverbial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phrase.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F2EBBB4-8B15-5170-112C-AEFEEEA4441A}"/>
              </a:ext>
            </a:extLst>
          </p:cNvPr>
          <p:cNvSpPr txBox="1">
            <a:spLocks/>
          </p:cNvSpPr>
          <p:nvPr/>
        </p:nvSpPr>
        <p:spPr>
          <a:xfrm>
            <a:off x="697058" y="2046984"/>
            <a:ext cx="10199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adverbial phrase is it?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81785D20-1974-E3B4-A5DC-4CD3BC915B70}"/>
              </a:ext>
            </a:extLst>
          </p:cNvPr>
          <p:cNvSpPr txBox="1">
            <a:spLocks/>
          </p:cNvSpPr>
          <p:nvPr/>
        </p:nvSpPr>
        <p:spPr>
          <a:xfrm>
            <a:off x="628650" y="3752047"/>
            <a:ext cx="4352925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Fronted adverbial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981DAB7-13F5-9381-EF94-3FD4D98AE86D}"/>
              </a:ext>
            </a:extLst>
          </p:cNvPr>
          <p:cNvSpPr txBox="1">
            <a:spLocks/>
          </p:cNvSpPr>
          <p:nvPr/>
        </p:nvSpPr>
        <p:spPr>
          <a:xfrm>
            <a:off x="697058" y="4795837"/>
            <a:ext cx="10199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It is a </a:t>
            </a:r>
            <a:r>
              <a:rPr lang="en-GB" sz="24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fronted adverbial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because it is at the front of the sentence.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21445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2" grpId="0" animBg="1"/>
      <p:bldP spid="5" grpId="0" animBg="1"/>
      <p:bldP spid="9" grpId="0" animBg="1"/>
      <p:bldP spid="11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D3E80A-86BD-6A6D-90F4-1DFD81B434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8912C2B2-E29A-BADC-F4AB-82874CE9D7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54030704-2156-80C5-9CDA-3184A9B9AC32}"/>
              </a:ext>
            </a:extLst>
          </p:cNvPr>
          <p:cNvSpPr txBox="1">
            <a:spLocks/>
          </p:cNvSpPr>
          <p:nvPr/>
        </p:nvSpPr>
        <p:spPr>
          <a:xfrm>
            <a:off x="104776" y="3061187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the quiet forest, the tall, ancient trees stood.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BDBFDDD-1B69-895E-0869-2AE3C7914E9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2467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“in”?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F966AC8-0D20-9343-3CD3-4B99FCA75825}"/>
              </a:ext>
            </a:extLst>
          </p:cNvPr>
          <p:cNvSpPr txBox="1">
            <a:spLocks/>
          </p:cNvSpPr>
          <p:nvPr/>
        </p:nvSpPr>
        <p:spPr>
          <a:xfrm>
            <a:off x="104776" y="4935267"/>
            <a:ext cx="2945027" cy="619125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70450065-1989-CF2D-CFA1-2BB2992A924D}"/>
              </a:ext>
            </a:extLst>
          </p:cNvPr>
          <p:cNvSpPr/>
          <p:nvPr/>
        </p:nvSpPr>
        <p:spPr>
          <a:xfrm rot="16200000">
            <a:off x="491951" y="4208837"/>
            <a:ext cx="1313515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75588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E5CDDF-AC79-8F79-50C4-047D5FAA7B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140D626-2E97-40F8-9764-0379FE26F0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048BE332-8BCE-0B90-D777-0D66C9D408EC}"/>
              </a:ext>
            </a:extLst>
          </p:cNvPr>
          <p:cNvSpPr txBox="1">
            <a:spLocks/>
          </p:cNvSpPr>
          <p:nvPr/>
        </p:nvSpPr>
        <p:spPr>
          <a:xfrm>
            <a:off x="2026731" y="399774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classify every word in this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C07092E-10E9-5760-DE3B-6C799735EB02}"/>
              </a:ext>
            </a:extLst>
          </p:cNvPr>
          <p:cNvSpPr txBox="1">
            <a:spLocks/>
          </p:cNvSpPr>
          <p:nvPr/>
        </p:nvSpPr>
        <p:spPr>
          <a:xfrm>
            <a:off x="223838" y="4181475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the quiet forest, the tall, ancient trees stood.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0B9B302-C560-E699-7233-877E49151734}"/>
              </a:ext>
            </a:extLst>
          </p:cNvPr>
          <p:cNvSpPr txBox="1">
            <a:spLocks/>
          </p:cNvSpPr>
          <p:nvPr/>
        </p:nvSpPr>
        <p:spPr>
          <a:xfrm>
            <a:off x="9995897" y="1981061"/>
            <a:ext cx="155373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9" name="Arrow: Right 18">
            <a:extLst>
              <a:ext uri="{FF2B5EF4-FFF2-40B4-BE49-F238E27FC236}">
                <a16:creationId xmlns:a16="http://schemas.microsoft.com/office/drawing/2014/main" id="{48A8EEE2-65B8-8457-684E-FB0F2B5EBD38}"/>
              </a:ext>
            </a:extLst>
          </p:cNvPr>
          <p:cNvSpPr/>
          <p:nvPr/>
        </p:nvSpPr>
        <p:spPr>
          <a:xfrm rot="5400000">
            <a:off x="3630915" y="3639939"/>
            <a:ext cx="1308500" cy="24105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62DF57E8-291C-26D5-079C-70AF59E3709C}"/>
              </a:ext>
            </a:extLst>
          </p:cNvPr>
          <p:cNvSpPr txBox="1">
            <a:spLocks/>
          </p:cNvSpPr>
          <p:nvPr/>
        </p:nvSpPr>
        <p:spPr>
          <a:xfrm>
            <a:off x="3592869" y="2735988"/>
            <a:ext cx="1588103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2A45673C-95A9-1D46-BD56-6E5A37D1A28D}"/>
              </a:ext>
            </a:extLst>
          </p:cNvPr>
          <p:cNvSpPr/>
          <p:nvPr/>
        </p:nvSpPr>
        <p:spPr>
          <a:xfrm rot="5400000">
            <a:off x="264024" y="3261643"/>
            <a:ext cx="2006525" cy="201953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CBD87E72-743F-D93B-47BB-A98A84782E2A}"/>
              </a:ext>
            </a:extLst>
          </p:cNvPr>
          <p:cNvSpPr txBox="1">
            <a:spLocks/>
          </p:cNvSpPr>
          <p:nvPr/>
        </p:nvSpPr>
        <p:spPr>
          <a:xfrm>
            <a:off x="251829" y="1919448"/>
            <a:ext cx="1534852" cy="636525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F7B6A0FE-EF45-D3D2-B5CB-417D23D4F12A}"/>
              </a:ext>
            </a:extLst>
          </p:cNvPr>
          <p:cNvSpPr txBox="1">
            <a:spLocks/>
          </p:cNvSpPr>
          <p:nvPr/>
        </p:nvSpPr>
        <p:spPr>
          <a:xfrm>
            <a:off x="2556835" y="1918327"/>
            <a:ext cx="1461248" cy="619125"/>
          </a:xfrm>
          <a:prstGeom prst="roundRect">
            <a:avLst>
              <a:gd name="adj" fmla="val 8408"/>
            </a:avLst>
          </a:prstGeom>
          <a:solidFill>
            <a:srgbClr val="EB21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</a:p>
        </p:txBody>
      </p:sp>
      <p:sp>
        <p:nvSpPr>
          <p:cNvPr id="27" name="Arrow: Right 26">
            <a:extLst>
              <a:ext uri="{FF2B5EF4-FFF2-40B4-BE49-F238E27FC236}">
                <a16:creationId xmlns:a16="http://schemas.microsoft.com/office/drawing/2014/main" id="{3850CF52-8572-34C9-F556-5FCD82BC228A}"/>
              </a:ext>
            </a:extLst>
          </p:cNvPr>
          <p:cNvSpPr/>
          <p:nvPr/>
        </p:nvSpPr>
        <p:spPr>
          <a:xfrm rot="5400000">
            <a:off x="2095714" y="3352963"/>
            <a:ext cx="2078805" cy="16778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B21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Arrow: Right 27">
            <a:extLst>
              <a:ext uri="{FF2B5EF4-FFF2-40B4-BE49-F238E27FC236}">
                <a16:creationId xmlns:a16="http://schemas.microsoft.com/office/drawing/2014/main" id="{182BE4ED-B943-4B2C-B06D-EE6941110FD3}"/>
              </a:ext>
            </a:extLst>
          </p:cNvPr>
          <p:cNvSpPr/>
          <p:nvPr/>
        </p:nvSpPr>
        <p:spPr>
          <a:xfrm rot="5400000">
            <a:off x="9681141" y="3308152"/>
            <a:ext cx="2088241" cy="236256"/>
          </a:xfrm>
          <a:prstGeom prst="rightArrow">
            <a:avLst>
              <a:gd name="adj1" fmla="val 50002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2B8761DD-B7FA-439C-758D-0C419CC3D2F3}"/>
              </a:ext>
            </a:extLst>
          </p:cNvPr>
          <p:cNvSpPr/>
          <p:nvPr/>
        </p:nvSpPr>
        <p:spPr>
          <a:xfrm rot="5400000">
            <a:off x="1372481" y="3601979"/>
            <a:ext cx="1308500" cy="176106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2CC367E-7E3F-E3C5-35E4-3CF8D7A69AB6}"/>
              </a:ext>
            </a:extLst>
          </p:cNvPr>
          <p:cNvSpPr txBox="1">
            <a:spLocks/>
          </p:cNvSpPr>
          <p:nvPr/>
        </p:nvSpPr>
        <p:spPr>
          <a:xfrm>
            <a:off x="1480182" y="2644077"/>
            <a:ext cx="1461248" cy="6365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</a:t>
            </a: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5B8C5C96-1D86-1792-F408-211F6A1EE85D}"/>
              </a:ext>
            </a:extLst>
          </p:cNvPr>
          <p:cNvSpPr/>
          <p:nvPr/>
        </p:nvSpPr>
        <p:spPr>
          <a:xfrm rot="5400000">
            <a:off x="4514367" y="3279226"/>
            <a:ext cx="2084526" cy="151776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8FB4F863-EE63-EFBC-DF46-4AC1E2D24624}"/>
              </a:ext>
            </a:extLst>
          </p:cNvPr>
          <p:cNvSpPr txBox="1">
            <a:spLocks/>
          </p:cNvSpPr>
          <p:nvPr/>
        </p:nvSpPr>
        <p:spPr>
          <a:xfrm>
            <a:off x="4802647" y="1900927"/>
            <a:ext cx="1461248" cy="6365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CE7D3389-EC54-1330-92FC-4FE96EE0C02A}"/>
              </a:ext>
            </a:extLst>
          </p:cNvPr>
          <p:cNvSpPr txBox="1">
            <a:spLocks/>
          </p:cNvSpPr>
          <p:nvPr/>
        </p:nvSpPr>
        <p:spPr>
          <a:xfrm>
            <a:off x="5924773" y="2735989"/>
            <a:ext cx="1217452" cy="619125"/>
          </a:xfrm>
          <a:prstGeom prst="roundRect">
            <a:avLst>
              <a:gd name="adj" fmla="val 8408"/>
            </a:avLst>
          </a:prstGeom>
          <a:solidFill>
            <a:srgbClr val="EB21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</a:p>
        </p:txBody>
      </p:sp>
      <p:sp>
        <p:nvSpPr>
          <p:cNvPr id="25" name="Arrow: Right 24">
            <a:extLst>
              <a:ext uri="{FF2B5EF4-FFF2-40B4-BE49-F238E27FC236}">
                <a16:creationId xmlns:a16="http://schemas.microsoft.com/office/drawing/2014/main" id="{F2DEA40E-421C-00B2-F06D-A8E7D21655AD}"/>
              </a:ext>
            </a:extLst>
          </p:cNvPr>
          <p:cNvSpPr/>
          <p:nvPr/>
        </p:nvSpPr>
        <p:spPr>
          <a:xfrm rot="5400000">
            <a:off x="5848962" y="3748034"/>
            <a:ext cx="1075483" cy="15476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B21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Arrow: Right 30">
            <a:extLst>
              <a:ext uri="{FF2B5EF4-FFF2-40B4-BE49-F238E27FC236}">
                <a16:creationId xmlns:a16="http://schemas.microsoft.com/office/drawing/2014/main" id="{1A29230A-8BE3-4956-9864-DC21715ABE44}"/>
              </a:ext>
            </a:extLst>
          </p:cNvPr>
          <p:cNvSpPr/>
          <p:nvPr/>
        </p:nvSpPr>
        <p:spPr>
          <a:xfrm rot="5400000">
            <a:off x="6580231" y="3285239"/>
            <a:ext cx="2088239" cy="15476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B21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089A02A7-1460-0D8D-BADC-0F08CC207165}"/>
              </a:ext>
            </a:extLst>
          </p:cNvPr>
          <p:cNvSpPr txBox="1">
            <a:spLocks/>
          </p:cNvSpPr>
          <p:nvPr/>
        </p:nvSpPr>
        <p:spPr>
          <a:xfrm>
            <a:off x="7014581" y="1988141"/>
            <a:ext cx="1217452" cy="619125"/>
          </a:xfrm>
          <a:prstGeom prst="roundRect">
            <a:avLst>
              <a:gd name="adj" fmla="val 8408"/>
            </a:avLst>
          </a:prstGeom>
          <a:solidFill>
            <a:srgbClr val="EB21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</a:p>
        </p:txBody>
      </p:sp>
      <p:sp>
        <p:nvSpPr>
          <p:cNvPr id="32" name="Arrow: Right 31">
            <a:extLst>
              <a:ext uri="{FF2B5EF4-FFF2-40B4-BE49-F238E27FC236}">
                <a16:creationId xmlns:a16="http://schemas.microsoft.com/office/drawing/2014/main" id="{B2DC79CC-12A8-6D4F-9F26-9C0D810E73EF}"/>
              </a:ext>
            </a:extLst>
          </p:cNvPr>
          <p:cNvSpPr/>
          <p:nvPr/>
        </p:nvSpPr>
        <p:spPr>
          <a:xfrm rot="5400000">
            <a:off x="8541803" y="3771771"/>
            <a:ext cx="1131126" cy="154762"/>
          </a:xfrm>
          <a:prstGeom prst="rightArrow">
            <a:avLst>
              <a:gd name="adj1" fmla="val 50002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B12BE03C-CF9A-0F1A-4030-58CF6E7FC3AE}"/>
              </a:ext>
            </a:extLst>
          </p:cNvPr>
          <p:cNvSpPr txBox="1">
            <a:spLocks/>
          </p:cNvSpPr>
          <p:nvPr/>
        </p:nvSpPr>
        <p:spPr>
          <a:xfrm>
            <a:off x="8293698" y="2749617"/>
            <a:ext cx="1588103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</a:p>
        </p:txBody>
      </p:sp>
      <p:sp>
        <p:nvSpPr>
          <p:cNvPr id="37" name="Title 1">
            <a:extLst>
              <a:ext uri="{FF2B5EF4-FFF2-40B4-BE49-F238E27FC236}">
                <a16:creationId xmlns:a16="http://schemas.microsoft.com/office/drawing/2014/main" id="{085D8D6E-7730-7D6A-1F09-ED62FCFF3485}"/>
              </a:ext>
            </a:extLst>
          </p:cNvPr>
          <p:cNvSpPr txBox="1">
            <a:spLocks/>
          </p:cNvSpPr>
          <p:nvPr/>
        </p:nvSpPr>
        <p:spPr>
          <a:xfrm>
            <a:off x="1012653" y="4855472"/>
            <a:ext cx="3986753" cy="619125"/>
          </a:xfrm>
          <a:prstGeom prst="roundRect">
            <a:avLst>
              <a:gd name="adj" fmla="val 8408"/>
            </a:avLst>
          </a:prstGeom>
          <a:solidFill>
            <a:srgbClr val="EB21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Fronted adverbial</a:t>
            </a:r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5127973C-3895-6BA2-AF9C-56A922A4FBCA}"/>
              </a:ext>
            </a:extLst>
          </p:cNvPr>
          <p:cNvSpPr txBox="1">
            <a:spLocks/>
          </p:cNvSpPr>
          <p:nvPr/>
        </p:nvSpPr>
        <p:spPr>
          <a:xfrm>
            <a:off x="5223245" y="4864417"/>
            <a:ext cx="4492256" cy="567380"/>
          </a:xfrm>
          <a:prstGeom prst="roundRect">
            <a:avLst>
              <a:gd name="adj" fmla="val 8408"/>
            </a:avLst>
          </a:prstGeom>
          <a:solidFill>
            <a:srgbClr val="EB21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Expanded noun phrase</a:t>
            </a:r>
          </a:p>
        </p:txBody>
      </p:sp>
    </p:spTree>
    <p:extLst>
      <p:ext uri="{BB962C8B-B14F-4D97-AF65-F5344CB8AC3E}">
        <p14:creationId xmlns:p14="http://schemas.microsoft.com/office/powerpoint/2010/main" val="859300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9" grpId="0" animBg="1"/>
      <p:bldP spid="24" grpId="0" animBg="1"/>
      <p:bldP spid="6" grpId="0" animBg="1"/>
      <p:bldP spid="14" grpId="0" animBg="1"/>
      <p:bldP spid="18" grpId="0" animBg="1"/>
      <p:bldP spid="27" grpId="0" animBg="1"/>
      <p:bldP spid="28" grpId="0" animBg="1"/>
      <p:bldP spid="4" grpId="0" animBg="1"/>
      <p:bldP spid="9" grpId="0" animBg="1"/>
      <p:bldP spid="11" grpId="0" animBg="1"/>
      <p:bldP spid="20" grpId="0" animBg="1"/>
      <p:bldP spid="23" grpId="0" animBg="1"/>
      <p:bldP spid="25" grpId="0" animBg="1"/>
      <p:bldP spid="31" grpId="0" animBg="1"/>
      <p:bldP spid="26" grpId="0" animBg="1"/>
      <p:bldP spid="32" grpId="0" animBg="1"/>
      <p:bldP spid="34" grpId="0" animBg="1"/>
      <p:bldP spid="37" grpId="0" animBg="1"/>
      <p:bldP spid="3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4CA2C1-2B6E-BDC0-2B29-AF0E097ED1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0B32686-AD91-1927-AAE0-A459F7FA8D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B3667A8-54FC-55D7-F92A-DBC76BA6056A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They worked in complete silence.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F6C54A9-E942-510F-8BAC-9D3F4FE3314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Happiness filled the room.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6E8BD19-DFFE-BFBC-429F-2DA938E9FAF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Happiness filled the room.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C082F4F-AFB3-5FAB-9C88-8425E92EBB2B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pt-BR" sz="2000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pt-BR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pt-BR" sz="2000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pt-BR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concrete </a:t>
            </a:r>
            <a:r>
              <a:rPr lang="pt-BR" sz="2000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pt-BR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abstract </a:t>
            </a:r>
            <a:r>
              <a:rPr lang="pt-BR" sz="2000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Happiness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filled the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room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2B3EBDF-E91E-A9F7-8CB9-3895420D7F0A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We cant do that shouted Emile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AFA27B3-87E2-22B6-F385-E5E6B03E9DDD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yesterday I am going to the shops</a:t>
            </a:r>
          </a:p>
        </p:txBody>
      </p:sp>
    </p:spTree>
    <p:extLst>
      <p:ext uri="{BB962C8B-B14F-4D97-AF65-F5344CB8AC3E}">
        <p14:creationId xmlns:p14="http://schemas.microsoft.com/office/powerpoint/2010/main" val="3036606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23975" y="2009159"/>
            <a:ext cx="10001250" cy="2019916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 fontScale="90000"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Linking ideas across paragraphs using adverbials.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6B770-5655-9CE4-B730-F33A179FDE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125BA9A-A475-F540-4D08-88668EC4B8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513ED85-FABE-3540-BC54-3C4CFE6EC8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D25D8A7-26CA-6669-9AE2-55364B0D51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8D71DCC-EBBE-D829-9128-C489CCF454C8}"/>
              </a:ext>
            </a:extLst>
          </p:cNvPr>
          <p:cNvGraphicFramePr/>
          <p:nvPr/>
        </p:nvGraphicFramePr>
        <p:xfrm>
          <a:off x="1544318" y="848708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94E14E2-F547-5766-931D-88D47E8F8AC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03B4160-0F4B-3352-038B-D64E3D1916E1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14192576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0F9302-BAA6-EE13-979F-4E6821E7D8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FD7D272-883D-ACF5-6D07-9AD2D717DC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3977C80-1B9C-3430-3083-EEF52560A5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018E636-D6A5-4615-CE46-E77FFC3740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C2DFAEE-D3BE-8166-CD9E-100D7311CE09}"/>
              </a:ext>
            </a:extLst>
          </p:cNvPr>
          <p:cNvGraphicFramePr/>
          <p:nvPr/>
        </p:nvGraphicFramePr>
        <p:xfrm>
          <a:off x="1544318" y="848708"/>
          <a:ext cx="9952356" cy="35232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BFD1CCA-FC35-4063-AA0B-748B498F8CD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0000CAD-87D2-93F3-2944-93D485C3595B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384921996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413166-A5F3-5EAA-05BB-04D096266D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B02B40DB-F1F7-7653-538E-E54303A111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56E21DBB-8F82-3C92-6D02-B97FCD712B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66F44EB-BA51-20D1-DBEB-B1FF32F43C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63BBBDD7-5EE5-AB74-AC48-D88432E8A4DE}"/>
              </a:ext>
            </a:extLst>
          </p:cNvPr>
          <p:cNvGraphicFramePr/>
          <p:nvPr/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864C0C94-5422-E086-4B2E-41D5EE4B46B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840E774-E84D-FE40-BC2E-6015F1C59FC7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81818917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1C8804-2B99-2105-7E99-47E7D09FF7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E7925F13-4466-84D3-81CB-683441239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6C3DC379-3704-3B8C-01F3-8596A119F4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29026FF-255B-3511-0FDD-814CA2C308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3E8D1C69-4287-CDF9-134F-C57591421FB6}"/>
              </a:ext>
            </a:extLst>
          </p:cNvPr>
          <p:cNvGraphicFramePr/>
          <p:nvPr/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88D58C2-512B-6D0F-2174-4399DEBBFD42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FC2430D-8523-C781-89CB-9D3D713B40AD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114437667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3D2E75-737D-BD7C-E53E-691071DBDE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A27BBACD-19E8-7DC1-6772-893A4616A5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6AB095C-6C1F-C002-9183-4B28C63381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345C9CA-F61B-76A7-1ADB-D6BAB33127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E36843A5-D138-21AE-FF9B-C50914A2E2BC}"/>
              </a:ext>
            </a:extLst>
          </p:cNvPr>
          <p:cNvGraphicFramePr/>
          <p:nvPr/>
        </p:nvGraphicFramePr>
        <p:xfrm>
          <a:off x="1544319" y="781051"/>
          <a:ext cx="9952356" cy="36585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3F18FEC8-84E4-1597-1427-CD59543AF5AD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039D568-ACA6-41FA-77E2-051954084077}"/>
              </a:ext>
            </a:extLst>
          </p:cNvPr>
          <p:cNvSpPr txBox="1"/>
          <p:nvPr/>
        </p:nvSpPr>
        <p:spPr>
          <a:xfrm>
            <a:off x="2943859" y="4439632"/>
            <a:ext cx="715327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Verb phrases have verbs and commonly adverbials.</a:t>
            </a:r>
          </a:p>
        </p:txBody>
      </p:sp>
    </p:spTree>
    <p:extLst>
      <p:ext uri="{BB962C8B-B14F-4D97-AF65-F5344CB8AC3E}">
        <p14:creationId xmlns:p14="http://schemas.microsoft.com/office/powerpoint/2010/main" val="386262991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8DF41A-3BC0-2DDF-F4CF-9E064F038F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217293F5-4A5F-F717-3383-5D7D2383B3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2352777F-3189-AB2E-4759-F6D712CA02D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B173FB3-DA10-6FB8-38AB-3378A2AF547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D67A720A-2447-D210-764F-172CEE1EC8FD}"/>
              </a:ext>
            </a:extLst>
          </p:cNvPr>
          <p:cNvGraphicFramePr/>
          <p:nvPr/>
        </p:nvGraphicFramePr>
        <p:xfrm>
          <a:off x="1544319" y="781051"/>
          <a:ext cx="9952356" cy="36585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EA89F7CD-4B89-1C61-920F-A24FA733B572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40AEE4FA-18C5-66E9-C92A-7AAABE0BE188}"/>
              </a:ext>
            </a:extLst>
          </p:cNvPr>
          <p:cNvSpPr txBox="1"/>
          <p:nvPr/>
        </p:nvSpPr>
        <p:spPr>
          <a:xfrm>
            <a:off x="2943859" y="4439632"/>
            <a:ext cx="715327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Verb phrases have verbs and commonly adverbials.</a:t>
            </a:r>
          </a:p>
        </p:txBody>
      </p:sp>
    </p:spTree>
    <p:extLst>
      <p:ext uri="{BB962C8B-B14F-4D97-AF65-F5344CB8AC3E}">
        <p14:creationId xmlns:p14="http://schemas.microsoft.com/office/powerpoint/2010/main" val="14150733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648CFB-DB87-4999-1CB1-19E472A458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136C6694-6ED4-1A33-54E5-93FF6981A45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AFC12F67-B090-24AE-EF0A-C95E495C7C6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510E9D9-5765-3FD2-50B1-AC240CBF90D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422608C1-FCB1-BCC6-B631-E9B74FCDFB19}"/>
              </a:ext>
            </a:extLst>
          </p:cNvPr>
          <p:cNvGraphicFramePr/>
          <p:nvPr/>
        </p:nvGraphicFramePr>
        <p:xfrm>
          <a:off x="1544319" y="781051"/>
          <a:ext cx="9952356" cy="36585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6EFE37CD-2FC7-FE3C-D334-663A02F5F613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CC55A088-D277-900F-654B-78F3B552511D}"/>
              </a:ext>
            </a:extLst>
          </p:cNvPr>
          <p:cNvSpPr txBox="1"/>
          <p:nvPr/>
        </p:nvSpPr>
        <p:spPr>
          <a:xfrm>
            <a:off x="2943859" y="4915688"/>
            <a:ext cx="71532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We’re going to look at adverbials in more detail. </a:t>
            </a:r>
          </a:p>
        </p:txBody>
      </p:sp>
    </p:spTree>
    <p:extLst>
      <p:ext uri="{BB962C8B-B14F-4D97-AF65-F5344CB8AC3E}">
        <p14:creationId xmlns:p14="http://schemas.microsoft.com/office/powerpoint/2010/main" val="359925436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2" y="1184525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know what a paragraph is?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3" y="2916344"/>
            <a:ext cx="10283534" cy="218212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40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paragraph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</a:t>
            </a:r>
            <a:r>
              <a:rPr lang="en-GB" sz="40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group of sentences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that talk about the same idea or topic. 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61103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22852 -0.29098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211" y="-116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0821DE6D-EFD1-AB3C-FB9E-A4BEFE2C0A97}"/>
              </a:ext>
            </a:extLst>
          </p:cNvPr>
          <p:cNvSpPr txBox="1">
            <a:spLocks/>
          </p:cNvSpPr>
          <p:nvPr/>
        </p:nvSpPr>
        <p:spPr>
          <a:xfrm>
            <a:off x="407483" y="2309091"/>
            <a:ext cx="5688518" cy="384232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Paragraphs are usually separated by a missing line.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2" y="570345"/>
            <a:ext cx="11377035" cy="153063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know how to recognise when one paragraph has finished and the next has started?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1699B836-968E-E5DC-CF76-4ACC96495F9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47088" y="2338099"/>
            <a:ext cx="4960078" cy="3813319"/>
          </a:xfrm>
          <a:prstGeom prst="rect">
            <a:avLst/>
          </a:prstGeom>
        </p:spPr>
      </p:pic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1DEA5216-A7F0-B28D-C17E-3FBD94B2C3B8}"/>
              </a:ext>
            </a:extLst>
          </p:cNvPr>
          <p:cNvCxnSpPr/>
          <p:nvPr/>
        </p:nvCxnSpPr>
        <p:spPr>
          <a:xfrm>
            <a:off x="6022107" y="3232727"/>
            <a:ext cx="835815" cy="0"/>
          </a:xfrm>
          <a:prstGeom prst="straightConnector1">
            <a:avLst/>
          </a:prstGeom>
          <a:ln w="76200">
            <a:solidFill>
              <a:srgbClr val="EF802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A32B1167-1CAA-204D-AB22-ABF97666B880}"/>
              </a:ext>
            </a:extLst>
          </p:cNvPr>
          <p:cNvCxnSpPr/>
          <p:nvPr/>
        </p:nvCxnSpPr>
        <p:spPr>
          <a:xfrm>
            <a:off x="6022106" y="3429000"/>
            <a:ext cx="835815" cy="0"/>
          </a:xfrm>
          <a:prstGeom prst="straightConnector1">
            <a:avLst/>
          </a:prstGeom>
          <a:ln w="76200">
            <a:solidFill>
              <a:srgbClr val="EF802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F47995E8-8C81-BDF6-30DB-D7BE22BB4462}"/>
              </a:ext>
            </a:extLst>
          </p:cNvPr>
          <p:cNvCxnSpPr/>
          <p:nvPr/>
        </p:nvCxnSpPr>
        <p:spPr>
          <a:xfrm>
            <a:off x="6022105" y="4197926"/>
            <a:ext cx="835815" cy="0"/>
          </a:xfrm>
          <a:prstGeom prst="straightConnector1">
            <a:avLst/>
          </a:prstGeom>
          <a:ln w="76200">
            <a:solidFill>
              <a:srgbClr val="EF802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DA5D7D10-1C87-8B99-D586-B117A2D07A0B}"/>
              </a:ext>
            </a:extLst>
          </p:cNvPr>
          <p:cNvCxnSpPr/>
          <p:nvPr/>
        </p:nvCxnSpPr>
        <p:spPr>
          <a:xfrm>
            <a:off x="6022105" y="5158508"/>
            <a:ext cx="835815" cy="0"/>
          </a:xfrm>
          <a:prstGeom prst="straightConnector1">
            <a:avLst/>
          </a:prstGeom>
          <a:ln w="76200">
            <a:solidFill>
              <a:srgbClr val="EF802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FB64482A-ADD3-1DA5-0A51-2B18761E1B89}"/>
              </a:ext>
            </a:extLst>
          </p:cNvPr>
          <p:cNvCxnSpPr/>
          <p:nvPr/>
        </p:nvCxnSpPr>
        <p:spPr>
          <a:xfrm>
            <a:off x="6022104" y="5518729"/>
            <a:ext cx="835815" cy="0"/>
          </a:xfrm>
          <a:prstGeom prst="straightConnector1">
            <a:avLst/>
          </a:prstGeom>
          <a:ln w="76200">
            <a:solidFill>
              <a:srgbClr val="EF802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01718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7000"/>
                            </p:stCondLst>
                            <p:childTnLst>
                              <p:par>
                                <p:cTn id="64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000"/>
                            </p:stCondLst>
                            <p:childTnLst>
                              <p:par>
                                <p:cTn id="81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6AC3F7-7D97-C729-94D2-C97FE7F0B4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7A57115-46FB-DCC7-46B8-E9809AF338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DD28B81-1FF4-24D8-1D14-7399C99CBE7A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They worked in complete silence.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5DD6B90-6A07-C803-27DD-3B7F5DE5B73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Happiness filled the room.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B55F9D9-A75B-D264-EA05-CDD855845CBC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Happiness filled the room.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EEF2435-413A-0618-AC75-1DD10B7AF30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pt-BR" sz="2000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pt-BR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pt-BR" sz="2000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pt-BR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concrete </a:t>
            </a:r>
            <a:r>
              <a:rPr lang="pt-BR" sz="2000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pt-BR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abstract </a:t>
            </a:r>
            <a:r>
              <a:rPr lang="pt-BR" sz="2000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Happiness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filled the </a:t>
            </a:r>
            <a:r>
              <a:rPr lang="en-GB" sz="2000" b="1" i="1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room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3B5DB5A-66EF-2292-773E-71CDA0BDA596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We cant do that shouted Emile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4C1AA8A-F5A3-0C27-1A74-549FA3A2DCCB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yesterday I am going to the shops</a:t>
            </a:r>
          </a:p>
        </p:txBody>
      </p:sp>
    </p:spTree>
    <p:extLst>
      <p:ext uri="{BB962C8B-B14F-4D97-AF65-F5344CB8AC3E}">
        <p14:creationId xmlns:p14="http://schemas.microsoft.com/office/powerpoint/2010/main" val="147296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1031236" y="1284648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remember  what an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ial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1031237" y="2956200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adverbial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word or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phrase</a:t>
            </a:r>
            <a:r>
              <a:rPr lang="en-GB" sz="4000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that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describes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 verb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 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647340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18177 -0.2363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-89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B0A7D33D-0321-92E1-CD3C-254C97535BA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3" y="543502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is the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difference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between an adverb and an adverbial?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4" y="2215053"/>
            <a:ext cx="10283534" cy="367670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adverbial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word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phrase</a:t>
            </a:r>
            <a:r>
              <a:rPr lang="en-GB" sz="4000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that describes a verb.  </a:t>
            </a:r>
          </a:p>
          <a:p>
            <a:pPr algn="ctr"/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word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that describes a verb.</a:t>
            </a:r>
          </a:p>
        </p:txBody>
      </p:sp>
    </p:spTree>
    <p:extLst>
      <p:ext uri="{BB962C8B-B14F-4D97-AF65-F5344CB8AC3E}">
        <p14:creationId xmlns:p14="http://schemas.microsoft.com/office/powerpoint/2010/main" val="2822300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Content Placeholder 10" descr="A picture containing shape&#10;&#10;Description automatically generated">
            <a:extLst>
              <a:ext uri="{FF2B5EF4-FFF2-40B4-BE49-F238E27FC236}">
                <a16:creationId xmlns:a16="http://schemas.microsoft.com/office/drawing/2014/main" id="{F3019D6F-F7CA-A032-56E4-7C1115AD7D1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70E0623-5B4A-B195-684F-DD2CDACFFD1A}"/>
              </a:ext>
            </a:extLst>
          </p:cNvPr>
          <p:cNvSpPr txBox="1">
            <a:spLocks/>
          </p:cNvSpPr>
          <p:nvPr/>
        </p:nvSpPr>
        <p:spPr>
          <a:xfrm>
            <a:off x="1039076" y="429519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All adverbs are adverbials. </a:t>
            </a:r>
          </a:p>
          <a:p>
            <a:pPr algn="ctr"/>
            <a:endParaRPr lang="en-GB" sz="4000" b="1" u="sng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(But not all adverbials are adverbs!)</a:t>
            </a:r>
            <a:endParaRPr lang="en-GB" sz="4000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3" name="Diagram 2">
            <a:extLst>
              <a:ext uri="{FF2B5EF4-FFF2-40B4-BE49-F238E27FC236}">
                <a16:creationId xmlns:a16="http://schemas.microsoft.com/office/drawing/2014/main" id="{77800F47-079A-4798-94A4-B4ED8BDCAB0E}"/>
              </a:ext>
            </a:extLst>
          </p:cNvPr>
          <p:cNvGraphicFramePr/>
          <p:nvPr/>
        </p:nvGraphicFramePr>
        <p:xfrm>
          <a:off x="3476396" y="2548713"/>
          <a:ext cx="5239208" cy="38797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22843501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18177 -0.2363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-89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 pattern&#10;&#10;Description automatically generated">
            <a:extLst>
              <a:ext uri="{FF2B5EF4-FFF2-40B4-BE49-F238E27FC236}">
                <a16:creationId xmlns:a16="http://schemas.microsoft.com/office/drawing/2014/main" id="{937522E3-EAD7-6CFA-EEEE-FCC5A21618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2CD10EAC-76CD-B09A-734A-291C5B2959F9}"/>
              </a:ext>
            </a:extLst>
          </p:cNvPr>
          <p:cNvSpPr txBox="1">
            <a:spLocks/>
          </p:cNvSpPr>
          <p:nvPr/>
        </p:nvSpPr>
        <p:spPr>
          <a:xfrm>
            <a:off x="435985" y="365125"/>
            <a:ext cx="11232140" cy="213042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piece of writing flows when there are clear links between paragraphs.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38E8FAA-286F-4369-5660-540A6651A955}"/>
              </a:ext>
            </a:extLst>
          </p:cNvPr>
          <p:cNvSpPr txBox="1">
            <a:spLocks/>
          </p:cNvSpPr>
          <p:nvPr/>
        </p:nvSpPr>
        <p:spPr>
          <a:xfrm>
            <a:off x="479929" y="2679700"/>
            <a:ext cx="11232140" cy="213042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links can be:</a:t>
            </a:r>
          </a:p>
          <a:p>
            <a:pPr marL="361950" indent="352425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(1) </a:t>
            </a:r>
            <a:r>
              <a:rPr lang="en-GB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adverbials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</a:t>
            </a:r>
          </a:p>
          <a:p>
            <a:pPr marL="361950" indent="352425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(2) the form of verbs.</a:t>
            </a:r>
          </a:p>
        </p:txBody>
      </p:sp>
    </p:spTree>
    <p:extLst>
      <p:ext uri="{BB962C8B-B14F-4D97-AF65-F5344CB8AC3E}">
        <p14:creationId xmlns:p14="http://schemas.microsoft.com/office/powerpoint/2010/main" val="2371301929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 pattern&#10;&#10;Description automatically generated">
            <a:extLst>
              <a:ext uri="{FF2B5EF4-FFF2-40B4-BE49-F238E27FC236}">
                <a16:creationId xmlns:a16="http://schemas.microsoft.com/office/drawing/2014/main" id="{937522E3-EAD7-6CFA-EEEE-FCC5A21618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2CD10EAC-76CD-B09A-734A-291C5B2959F9}"/>
              </a:ext>
            </a:extLst>
          </p:cNvPr>
          <p:cNvSpPr txBox="1">
            <a:spLocks/>
          </p:cNvSpPr>
          <p:nvPr/>
        </p:nvSpPr>
        <p:spPr>
          <a:xfrm>
            <a:off x="312159" y="219364"/>
            <a:ext cx="11546465" cy="241765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Once you have mastered writing paragraphs, you can think about how to link ideas across paragraphs to help your writing flow.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1D1A0A5-5DA5-81EA-6928-C7ED7E977DFB}"/>
              </a:ext>
            </a:extLst>
          </p:cNvPr>
          <p:cNvSpPr txBox="1">
            <a:spLocks/>
          </p:cNvSpPr>
          <p:nvPr/>
        </p:nvSpPr>
        <p:spPr>
          <a:xfrm>
            <a:off x="312158" y="2933989"/>
            <a:ext cx="11546465" cy="241765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If you think about how to begin a paragraph, you can choose words that will link the sentences in the new paragraph with the ideas in the previous paragraph.</a:t>
            </a:r>
          </a:p>
        </p:txBody>
      </p:sp>
    </p:spTree>
    <p:extLst>
      <p:ext uri="{BB962C8B-B14F-4D97-AF65-F5344CB8AC3E}">
        <p14:creationId xmlns:p14="http://schemas.microsoft.com/office/powerpoint/2010/main" val="994994992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Background pattern&#10;&#10;Description automatically generated">
            <a:extLst>
              <a:ext uri="{FF2B5EF4-FFF2-40B4-BE49-F238E27FC236}">
                <a16:creationId xmlns:a16="http://schemas.microsoft.com/office/drawing/2014/main" id="{805F4532-F422-2A04-2D03-C88A820917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2CD10EAC-76CD-B09A-734A-291C5B2959F9}"/>
              </a:ext>
            </a:extLst>
          </p:cNvPr>
          <p:cNvSpPr txBox="1">
            <a:spLocks/>
          </p:cNvSpPr>
          <p:nvPr/>
        </p:nvSpPr>
        <p:spPr>
          <a:xfrm>
            <a:off x="372572" y="1438275"/>
            <a:ext cx="11438428" cy="5229224"/>
          </a:xfrm>
          <a:prstGeom prst="roundRect">
            <a:avLst>
              <a:gd name="adj" fmla="val 406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Football is one of the most popular and widely played sports globally. 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Players primarily use their feet to control, pass, and shoot the ball, though they can also use their heads and other parts of their bodies. Played on a rectangular field with two teams of eleven players each, the objective of the game is to score goals by getting the ball into the opposing team’s net. Football requires a combination of skill, teamwork, and strategy, making it an exciting and dynamic sport loved by millions worldwide. 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beauty of football lies not only in its competitive nature but also in its ability to bring people together and foster a sense of unity and camaraderie. Football fans around the world passionately support their favourite teams, creating a vibrant atmosphere during matches that transcends language, culture, and borders.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BA6AF3B-0791-80DF-E8BC-15E2150DC44A}"/>
              </a:ext>
            </a:extLst>
          </p:cNvPr>
          <p:cNvSpPr txBox="1">
            <a:spLocks/>
          </p:cNvSpPr>
          <p:nvPr/>
        </p:nvSpPr>
        <p:spPr>
          <a:xfrm>
            <a:off x="372572" y="286670"/>
            <a:ext cx="11438428" cy="96110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think of some adverbials we can use to link the three paragraphs below?</a:t>
            </a:r>
            <a:endParaRPr lang="en-GB" sz="2400" b="1" u="sng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3215910978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Background pattern&#10;&#10;Description automatically generated">
            <a:extLst>
              <a:ext uri="{FF2B5EF4-FFF2-40B4-BE49-F238E27FC236}">
                <a16:creationId xmlns:a16="http://schemas.microsoft.com/office/drawing/2014/main" id="{805F4532-F422-2A04-2D03-C88A820917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2CD10EAC-76CD-B09A-734A-291C5B2959F9}"/>
              </a:ext>
            </a:extLst>
          </p:cNvPr>
          <p:cNvSpPr txBox="1">
            <a:spLocks/>
          </p:cNvSpPr>
          <p:nvPr/>
        </p:nvSpPr>
        <p:spPr>
          <a:xfrm>
            <a:off x="372572" y="1438275"/>
            <a:ext cx="11438428" cy="5229224"/>
          </a:xfrm>
          <a:prstGeom prst="roundRect">
            <a:avLst>
              <a:gd name="adj" fmla="val 406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Firstly,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football is one of the most popular and widely played sports globally. 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Secondly,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players primarily use their feet to control, pass, and shoot the ball, though they can also use their heads and other parts of their bodies. Played on a rectangular field with two teams of eleven players each, the objective of the game is to score goals by getting the ball into the opposing team’s net. Football requires a combination of skill, teamwork, and strategy, making it an exciting and dynamic sport loved by millions worldwide. 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Thirdly,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the beauty of football lies not only in its competitive nature but also in its ability to bring people together and foster a sense of unity and camaraderie. Football fans around the world passionately support their favourite teams, creating a vibrant atmosphere during matches that transcends language, culture, and borders.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BA6AF3B-0791-80DF-E8BC-15E2150DC44A}"/>
              </a:ext>
            </a:extLst>
          </p:cNvPr>
          <p:cNvSpPr txBox="1">
            <a:spLocks/>
          </p:cNvSpPr>
          <p:nvPr/>
        </p:nvSpPr>
        <p:spPr>
          <a:xfrm>
            <a:off x="372572" y="286670"/>
            <a:ext cx="11438428" cy="96110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about adverbials of number?</a:t>
            </a:r>
            <a:endParaRPr lang="en-GB" sz="2400" b="1" u="sng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772121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Background pattern&#10;&#10;Description automatically generated">
            <a:extLst>
              <a:ext uri="{FF2B5EF4-FFF2-40B4-BE49-F238E27FC236}">
                <a16:creationId xmlns:a16="http://schemas.microsoft.com/office/drawing/2014/main" id="{805F4532-F422-2A04-2D03-C88A820917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2CD10EAC-76CD-B09A-734A-291C5B2959F9}"/>
              </a:ext>
            </a:extLst>
          </p:cNvPr>
          <p:cNvSpPr txBox="1">
            <a:spLocks/>
          </p:cNvSpPr>
          <p:nvPr/>
        </p:nvSpPr>
        <p:spPr>
          <a:xfrm>
            <a:off x="372572" y="1438275"/>
            <a:ext cx="11438428" cy="5229224"/>
          </a:xfrm>
          <a:prstGeom prst="roundRect">
            <a:avLst>
              <a:gd name="adj" fmla="val 406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First of all,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football is one of the most popular and widely played sports globally. 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Currently,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players primarily use their feet to control, pass, and shoot the ball, though they can also use their heads and other parts of their bodies. Played on a rectangular field with two teams of eleven players each, the objective of the game is to score goals by getting the ball into the opposing team’s net. F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ootball requires a combination of skill, teamwork, and strategy, making it an exciting and dynamic sport loved by millions worldwide. </a:t>
            </a: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Finally,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the beauty of football lies not only in its competitive nature but also in its ability to bring people together and foster a sense of unity and camaraderie. Football fans around the world passionately support their favourite teams, creating a vibrant atmosphere during matches that transcends language, culture, and borders.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BA6AF3B-0791-80DF-E8BC-15E2150DC44A}"/>
              </a:ext>
            </a:extLst>
          </p:cNvPr>
          <p:cNvSpPr txBox="1">
            <a:spLocks/>
          </p:cNvSpPr>
          <p:nvPr/>
        </p:nvSpPr>
        <p:spPr>
          <a:xfrm>
            <a:off x="372572" y="286670"/>
            <a:ext cx="11438428" cy="96110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about adverbials of time?</a:t>
            </a:r>
            <a:endParaRPr lang="en-GB" sz="2400" b="1" u="sng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3161019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2BFC1484-3528-C5B8-B1C6-437F7E2C84A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6EAB29D9-7CEB-5DB4-63AD-17DCE38783AA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98370F48-83E0-095B-749E-5B7B7F55CD06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spot the adverbials that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are linking the paragraphs together?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7675EAAD-AC58-E7FF-7FDD-C2108BD29B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C0B9D3A8-7907-1931-CE67-29E6AAF24FC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0674" y="227838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006DCA95-4701-550C-4153-6D2667E079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2562" y="1858698"/>
            <a:ext cx="10786874" cy="46791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dirty="0">
                <a:solidFill>
                  <a:schemeClr val="tx1"/>
                </a:solidFill>
                <a:latin typeface="Andika" panose="02000000000000000000" pitchFamily="2" charset="0"/>
              </a:rPr>
              <a:t>Early one morning, Emile zoomed across the galaxy in his shiny silver spaceship. He was on a mission to deliver a message of peace to Planet Zog. The stars sparkled around him, and everything seemed calm — until his radar beeped wildly.</a:t>
            </a:r>
          </a:p>
          <a:p>
            <a:pPr marL="85725">
              <a:lnSpc>
                <a:spcPct val="150000"/>
              </a:lnSpc>
              <a:spcBef>
                <a:spcPct val="0"/>
              </a:spcBef>
              <a:buNone/>
            </a:pPr>
            <a:br>
              <a:rPr lang="en-GB" altLang="en-US" dirty="0">
                <a:solidFill>
                  <a:schemeClr val="tx1"/>
                </a:solidFill>
                <a:latin typeface="Andika" panose="02000000000000000000" pitchFamily="2" charset="0"/>
              </a:rPr>
            </a:br>
            <a:r>
              <a:rPr lang="en-GB" altLang="en-US" dirty="0">
                <a:solidFill>
                  <a:schemeClr val="tx1"/>
                </a:solidFill>
                <a:latin typeface="Andika" panose="02000000000000000000" pitchFamily="2" charset="0"/>
              </a:rPr>
              <a:t>Meanwhile, deep in the shadows of a nearby asteroid belt, Scrambler was plotting trouble. He had built a trap using magnetic waves to scramble Emile’s ship controls. “This time,” Scrambler hissed, “Emile won’t escape!”</a:t>
            </a:r>
            <a:br>
              <a:rPr lang="en-GB" altLang="en-US" dirty="0">
                <a:solidFill>
                  <a:schemeClr val="tx1"/>
                </a:solidFill>
                <a:latin typeface="Andika" panose="02000000000000000000" pitchFamily="2" charset="0"/>
              </a:rPr>
            </a:br>
            <a:br>
              <a:rPr lang="en-GB" altLang="en-US" dirty="0">
                <a:solidFill>
                  <a:schemeClr val="tx1"/>
                </a:solidFill>
                <a:latin typeface="Andika" panose="02000000000000000000" pitchFamily="2" charset="0"/>
              </a:rPr>
            </a:br>
            <a:r>
              <a:rPr lang="en-GB" altLang="en-US" dirty="0">
                <a:solidFill>
                  <a:schemeClr val="tx1"/>
                </a:solidFill>
                <a:latin typeface="Andika" panose="02000000000000000000" pitchFamily="2" charset="0"/>
              </a:rPr>
              <a:t>At that moment, Emile’s ship began to spin uncontrollably. Buttons flashed, alarms blared, and the peaceful mission turned into chaos. Emile grabbed the emergency lever and activated his anti-scramble shield. </a:t>
            </a:r>
          </a:p>
        </p:txBody>
      </p:sp>
    </p:spTree>
    <p:extLst>
      <p:ext uri="{BB962C8B-B14F-4D97-AF65-F5344CB8AC3E}">
        <p14:creationId xmlns:p14="http://schemas.microsoft.com/office/powerpoint/2010/main" val="1556171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2162 -0.12176 L -1.66667E-6 -3.33333E-6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081" y="60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ACBDCC-273B-ADB0-2374-FB15D0F9E8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A80B7DCD-C4F9-3C70-CE61-50AAC4FFCEF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BC9A57DC-C4B8-1256-EEAA-DA93A0CB4B3E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71674BF1-F85E-1805-ECC5-112E076989F6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spot the adverbials that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are linking the paragraphs together?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E399709A-70E8-BF47-3BFE-440935ABE9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873AC59D-7E20-ECCA-1CFB-8DAC4CA94D4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0674" y="227838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B69195DC-D528-DAF1-2A64-97C556125E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2562" y="1858698"/>
            <a:ext cx="10786874" cy="46791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b="1" u="sng" dirty="0">
                <a:solidFill>
                  <a:schemeClr val="tx1"/>
                </a:solidFill>
                <a:latin typeface="Andika" panose="02000000000000000000" pitchFamily="2" charset="0"/>
              </a:rPr>
              <a:t>Early one morning</a:t>
            </a:r>
            <a:r>
              <a:rPr lang="en-GB" altLang="en-US" dirty="0">
                <a:solidFill>
                  <a:schemeClr val="tx1"/>
                </a:solidFill>
                <a:latin typeface="Andika" panose="02000000000000000000" pitchFamily="2" charset="0"/>
              </a:rPr>
              <a:t>, Emile zoomed across the galaxy in his shiny silver spaceship. He was on a mission to deliver a message of peace to Planet Zog. The stars sparkled around him, and everything seemed calm — until his radar beeped wildly.</a:t>
            </a:r>
          </a:p>
          <a:p>
            <a:pPr marL="85725">
              <a:lnSpc>
                <a:spcPct val="150000"/>
              </a:lnSpc>
              <a:spcBef>
                <a:spcPct val="0"/>
              </a:spcBef>
              <a:buNone/>
            </a:pPr>
            <a:br>
              <a:rPr lang="en-GB" altLang="en-US" dirty="0">
                <a:solidFill>
                  <a:schemeClr val="tx1"/>
                </a:solidFill>
                <a:latin typeface="Andika" panose="02000000000000000000" pitchFamily="2" charset="0"/>
              </a:rPr>
            </a:br>
            <a:r>
              <a:rPr lang="en-GB" altLang="en-US" dirty="0">
                <a:solidFill>
                  <a:schemeClr val="tx1"/>
                </a:solidFill>
                <a:latin typeface="Andika" panose="02000000000000000000" pitchFamily="2" charset="0"/>
              </a:rPr>
              <a:t>Meanwhile, deep in the shadows of a nearby asteroid belt, Scrambler was plotting trouble. He had built a trap using magnetic waves to scramble Emile’s ship controls. “This time,” Scrambler hissed, “Emile won’t escape!”</a:t>
            </a:r>
            <a:br>
              <a:rPr lang="en-GB" altLang="en-US" dirty="0">
                <a:solidFill>
                  <a:schemeClr val="tx1"/>
                </a:solidFill>
                <a:latin typeface="Andika" panose="02000000000000000000" pitchFamily="2" charset="0"/>
              </a:rPr>
            </a:br>
            <a:br>
              <a:rPr lang="en-GB" altLang="en-US" dirty="0">
                <a:solidFill>
                  <a:schemeClr val="tx1"/>
                </a:solidFill>
                <a:latin typeface="Andika" panose="02000000000000000000" pitchFamily="2" charset="0"/>
              </a:rPr>
            </a:br>
            <a:r>
              <a:rPr lang="en-GB" altLang="en-US" dirty="0">
                <a:solidFill>
                  <a:schemeClr val="tx1"/>
                </a:solidFill>
                <a:latin typeface="Andika" panose="02000000000000000000" pitchFamily="2" charset="0"/>
              </a:rPr>
              <a:t>At that moment, Emile’s ship began to spin uncontrollably. Buttons flashed, alarms blared, and the peaceful mission turned into chaos. Emile grabbed the emergency lever and activated his anti-scramble shield.</a:t>
            </a:r>
          </a:p>
        </p:txBody>
      </p:sp>
    </p:spTree>
    <p:extLst>
      <p:ext uri="{BB962C8B-B14F-4D97-AF65-F5344CB8AC3E}">
        <p14:creationId xmlns:p14="http://schemas.microsoft.com/office/powerpoint/2010/main" val="1863000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2162 -0.12176 L -1.66667E-6 -3.33333E-6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081" y="60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45A412-954A-095C-64C7-3F24A65D96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5C41F02-A25D-99CD-5E93-6E1B3F3F4C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6C5EA3D-DEDB-9F69-C386-3D777B9FE561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They worked in complete silence.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6E380FC-7395-F5D8-760F-8C514530CAE8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Happiness filled the room.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B2B7022-9903-41EC-FE6D-FE829A86F6DE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Happiness filled the room.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E3F9063-6EAF-6225-B39D-2F477EADA993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pt-BR" sz="2000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pt-BR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pt-BR" sz="2000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pt-BR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concrete </a:t>
            </a:r>
            <a:r>
              <a:rPr lang="pt-BR" sz="2000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pt-BR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pt-BR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 </a:t>
            </a:r>
            <a:r>
              <a:rPr lang="pt-BR" sz="2000" dirty="0" err="1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or </a:t>
            </a:r>
            <a:r>
              <a:rPr lang="en-GB" sz="2000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Happiness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filled 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room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87D0F4E-C00A-75A8-4D68-26DF04A50A84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We cant do that shouted Emile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071652B-74D3-34F7-938B-871FD079CD1F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yesterday I am going to the shops</a:t>
            </a:r>
          </a:p>
        </p:txBody>
      </p:sp>
    </p:spTree>
    <p:extLst>
      <p:ext uri="{BB962C8B-B14F-4D97-AF65-F5344CB8AC3E}">
        <p14:creationId xmlns:p14="http://schemas.microsoft.com/office/powerpoint/2010/main" val="3301163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0D11E1C-7AF2-DB48-B228-F41A1CFAE4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6D6BCF9D-E7AC-2995-B81D-0C496CDE44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3758EDC1-1FA8-7D15-E529-7CE5C3C1A43E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28D8FE2E-0D62-3785-D0D1-FF69576CF193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spot the adverbials that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are linking the paragraphs together?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6BBB310-812B-4A67-C481-0CD901FA14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E95293B0-1FE5-35BA-59C0-90356EE5A0B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0674" y="227838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4027FA58-B54B-0426-BC6A-109A4BCE6D4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2562" y="1858698"/>
            <a:ext cx="10786874" cy="46791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b="1" u="sng" dirty="0">
                <a:solidFill>
                  <a:schemeClr val="tx1"/>
                </a:solidFill>
                <a:latin typeface="Andika" panose="02000000000000000000" pitchFamily="2" charset="0"/>
              </a:rPr>
              <a:t>Early one morning</a:t>
            </a:r>
            <a:r>
              <a:rPr lang="en-GB" altLang="en-US" dirty="0">
                <a:solidFill>
                  <a:schemeClr val="tx1"/>
                </a:solidFill>
                <a:latin typeface="Andika" panose="02000000000000000000" pitchFamily="2" charset="0"/>
              </a:rPr>
              <a:t>, Emile zoomed across the galaxy in his shiny silver spaceship. He was on a mission to deliver a message of peace to Planet Zog. The stars sparkled around him, and everything seemed calm — until his radar beeped wildly.</a:t>
            </a:r>
          </a:p>
          <a:p>
            <a:pPr marL="85725">
              <a:lnSpc>
                <a:spcPct val="150000"/>
              </a:lnSpc>
              <a:spcBef>
                <a:spcPct val="0"/>
              </a:spcBef>
              <a:buNone/>
            </a:pPr>
            <a:br>
              <a:rPr lang="en-GB" altLang="en-US" dirty="0">
                <a:solidFill>
                  <a:schemeClr val="tx1"/>
                </a:solidFill>
                <a:latin typeface="Andika" panose="02000000000000000000" pitchFamily="2" charset="0"/>
              </a:rPr>
            </a:br>
            <a:r>
              <a:rPr lang="en-GB" altLang="en-US" b="1" u="sng" dirty="0">
                <a:solidFill>
                  <a:schemeClr val="tx1"/>
                </a:solidFill>
                <a:latin typeface="Andika" panose="02000000000000000000" pitchFamily="2" charset="0"/>
              </a:rPr>
              <a:t>Meanwhile</a:t>
            </a:r>
            <a:r>
              <a:rPr lang="en-GB" altLang="en-US" dirty="0">
                <a:solidFill>
                  <a:schemeClr val="tx1"/>
                </a:solidFill>
                <a:latin typeface="Andika" panose="02000000000000000000" pitchFamily="2" charset="0"/>
              </a:rPr>
              <a:t>, deep in the shadows of a nearby asteroid belt, Scrambler was plotting trouble. He had built a trap using magnetic waves to scramble Emile’s ship controls. “This time,” Scrambler hissed, “Emile won’t escape!”</a:t>
            </a:r>
            <a:br>
              <a:rPr lang="en-GB" altLang="en-US" dirty="0">
                <a:solidFill>
                  <a:schemeClr val="tx1"/>
                </a:solidFill>
                <a:latin typeface="Andika" panose="02000000000000000000" pitchFamily="2" charset="0"/>
              </a:rPr>
            </a:br>
            <a:br>
              <a:rPr lang="en-GB" altLang="en-US" dirty="0">
                <a:solidFill>
                  <a:schemeClr val="tx1"/>
                </a:solidFill>
                <a:latin typeface="Andika" panose="02000000000000000000" pitchFamily="2" charset="0"/>
              </a:rPr>
            </a:br>
            <a:r>
              <a:rPr lang="en-GB" altLang="en-US" dirty="0">
                <a:solidFill>
                  <a:schemeClr val="tx1"/>
                </a:solidFill>
                <a:latin typeface="Andika" panose="02000000000000000000" pitchFamily="2" charset="0"/>
              </a:rPr>
              <a:t>At that moment, Emile’s ship began to spin uncontrollably. Buttons flashed, alarms blared, and the peaceful mission turned into chaos. Emile grabbed the emergency lever and activated his anti-scramble shield.</a:t>
            </a:r>
          </a:p>
        </p:txBody>
      </p:sp>
    </p:spTree>
    <p:extLst>
      <p:ext uri="{BB962C8B-B14F-4D97-AF65-F5344CB8AC3E}">
        <p14:creationId xmlns:p14="http://schemas.microsoft.com/office/powerpoint/2010/main" val="3892126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2162 -0.12176 L -1.66667E-6 -3.33333E-6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081" y="60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55DB3C-ACC4-E637-1731-53E4A6B369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8C243790-DF34-5D75-A156-10FC1572252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71ED6F8A-1648-F4EB-ADB5-EC25B6735EED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650AC564-A1DD-D4CB-9B7B-FB8390DFBBB2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spot the adverbials that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are linking the paragraphs together?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1EA1CDD-F171-81AF-CCA3-0832C06F8E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913F4706-A8D6-108E-8101-9A0FB46CDA8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0674" y="227838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1F0B546A-1B15-06D8-91FB-3FB9E11FF2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2562" y="1858698"/>
            <a:ext cx="10786874" cy="46791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b="1" u="sng" dirty="0">
                <a:solidFill>
                  <a:schemeClr val="tx1"/>
                </a:solidFill>
                <a:latin typeface="Andika" panose="02000000000000000000" pitchFamily="2" charset="0"/>
              </a:rPr>
              <a:t>Early one morning</a:t>
            </a:r>
            <a:r>
              <a:rPr lang="en-GB" altLang="en-US" dirty="0">
                <a:solidFill>
                  <a:schemeClr val="tx1"/>
                </a:solidFill>
                <a:latin typeface="Andika" panose="02000000000000000000" pitchFamily="2" charset="0"/>
              </a:rPr>
              <a:t>, Emile zoomed across the galaxy in his shiny silver spaceship. He was on a mission to deliver a message of peace to Planet Zog. The stars sparkled around him, and everything seemed calm — until his radar beeped wildly.</a:t>
            </a:r>
          </a:p>
          <a:p>
            <a:pPr marL="85725">
              <a:lnSpc>
                <a:spcPct val="150000"/>
              </a:lnSpc>
              <a:spcBef>
                <a:spcPct val="0"/>
              </a:spcBef>
              <a:buNone/>
            </a:pPr>
            <a:br>
              <a:rPr lang="en-GB" altLang="en-US" dirty="0">
                <a:solidFill>
                  <a:schemeClr val="tx1"/>
                </a:solidFill>
                <a:latin typeface="Andika" panose="02000000000000000000" pitchFamily="2" charset="0"/>
              </a:rPr>
            </a:br>
            <a:r>
              <a:rPr lang="en-GB" altLang="en-US" b="1" u="sng" dirty="0">
                <a:solidFill>
                  <a:schemeClr val="tx1"/>
                </a:solidFill>
                <a:latin typeface="Andika" panose="02000000000000000000" pitchFamily="2" charset="0"/>
              </a:rPr>
              <a:t>Meanwhile</a:t>
            </a:r>
            <a:r>
              <a:rPr lang="en-GB" altLang="en-US" dirty="0">
                <a:solidFill>
                  <a:schemeClr val="tx1"/>
                </a:solidFill>
                <a:latin typeface="Andika" panose="02000000000000000000" pitchFamily="2" charset="0"/>
              </a:rPr>
              <a:t>, deep in the shadows of a nearby asteroid belt, Scrambler was plotting trouble. He had built a trap using magnetic waves to scramble Emile’s ship controls. “This time,” Scrambler hissed, “Emile won’t escape!”</a:t>
            </a:r>
            <a:br>
              <a:rPr lang="en-GB" altLang="en-US" dirty="0">
                <a:solidFill>
                  <a:schemeClr val="tx1"/>
                </a:solidFill>
                <a:latin typeface="Andika" panose="02000000000000000000" pitchFamily="2" charset="0"/>
              </a:rPr>
            </a:br>
            <a:br>
              <a:rPr lang="en-GB" altLang="en-US" dirty="0">
                <a:solidFill>
                  <a:schemeClr val="tx1"/>
                </a:solidFill>
                <a:latin typeface="Andika" panose="02000000000000000000" pitchFamily="2" charset="0"/>
              </a:rPr>
            </a:br>
            <a:r>
              <a:rPr lang="en-GB" altLang="en-US" b="1" u="sng" dirty="0">
                <a:solidFill>
                  <a:schemeClr val="tx1"/>
                </a:solidFill>
                <a:latin typeface="Andika" panose="02000000000000000000" pitchFamily="2" charset="0"/>
              </a:rPr>
              <a:t>At that moment</a:t>
            </a:r>
            <a:r>
              <a:rPr lang="en-GB" altLang="en-US" dirty="0">
                <a:solidFill>
                  <a:schemeClr val="tx1"/>
                </a:solidFill>
                <a:latin typeface="Andika" panose="02000000000000000000" pitchFamily="2" charset="0"/>
              </a:rPr>
              <a:t>, Emile’s ship began to spin uncontrollably. Buttons flashed, alarms blared, and the peaceful mission turned into chaos. Emile grabbed the emergency lever and activated his anti-scramble shield. </a:t>
            </a:r>
          </a:p>
        </p:txBody>
      </p:sp>
    </p:spTree>
    <p:extLst>
      <p:ext uri="{BB962C8B-B14F-4D97-AF65-F5344CB8AC3E}">
        <p14:creationId xmlns:p14="http://schemas.microsoft.com/office/powerpoint/2010/main" val="15152416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2162 -0.12176 L -1.66667E-6 -3.33333E-6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081" y="60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2993EB-BEC5-A1F4-818A-FAC580D80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/>
        </p:nvGraphicFramePr>
        <p:xfrm>
          <a:off x="85724" y="190039"/>
          <a:ext cx="12001501" cy="58123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24226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  <a:gridCol w="3488363">
                  <a:extLst>
                    <a:ext uri="{9D8B030D-6E8A-4147-A177-3AD203B41FA5}">
                      <a16:colId xmlns:a16="http://schemas.microsoft.com/office/drawing/2014/main" val="3218423113"/>
                    </a:ext>
                  </a:extLst>
                </a:gridCol>
                <a:gridCol w="3090852">
                  <a:extLst>
                    <a:ext uri="{9D8B030D-6E8A-4147-A177-3AD203B41FA5}">
                      <a16:colId xmlns:a16="http://schemas.microsoft.com/office/drawing/2014/main" val="556942734"/>
                    </a:ext>
                  </a:extLst>
                </a:gridCol>
                <a:gridCol w="2098060">
                  <a:extLst>
                    <a:ext uri="{9D8B030D-6E8A-4147-A177-3AD203B41FA5}">
                      <a16:colId xmlns:a16="http://schemas.microsoft.com/office/drawing/2014/main" val="118736995"/>
                    </a:ext>
                  </a:extLst>
                </a:gridCol>
              </a:tblGrid>
              <a:tr h="481327">
                <a:tc>
                  <a:txBody>
                    <a:bodyPr/>
                    <a:lstStyle/>
                    <a:p>
                      <a:r>
                        <a:rPr lang="en-GB" sz="1400" dirty="0"/>
                        <a:t>Topic 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1400"/>
                        <a:t>Example</a:t>
                      </a:r>
                      <a:endParaRPr lang="en-GB" sz="1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/>
                        <a:t>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4524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Spot the adverb.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Spot the adverb.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Quickly/illegal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Gadverb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861410051"/>
                  </a:ext>
                </a:extLst>
              </a:tr>
              <a:tr h="64524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dirty="0"/>
                        <a:t>Spot the -</a:t>
                      </a:r>
                      <a:r>
                        <a:rPr lang="en-GB" sz="1400" dirty="0" err="1"/>
                        <a:t>ly</a:t>
                      </a:r>
                      <a:r>
                        <a:rPr lang="en-GB" sz="1400" dirty="0"/>
                        <a:t> adverb – </a:t>
                      </a:r>
                      <a:br>
                        <a:rPr lang="en-GB" sz="1400" dirty="0"/>
                      </a:br>
                      <a:r>
                        <a:rPr lang="en-GB" sz="1400" dirty="0"/>
                        <a:t>Subject | Verb | Adverb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Which word is an adverb: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 sun shines brightly.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GAdverb1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022761252"/>
                  </a:ext>
                </a:extLst>
              </a:tr>
              <a:tr h="64524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dirty="0"/>
                        <a:t>Spot the adverb – </a:t>
                      </a:r>
                      <a:br>
                        <a:rPr lang="en-GB" sz="1400" dirty="0"/>
                      </a:br>
                      <a:r>
                        <a:rPr lang="en-GB" sz="1400" dirty="0"/>
                        <a:t>Adverb | Subject | Verb | Object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Spot the adverb.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Quickly, the cat catches the mouse.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GAdverb5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41963395"/>
                  </a:ext>
                </a:extLst>
              </a:tr>
              <a:tr h="73618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dirty="0"/>
                        <a:t>Adverb of time, manner or place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Is the underlined adverb in the sentence an adverb of time, an adverb of manner or an adverb of place?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He swims </a:t>
                      </a:r>
                      <a:r>
                        <a:rPr lang="en-GB" sz="1400" i="0" u="sng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well</a:t>
                      </a: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GAdverbType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800653337"/>
                  </a:ext>
                </a:extLst>
              </a:tr>
              <a:tr h="64524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Adjective or adverb?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Is the word </a:t>
                      </a:r>
                      <a:r>
                        <a:rPr lang="en-GB" sz="1400" b="1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big</a:t>
                      </a:r>
                      <a:r>
                        <a:rPr lang="en-GB" sz="14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an adjective or an adverb?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The big bear roared loudly.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kern="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GAdjAdv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686086147"/>
                  </a:ext>
                </a:extLst>
              </a:tr>
              <a:tr h="72335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dirty="0"/>
                        <a:t>Adverb only or adverb and adverbial?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Is the word </a:t>
                      </a:r>
                      <a:r>
                        <a:rPr lang="en-GB" sz="1400" b="1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'quickly'</a:t>
                      </a: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in the sentence an </a:t>
                      </a:r>
                      <a:r>
                        <a:rPr lang="en-GB" sz="1400" b="1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adverb only</a:t>
                      </a: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or an </a:t>
                      </a:r>
                      <a:r>
                        <a:rPr lang="en-GB" sz="1400" b="1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adverb and adverbial</a:t>
                      </a: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GAdvAdverbial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034643559"/>
                  </a:ext>
                </a:extLst>
              </a:tr>
              <a:tr h="64524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dirty="0"/>
                        <a:t>Subject | Adverbial | Verb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Which words make an adverbial?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 cat in the garden slept.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GAdverb8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192761514"/>
                  </a:ext>
                </a:extLst>
              </a:tr>
              <a:tr h="64524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dirty="0"/>
                        <a:t>Fronted adverbial - Which sentence 1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Which sentence correctly uses a fronted adverbial?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GFrontAdverbial2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323795496"/>
                  </a:ext>
                </a:extLst>
              </a:tr>
            </a:tbl>
          </a:graphicData>
        </a:graphic>
      </p:graphicFrame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330636" y="5935682"/>
            <a:ext cx="5530727" cy="665605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83579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9C34E6-7CBF-9FB6-AB1B-CE5C6139D9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2DAEEA8-98BB-922B-360E-C39B0E96D5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038CD12-0B47-79FF-67FB-9DB6C1E38904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They worked in complete silence.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509119B-9887-D522-F1AB-40DA885DCCA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Happiness filled the room.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C8ED66C-ADDC-A56B-1BEC-533369C1360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Happiness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filled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the room.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1E16DCC-E784-2A60-E9E8-D734C9FE2891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pt-BR" sz="2000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pt-BR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pt-BR" sz="2000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pt-BR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concrete </a:t>
            </a:r>
            <a:r>
              <a:rPr lang="pt-BR" sz="2000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pt-BR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pt-BR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 </a:t>
            </a:r>
            <a:r>
              <a:rPr lang="pt-BR" sz="2000" dirty="0" err="1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or </a:t>
            </a:r>
            <a:r>
              <a:rPr lang="en-GB" sz="2000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Happiness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filled 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room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3894D8F-C2CE-5E92-B52E-513E38C1EBD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We cant do that shouted Emile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57B8A3F-67D0-F407-74AA-338C74FABBAC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yesterday I am going to the shops</a:t>
            </a:r>
          </a:p>
        </p:txBody>
      </p:sp>
    </p:spTree>
    <p:extLst>
      <p:ext uri="{BB962C8B-B14F-4D97-AF65-F5344CB8AC3E}">
        <p14:creationId xmlns:p14="http://schemas.microsoft.com/office/powerpoint/2010/main" val="1408714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19DBA7-928F-FFB4-86D6-21FE07C59E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856CBEF-16BB-0BC6-7F4C-B1D28AAF83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1629490-B5D2-D8E5-06AD-976BDD9132E6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They worked in complete silence.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5DE0208-EFCB-242E-D92E-071242C209C2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Happiness filled the room.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3F4A9F4-9F64-5693-901D-308564696A1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Happiness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filled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the room.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753E088-18B8-9351-0161-C8EEB6CB34B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pt-BR" sz="2000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pt-BR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pt-BR" sz="2000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pt-BR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concrete </a:t>
            </a:r>
            <a:r>
              <a:rPr lang="pt-BR" sz="2000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pt-BR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pt-BR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 </a:t>
            </a:r>
            <a:r>
              <a:rPr lang="pt-BR" sz="2000" dirty="0" err="1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or </a:t>
            </a:r>
            <a:r>
              <a:rPr lang="en-GB" sz="2000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Happiness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filled 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room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10887C9-5457-3566-E5F2-588904535EE4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We cant do that shouted Emile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33A908B-9D82-5411-8493-EF27B6F85107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esterday I am going to the shops</a:t>
            </a:r>
          </a:p>
        </p:txBody>
      </p:sp>
    </p:spTree>
    <p:extLst>
      <p:ext uri="{BB962C8B-B14F-4D97-AF65-F5344CB8AC3E}">
        <p14:creationId xmlns:p14="http://schemas.microsoft.com/office/powerpoint/2010/main" val="2251807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B704AE-7DD4-4781-6063-D66E92F27B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A96F2B5-B188-BEF9-24C4-E58158B147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114E2E0-3B5F-2B9A-D613-88B1AB32003F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They worked in complete silence.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57A8617-25EB-C9D9-93DE-21238550B8E5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Happiness filled the room.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9CC28D1-4ECD-3454-A588-DAE7212B8932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Happiness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filled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the room.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D142689-D26E-D500-9683-8B64FD9BAD79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pt-BR" sz="2000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pt-BR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pt-BR" sz="2000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pt-BR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concrete </a:t>
            </a:r>
            <a:r>
              <a:rPr lang="pt-BR" sz="2000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pt-BR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pt-BR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 </a:t>
            </a:r>
            <a:r>
              <a:rPr lang="pt-BR" sz="2000" dirty="0" err="1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or </a:t>
            </a:r>
            <a:r>
              <a:rPr lang="en-GB" sz="2000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Happiness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filled 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room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D85A25A-F2E3-23AA-27C3-642FC18B44C9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We cant do that shouted Emile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09F96AF-3D4E-5F7D-93C3-C7C0D7EF7941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esterday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 am going to the shops</a:t>
            </a:r>
          </a:p>
        </p:txBody>
      </p:sp>
    </p:spTree>
    <p:extLst>
      <p:ext uri="{BB962C8B-B14F-4D97-AF65-F5344CB8AC3E}">
        <p14:creationId xmlns:p14="http://schemas.microsoft.com/office/powerpoint/2010/main" val="411017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C5E94FC-2719-1168-A08E-CE030136D4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DCA15F6-264B-BA94-F933-F717BACBFD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DC85D8A-86A0-721C-FDB9-AAE30244DB32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They worked in complete silence.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81E0778-21C8-FBBA-931F-F1AFD6C56731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Happiness filled the room.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005DDA3-9C11-F10A-F42A-FBEA67E8EF75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Happiness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filled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the room.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5968A65-0491-EB70-49CD-0E058900223E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pt-BR" sz="2000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pt-BR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pt-BR" sz="2000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pt-BR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concrete </a:t>
            </a:r>
            <a:r>
              <a:rPr lang="pt-BR" sz="2000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pt-BR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pt-BR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 </a:t>
            </a:r>
            <a:r>
              <a:rPr lang="pt-BR" sz="2000" dirty="0" err="1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or </a:t>
            </a:r>
            <a:r>
              <a:rPr lang="en-GB" sz="2000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Happiness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filled 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room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8A92E4-046B-1016-CD2A-6A0C6D66445C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We cant do that shouted Emile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98A7492A-866F-107D-0342-C478AC87BC6F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esterday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to the shops</a:t>
            </a:r>
          </a:p>
        </p:txBody>
      </p:sp>
    </p:spTree>
    <p:extLst>
      <p:ext uri="{BB962C8B-B14F-4D97-AF65-F5344CB8AC3E}">
        <p14:creationId xmlns:p14="http://schemas.microsoft.com/office/powerpoint/2010/main" val="3307612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5364</Words>
  <Application>Microsoft Office PowerPoint</Application>
  <PresentationFormat>Widescreen</PresentationFormat>
  <Paragraphs>824</Paragraphs>
  <Slides>52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52</vt:i4>
      </vt:variant>
    </vt:vector>
  </HeadingPairs>
  <TitlesOfParts>
    <vt:vector size="55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Linking ideas across paragraphs using adverbials.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AIMEE’S CHALLENGE!!!</vt:lpstr>
      <vt:lpstr>AIMEE’S CHALLENGE!!!</vt:lpstr>
      <vt:lpstr>AIMEE’S CHALLENGE!!!</vt:lpstr>
      <vt:lpstr>AIMEE’S CHALLENGE!!!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2</cp:revision>
  <dcterms:created xsi:type="dcterms:W3CDTF">2022-05-31T09:42:07Z</dcterms:created>
  <dcterms:modified xsi:type="dcterms:W3CDTF">2025-12-22T09:29:48Z</dcterms:modified>
</cp:coreProperties>
</file>