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399" r:id="rId9"/>
    <p:sldId id="400" r:id="rId10"/>
    <p:sldId id="519" r:id="rId11"/>
    <p:sldId id="402" r:id="rId12"/>
    <p:sldId id="520" r:id="rId13"/>
    <p:sldId id="521" r:id="rId14"/>
    <p:sldId id="474" r:id="rId15"/>
    <p:sldId id="475" r:id="rId16"/>
    <p:sldId id="476" r:id="rId17"/>
    <p:sldId id="477" r:id="rId18"/>
    <p:sldId id="499" r:id="rId19"/>
    <p:sldId id="500" r:id="rId20"/>
    <p:sldId id="501" r:id="rId21"/>
    <p:sldId id="502" r:id="rId22"/>
    <p:sldId id="503" r:id="rId23"/>
    <p:sldId id="504" r:id="rId24"/>
    <p:sldId id="465" r:id="rId25"/>
    <p:sldId id="505" r:id="rId26"/>
    <p:sldId id="479" r:id="rId27"/>
    <p:sldId id="480" r:id="rId28"/>
    <p:sldId id="506" r:id="rId29"/>
    <p:sldId id="478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2E52C9-EB5A-4487-92D8-CF76B514413A}" v="1" dt="2025-12-09T15:48:40.8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9E3DA-A7A5-CC17-F341-A19C9B0E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blue, electric blue, sky, majorelle blue&#10;&#10;Description automatically generated">
            <a:extLst>
              <a:ext uri="{FF2B5EF4-FFF2-40B4-BE49-F238E27FC236}">
                <a16:creationId xmlns:a16="http://schemas.microsoft.com/office/drawing/2014/main" id="{1A8E0816-B6B5-58FF-329E-C92432643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619B42E-EA2B-8A29-C441-90771ABE38BB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Three Big Helpers​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DDBCF6-9FDC-8E1D-4C06-05958EF3A0E2}"/>
              </a:ext>
            </a:extLst>
          </p:cNvPr>
          <p:cNvSpPr txBox="1">
            <a:spLocks/>
          </p:cNvSpPr>
          <p:nvPr/>
        </p:nvSpPr>
        <p:spPr>
          <a:xfrm>
            <a:off x="2665613" y="1404943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'Be' verbs such as am, is, are, was, and were.​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DDD92DF-B951-89A1-CC01-47B600FA231A}"/>
              </a:ext>
            </a:extLst>
          </p:cNvPr>
          <p:cNvSpPr txBox="1">
            <a:spLocks/>
          </p:cNvSpPr>
          <p:nvPr/>
        </p:nvSpPr>
        <p:spPr>
          <a:xfrm>
            <a:off x="2665614" y="4927760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Helpers​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'Do' verbs like do, does, and did.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C581F7-2466-A3E9-4577-40E0A57C5420}"/>
              </a:ext>
            </a:extLst>
          </p:cNvPr>
          <p:cNvSpPr txBox="1">
            <a:spLocks/>
          </p:cNvSpPr>
          <p:nvPr/>
        </p:nvSpPr>
        <p:spPr>
          <a:xfrm>
            <a:off x="2665613" y="3166351"/>
            <a:ext cx="7297538" cy="16200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2)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Have Helpers​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'Have' verbs like has, have, and had.​</a:t>
            </a:r>
          </a:p>
        </p:txBody>
      </p:sp>
    </p:spTree>
    <p:extLst>
      <p:ext uri="{BB962C8B-B14F-4D97-AF65-F5344CB8AC3E}">
        <p14:creationId xmlns:p14="http://schemas.microsoft.com/office/powerpoint/2010/main" val="34976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CCE486AA-2BA9-C4E6-E6DC-32B6972E3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1)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Be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AB2409-AB10-57A4-67C3-3C3B8A62A4AD}"/>
              </a:ext>
            </a:extLst>
          </p:cNvPr>
          <p:cNvSpPr txBox="1">
            <a:spLocks/>
          </p:cNvSpPr>
          <p:nvPr/>
        </p:nvSpPr>
        <p:spPr>
          <a:xfrm>
            <a:off x="1943100" y="2486620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is running in the park.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'To Be'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am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9 years old.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53E60FE-00E8-80F3-9997-E275F505DD98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“be”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C43A8B-1389-277D-CBA9-5E43E65B7BCC}"/>
              </a:ext>
            </a:extLst>
          </p:cNvPr>
          <p:cNvSpPr txBox="1">
            <a:spLocks/>
          </p:cNvSpPr>
          <p:nvPr/>
        </p:nvSpPr>
        <p:spPr>
          <a:xfrm>
            <a:off x="1943100" y="3527311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were playing football yesterday.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51AB80-9B7F-E2B2-321C-EC8986D02E26}"/>
              </a:ext>
            </a:extLst>
          </p:cNvPr>
          <p:cNvSpPr txBox="1">
            <a:spLocks/>
          </p:cNvSpPr>
          <p:nvPr/>
        </p:nvSpPr>
        <p:spPr>
          <a:xfrm>
            <a:off x="1943100" y="4538270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was baking in the oven.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C2230D-6ED9-24E0-AD2A-461944158976}"/>
              </a:ext>
            </a:extLst>
          </p:cNvPr>
          <p:cNvSpPr txBox="1">
            <a:spLocks/>
          </p:cNvSpPr>
          <p:nvPr/>
        </p:nvSpPr>
        <p:spPr>
          <a:xfrm>
            <a:off x="1943100" y="2500234"/>
            <a:ext cx="7735932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running in the park.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D6B83EF-49A9-6DDF-3256-77FC067C238A}"/>
              </a:ext>
            </a:extLst>
          </p:cNvPr>
          <p:cNvSpPr txBox="1">
            <a:spLocks/>
          </p:cNvSpPr>
          <p:nvPr/>
        </p:nvSpPr>
        <p:spPr>
          <a:xfrm>
            <a:off x="1943100" y="3540925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playing football yesterday.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424512-6039-67BF-734B-7BE117743D30}"/>
              </a:ext>
            </a:extLst>
          </p:cNvPr>
          <p:cNvSpPr txBox="1">
            <a:spLocks/>
          </p:cNvSpPr>
          <p:nvPr/>
        </p:nvSpPr>
        <p:spPr>
          <a:xfrm>
            <a:off x="1943100" y="4551884"/>
            <a:ext cx="7735932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cake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baking in the oven.</a:t>
            </a:r>
          </a:p>
        </p:txBody>
      </p:sp>
    </p:spTree>
    <p:extLst>
      <p:ext uri="{BB962C8B-B14F-4D97-AF65-F5344CB8AC3E}">
        <p14:creationId xmlns:p14="http://schemas.microsoft.com/office/powerpoint/2010/main" val="230746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58662-F530-B49C-3AA7-36B14479E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ADE0383F-A718-4E34-00CD-336A37CCC2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B9F18-1EAC-4C27-83C7-5A63D1939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2)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Have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864D4CE-2C01-9C82-E613-CEEE5151A0E9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have finished my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CF4ACA-BDEC-25C3-9DA4-341DBA479DDE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have'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 idea.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419D43-9EE9-4602-FA89-A41E28815F22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“have”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E9A247-CFE4-4083-3C7A-2B5B197A2534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has eaten all the cake.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718A25-54E1-1790-C313-6A588AC668D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had gone to bed early.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8F8F13A-7C4A-529D-C053-D48E6BB5136D}"/>
              </a:ext>
            </a:extLst>
          </p:cNvPr>
          <p:cNvSpPr txBox="1">
            <a:spLocks/>
          </p:cNvSpPr>
          <p:nvPr/>
        </p:nvSpPr>
        <p:spPr>
          <a:xfrm>
            <a:off x="2562225" y="2445838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finished my homework.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823410F-B08C-5372-4929-6889AAD44DAF}"/>
              </a:ext>
            </a:extLst>
          </p:cNvPr>
          <p:cNvSpPr txBox="1">
            <a:spLocks/>
          </p:cNvSpPr>
          <p:nvPr/>
        </p:nvSpPr>
        <p:spPr>
          <a:xfrm>
            <a:off x="2562225" y="3486529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eaten all the cake.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62BA82A-467D-CF85-06CF-B3CF56D1B812}"/>
              </a:ext>
            </a:extLst>
          </p:cNvPr>
          <p:cNvSpPr txBox="1">
            <a:spLocks/>
          </p:cNvSpPr>
          <p:nvPr/>
        </p:nvSpPr>
        <p:spPr>
          <a:xfrm>
            <a:off x="2562225" y="4497488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children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gone to bed early.</a:t>
            </a:r>
          </a:p>
        </p:txBody>
      </p:sp>
    </p:spTree>
    <p:extLst>
      <p:ext uri="{BB962C8B-B14F-4D97-AF65-F5344CB8AC3E}">
        <p14:creationId xmlns:p14="http://schemas.microsoft.com/office/powerpoint/2010/main" val="191193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7" grpId="0" animBg="1"/>
      <p:bldP spid="8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4C72FC-DA2A-B8BD-6B8C-E5C0430B0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, yellow, child art, art&#10;&#10;Description automatically generated">
            <a:extLst>
              <a:ext uri="{FF2B5EF4-FFF2-40B4-BE49-F238E27FC236}">
                <a16:creationId xmlns:a16="http://schemas.microsoft.com/office/drawing/2014/main" id="{12400C4A-9CC2-3DEB-5B26-6817BF775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F02DF-5BFE-BEC3-4814-BD1A01F31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338560" cy="8629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000" dirty="0">
                <a:solidFill>
                  <a:schemeClr val="bg1"/>
                </a:solidFill>
              </a:rPr>
              <a:t>3) </a:t>
            </a:r>
            <a:r>
              <a:rPr lang="en-GB" sz="4000" u="sng" dirty="0">
                <a:solidFill>
                  <a:schemeClr val="bg1"/>
                </a:solidFill>
                <a:ea typeface="Andika"/>
                <a:cs typeface="Andika"/>
              </a:rPr>
              <a:t>Do Helpers</a:t>
            </a:r>
            <a:endParaRPr lang="en-GB" sz="40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2F4A89-3D1A-49AB-8F26-1ABC6D19B608}"/>
              </a:ext>
            </a:extLst>
          </p:cNvPr>
          <p:cNvSpPr txBox="1">
            <a:spLocks/>
          </p:cNvSpPr>
          <p:nvPr/>
        </p:nvSpPr>
        <p:spPr>
          <a:xfrm>
            <a:off x="2562225" y="241401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do like chocolate cake.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8E734-FB4E-197B-C76B-09514EBD2454}"/>
              </a:ext>
            </a:extLst>
          </p:cNvPr>
          <p:cNvSpPr txBox="1">
            <a:spLocks/>
          </p:cNvSpPr>
          <p:nvPr/>
        </p:nvSpPr>
        <p:spPr>
          <a:xfrm>
            <a:off x="531222" y="5465158"/>
            <a:ext cx="11338560" cy="95502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Remember: ‘To Do' verbs can also act as main verbs – I </a:t>
            </a:r>
            <a:r>
              <a:rPr lang="en-GB" sz="40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everything.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A12EC20-0130-99B4-395E-59C7F892E659}"/>
              </a:ext>
            </a:extLst>
          </p:cNvPr>
          <p:cNvSpPr txBox="1">
            <a:spLocks/>
          </p:cNvSpPr>
          <p:nvPr/>
        </p:nvSpPr>
        <p:spPr>
          <a:xfrm>
            <a:off x="531222" y="1516650"/>
            <a:ext cx="11338560" cy="721726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spot the “do” helpers?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2D846EC-B824-09C7-D6FF-54A383579CA3}"/>
              </a:ext>
            </a:extLst>
          </p:cNvPr>
          <p:cNvSpPr txBox="1">
            <a:spLocks/>
          </p:cNvSpPr>
          <p:nvPr/>
        </p:nvSpPr>
        <p:spPr>
          <a:xfrm>
            <a:off x="2562225" y="345470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does enjoy reading every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79C37C-3AAA-D2C6-F4F6-0F91022D4AF7}"/>
              </a:ext>
            </a:extLst>
          </p:cNvPr>
          <p:cNvSpPr txBox="1">
            <a:spLocks/>
          </p:cNvSpPr>
          <p:nvPr/>
        </p:nvSpPr>
        <p:spPr>
          <a:xfrm>
            <a:off x="2562225" y="446566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did finish our homework on time.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B097D8-3D31-1CFD-6F08-C41E80FF5F3C}"/>
              </a:ext>
            </a:extLst>
          </p:cNvPr>
          <p:cNvSpPr txBox="1">
            <a:spLocks/>
          </p:cNvSpPr>
          <p:nvPr/>
        </p:nvSpPr>
        <p:spPr>
          <a:xfrm>
            <a:off x="2562225" y="2392340"/>
            <a:ext cx="7377928" cy="8629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like chocolate cake.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E14184-22AF-CEE8-402C-A16C478104DD}"/>
              </a:ext>
            </a:extLst>
          </p:cNvPr>
          <p:cNvSpPr txBox="1">
            <a:spLocks/>
          </p:cNvSpPr>
          <p:nvPr/>
        </p:nvSpPr>
        <p:spPr>
          <a:xfrm>
            <a:off x="2562225" y="3433031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enjoy reading every night.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771818-2BF1-7AC6-84BB-63C1C1DD4641}"/>
              </a:ext>
            </a:extLst>
          </p:cNvPr>
          <p:cNvSpPr txBox="1">
            <a:spLocks/>
          </p:cNvSpPr>
          <p:nvPr/>
        </p:nvSpPr>
        <p:spPr>
          <a:xfrm>
            <a:off x="2562225" y="4443990"/>
            <a:ext cx="7377928" cy="72837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 </a:t>
            </a:r>
            <a:r>
              <a:rPr lang="en-GB" sz="28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finish our homework on time.</a:t>
            </a:r>
          </a:p>
        </p:txBody>
      </p:sp>
    </p:spTree>
    <p:extLst>
      <p:ext uri="{BB962C8B-B14F-4D97-AF65-F5344CB8AC3E}">
        <p14:creationId xmlns:p14="http://schemas.microsoft.com/office/powerpoint/2010/main" val="270580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is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“is” is being used as an auxiliary verb.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0AD1E-98A6-924C-7CB6-861F5A164FF7}"/>
              </a:ext>
            </a:extLst>
          </p:cNvPr>
          <p:cNvSpPr txBox="1"/>
          <p:nvPr/>
        </p:nvSpPr>
        <p:spPr>
          <a:xfrm>
            <a:off x="297723" y="2284827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is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reading a book.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have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3D6D06-75D4-B1B7-1862-6D289F60FC84}"/>
              </a:ext>
            </a:extLst>
          </p:cNvPr>
          <p:cNvSpPr txBox="1"/>
          <p:nvPr/>
        </p:nvSpPr>
        <p:spPr>
          <a:xfrm>
            <a:off x="265113" y="2307064"/>
            <a:ext cx="11686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finished my homework.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does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“does”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5B8927-3B38-DA75-FEE4-9F9BC287DCB6}"/>
              </a:ext>
            </a:extLst>
          </p:cNvPr>
          <p:cNvSpPr txBox="1"/>
          <p:nvPr/>
        </p:nvSpPr>
        <p:spPr>
          <a:xfrm>
            <a:off x="252549" y="2744775"/>
            <a:ext cx="11609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does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enjoy swimming.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Verbs.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am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“am”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6C7DDC-C7FC-37DE-186D-873C6531452E}"/>
              </a:ext>
            </a:extLst>
          </p:cNvPr>
          <p:cNvSpPr txBox="1"/>
          <p:nvPr/>
        </p:nvSpPr>
        <p:spPr>
          <a:xfrm>
            <a:off x="252548" y="2218421"/>
            <a:ext cx="1168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I </a:t>
            </a: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am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writing a letter.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has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D08F-8133-B9FD-84A0-ADF9F9A6D490}"/>
              </a:ext>
            </a:extLst>
          </p:cNvPr>
          <p:cNvSpPr txBox="1"/>
          <p:nvPr/>
        </p:nvSpPr>
        <p:spPr>
          <a:xfrm>
            <a:off x="252549" y="2390924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broken his phone.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Do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“Do”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AF6E21-D838-B8CA-EABD-78523D246513}"/>
              </a:ext>
            </a:extLst>
          </p:cNvPr>
          <p:cNvSpPr txBox="1"/>
          <p:nvPr/>
        </p:nvSpPr>
        <p:spPr>
          <a:xfrm>
            <a:off x="252549" y="2533548"/>
            <a:ext cx="116994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Do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they know the answer?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was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“was”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66A604-C887-0931-DB63-E726CB591A95}"/>
              </a:ext>
            </a:extLst>
          </p:cNvPr>
          <p:cNvSpPr txBox="1"/>
          <p:nvPr/>
        </p:nvSpPr>
        <p:spPr>
          <a:xfrm>
            <a:off x="355464" y="240217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The car </a:t>
            </a:r>
            <a:r>
              <a:rPr lang="en-GB" sz="6000" b="1" u="sng" dirty="0">
                <a:solidFill>
                  <a:schemeClr val="bg1"/>
                </a:solidFill>
                <a:latin typeface="Andika" panose="02000000000000000000" pitchFamily="2" charset="0"/>
              </a:rPr>
              <a:t>was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moving slowly.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word is an auxiliary verb?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Have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“Have” is being used as an auxiliary verb.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A4BA36-5957-E114-3CDF-5A235D1AB650}"/>
              </a:ext>
            </a:extLst>
          </p:cNvPr>
          <p:cNvSpPr txBox="1"/>
          <p:nvPr/>
        </p:nvSpPr>
        <p:spPr>
          <a:xfrm>
            <a:off x="227421" y="2822604"/>
            <a:ext cx="116121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b="1" u="sng" dirty="0">
                <a:solidFill>
                  <a:schemeClr val="bg1"/>
                </a:solidFill>
                <a:latin typeface="Andika" panose="02000000000000000000" pitchFamily="2" charset="0"/>
              </a:rPr>
              <a:t>Have</a:t>
            </a:r>
            <a:r>
              <a:rPr lang="en-GB" sz="6600" dirty="0">
                <a:solidFill>
                  <a:schemeClr val="bg1"/>
                </a:solidFill>
                <a:latin typeface="Andika" panose="02000000000000000000" pitchFamily="2" charset="0"/>
              </a:rPr>
              <a:t> I seen it yet?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233845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72538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verb that is in nearly </a:t>
            </a:r>
            <a:r>
              <a:rPr lang="en-GB" sz="2400" i="1" u="sng" dirty="0"/>
              <a:t>ALL writing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“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525888" y="5327366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5378 -0.2430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-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953295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a type of verb called a “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533189" y="1528559"/>
            <a:ext cx="9125622" cy="19559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Auxiliary 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 the main verb to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add more information.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533189" y="3749565"/>
            <a:ext cx="9125622" cy="220847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sentence: “She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running.’,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auxiliary verb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 the main verb “running”.</a:t>
            </a:r>
            <a:endParaRPr lang="en-GB" sz="4000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838 L 0.14505 -0.2009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4" y="-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879</Words>
  <Application>Microsoft Office PowerPoint</Application>
  <PresentationFormat>Widescreen</PresentationFormat>
  <Paragraphs>126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Auxiliary Verbs.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2025-12-22T09:28:02Z</dcterms:modified>
</cp:coreProperties>
</file>