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1"/>
  </p:notesMasterIdLst>
  <p:sldIdLst>
    <p:sldId id="2593" r:id="rId2"/>
    <p:sldId id="471" r:id="rId3"/>
    <p:sldId id="2571" r:id="rId4"/>
    <p:sldId id="2572" r:id="rId5"/>
    <p:sldId id="2573" r:id="rId6"/>
    <p:sldId id="2574" r:id="rId7"/>
    <p:sldId id="2575" r:id="rId8"/>
    <p:sldId id="2576" r:id="rId9"/>
    <p:sldId id="2577" r:id="rId10"/>
    <p:sldId id="2578" r:id="rId11"/>
    <p:sldId id="2579" r:id="rId12"/>
    <p:sldId id="2580" r:id="rId13"/>
    <p:sldId id="2581" r:id="rId14"/>
    <p:sldId id="2582" r:id="rId15"/>
    <p:sldId id="2583" r:id="rId16"/>
    <p:sldId id="2584" r:id="rId17"/>
    <p:sldId id="453" r:id="rId18"/>
    <p:sldId id="434" r:id="rId19"/>
    <p:sldId id="435" r:id="rId20"/>
    <p:sldId id="436" r:id="rId21"/>
    <p:sldId id="456" r:id="rId22"/>
    <p:sldId id="487" r:id="rId23"/>
    <p:sldId id="488" r:id="rId24"/>
    <p:sldId id="527" r:id="rId25"/>
    <p:sldId id="457" r:id="rId26"/>
    <p:sldId id="467" r:id="rId27"/>
    <p:sldId id="543" r:id="rId28"/>
    <p:sldId id="544" r:id="rId29"/>
    <p:sldId id="545" r:id="rId30"/>
    <p:sldId id="546" r:id="rId31"/>
    <p:sldId id="547" r:id="rId32"/>
    <p:sldId id="548" r:id="rId33"/>
    <p:sldId id="549" r:id="rId34"/>
    <p:sldId id="550" r:id="rId35"/>
    <p:sldId id="2599" r:id="rId36"/>
    <p:sldId id="2600" r:id="rId37"/>
    <p:sldId id="2598" r:id="rId38"/>
    <p:sldId id="2601" r:id="rId39"/>
    <p:sldId id="2602" r:id="rId40"/>
    <p:sldId id="2621" r:id="rId41"/>
    <p:sldId id="553" r:id="rId42"/>
    <p:sldId id="2607" r:id="rId43"/>
    <p:sldId id="2608" r:id="rId44"/>
    <p:sldId id="2596" r:id="rId45"/>
    <p:sldId id="2609" r:id="rId46"/>
    <p:sldId id="2595" r:id="rId47"/>
    <p:sldId id="2610" r:id="rId48"/>
    <p:sldId id="2594" r:id="rId49"/>
    <p:sldId id="2613" r:id="rId50"/>
    <p:sldId id="2597" r:id="rId51"/>
    <p:sldId id="2612" r:id="rId52"/>
    <p:sldId id="2615" r:id="rId53"/>
    <p:sldId id="2570" r:id="rId54"/>
    <p:sldId id="2616" r:id="rId55"/>
    <p:sldId id="2617" r:id="rId56"/>
    <p:sldId id="2618" r:id="rId57"/>
    <p:sldId id="2619" r:id="rId58"/>
    <p:sldId id="2620" r:id="rId59"/>
    <p:sldId id="385" r:id="rId60"/>
  </p:sldIdLst>
  <p:sldSz cx="12192000" cy="6858000"/>
  <p:notesSz cx="6858000" cy="9144000"/>
  <p:embeddedFontLst>
    <p:embeddedFont>
      <p:font typeface="Andika" panose="02000000000000000000" pitchFamily="2" charset="0"/>
      <p:regular r:id="rId62"/>
      <p:bold r:id="rId63"/>
      <p:italic r:id="rId64"/>
      <p:boldItalic r:id="rId6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EF8023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761764D-9613-49DA-B8D5-36B7746380D3}" v="256" dt="2025-12-19T13:01:33.56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0508" autoAdjust="0"/>
  </p:normalViewPr>
  <p:slideViewPr>
    <p:cSldViewPr snapToGrid="0">
      <p:cViewPr varScale="1">
        <p:scale>
          <a:sx n="85" d="100"/>
          <a:sy n="85" d="100"/>
        </p:scale>
        <p:origin x="78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2.fntdata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3.fntdata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1.fntdata"/><Relationship Id="rId7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922FBE9D-979F-431F-8107-7FB36AEBB9AB}">
      <dgm:prSet phldrT="[Text]" custT="1"/>
      <dgm:spPr/>
      <dgm:t>
        <a:bodyPr/>
        <a:lstStyle/>
        <a:p>
          <a:r>
            <a:rPr lang="en-GB" sz="1400" dirty="0"/>
            <a:t>Finite Verbs</a:t>
          </a:r>
        </a:p>
      </dgm:t>
    </dgm:pt>
    <dgm:pt modelId="{334A159B-3A71-48E8-87B5-A4F014504A0C}" type="parTrans" cxnId="{D856FDDA-D241-4EDE-B3F6-5BE7E055C114}">
      <dgm:prSet/>
      <dgm:spPr/>
      <dgm:t>
        <a:bodyPr/>
        <a:lstStyle/>
        <a:p>
          <a:endParaRPr lang="en-GB"/>
        </a:p>
      </dgm:t>
    </dgm:pt>
    <dgm:pt modelId="{8DF9B4C0-07A4-43D6-A88C-3811F56EDA6A}" type="sibTrans" cxnId="{D856FDDA-D241-4EDE-B3F6-5BE7E055C11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66609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DB19C912-B8CF-40EE-B264-5657E67BC5D4}" type="pres">
      <dgm:prSet presAssocID="{334A159B-3A71-48E8-87B5-A4F014504A0C}" presName="Name19" presStyleLbl="parChTrans1D3" presStyleIdx="0" presStyleCnt="1"/>
      <dgm:spPr/>
    </dgm:pt>
    <dgm:pt modelId="{7FE6CA90-9EF5-4685-8554-A16FD902A280}" type="pres">
      <dgm:prSet presAssocID="{922FBE9D-979F-431F-8107-7FB36AEBB9AB}" presName="Name21" presStyleCnt="0"/>
      <dgm:spPr/>
    </dgm:pt>
    <dgm:pt modelId="{AF71ECC4-B3B8-48E4-807C-4B2EB295F41D}" type="pres">
      <dgm:prSet presAssocID="{922FBE9D-979F-431F-8107-7FB36AEBB9AB}" presName="level2Shape" presStyleLbl="node3" presStyleIdx="0" presStyleCnt="1"/>
      <dgm:spPr/>
    </dgm:pt>
    <dgm:pt modelId="{3B6E7BD8-5DD7-4D81-A50A-38C0BFE271C9}" type="pres">
      <dgm:prSet presAssocID="{922FBE9D-979F-431F-8107-7FB36AEBB9AB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0D4DDB19-3DB3-4A10-A03A-760FCC900732}" type="presOf" srcId="{334A159B-3A71-48E8-87B5-A4F014504A0C}" destId="{DB19C912-B8CF-40EE-B264-5657E67BC5D4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526B1568-CE56-4B6F-B908-F5C2E1177351}" type="presOf" srcId="{BFDFC3B0-E6E0-4ABD-B046-5D5D74C9AE11}" destId="{E5E261E0-CCBC-4B5A-A904-F243E2AA53B0}" srcOrd="0" destOrd="0" presId="urn:microsoft.com/office/officeart/2005/8/layout/hierarchy6"/>
    <dgm:cxn modelId="{C364596D-273D-455E-9572-EB97E2F6EC32}" type="presOf" srcId="{25080C42-F311-4646-B860-4B2E41968E42}" destId="{F7436063-BF3D-4400-ABDF-46A0C91AC2E1}" srcOrd="0" destOrd="0" presId="urn:microsoft.com/office/officeart/2005/8/layout/hierarchy6"/>
    <dgm:cxn modelId="{CBE5486F-1770-4120-88E3-1BBC667C5AE5}" type="presOf" srcId="{EBA8B7DB-6598-4380-B1E1-363E74D81801}" destId="{F363464E-03AD-4819-BCA0-0FA469D48E0C}" srcOrd="0" destOrd="0" presId="urn:microsoft.com/office/officeart/2005/8/layout/hierarchy6"/>
    <dgm:cxn modelId="{B5669F54-9276-46F7-A1AA-B063DA21E8A9}" type="presOf" srcId="{CA4CC870-5F8C-4950-9C3F-CDDD8D47B8FE}" destId="{ADDD5734-79CB-4183-8EC2-3B41317D015B}" srcOrd="0" destOrd="0" presId="urn:microsoft.com/office/officeart/2005/8/layout/hierarchy6"/>
    <dgm:cxn modelId="{527B5D84-C938-4FE2-8C73-995BF92CFD88}" type="presOf" srcId="{91FF6C16-4843-4FCD-BDA7-2EDCEEB4A38F}" destId="{33643D00-C75E-4DF5-A0F0-DFA21355EB8A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64AD219D-3BB9-4782-B241-97ADC4FADFD6}" type="presOf" srcId="{11C582FB-D301-4A67-835D-4CB7CEB50770}" destId="{6244B4F7-B327-4EE2-8EC6-761014D046DA}" srcOrd="0" destOrd="0" presId="urn:microsoft.com/office/officeart/2005/8/layout/hierarchy6"/>
    <dgm:cxn modelId="{093F1A9E-FB8E-4522-8C3D-95924C299FCC}" type="presOf" srcId="{E4077D0A-89B9-48D0-B430-37B0E120FC14}" destId="{F150C942-4610-411E-BDFE-86CB29B06647}" srcOrd="0" destOrd="0" presId="urn:microsoft.com/office/officeart/2005/8/layout/hierarchy6"/>
    <dgm:cxn modelId="{022098AD-33BC-44E5-9BCC-AD25D9B9BC0F}" type="presOf" srcId="{6164C4B7-2FD3-411B-9DE0-6075F300ACD2}" destId="{67357A81-5F47-46C8-8791-23DB6B665016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C1EF33B3-7350-4B62-84C1-5230E19CDB2B}" type="presOf" srcId="{871E83FC-C0A7-4366-910C-0C2F0BA31BB4}" destId="{1CD6397F-75EE-4798-9222-CCACE974B0F9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D856FDDA-D241-4EDE-B3F6-5BE7E055C114}" srcId="{EBA8B7DB-6598-4380-B1E1-363E74D81801}" destId="{922FBE9D-979F-431F-8107-7FB36AEBB9AB}" srcOrd="0" destOrd="0" parTransId="{334A159B-3A71-48E8-87B5-A4F014504A0C}" sibTransId="{8DF9B4C0-07A4-43D6-A88C-3811F56EDA6A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AE1908FA-BB58-4EC3-9088-60DA674BA79A}" type="presOf" srcId="{922FBE9D-979F-431F-8107-7FB36AEBB9AB}" destId="{AF71ECC4-B3B8-48E4-807C-4B2EB295F41D}" srcOrd="0" destOrd="0" presId="urn:microsoft.com/office/officeart/2005/8/layout/hierarchy6"/>
    <dgm:cxn modelId="{8935765E-9D3B-4625-81C2-6BFBA664C51A}" type="presParOf" srcId="{3F07D7E2-E965-43CE-A330-13369F1805EA}" destId="{E466D950-1166-446A-8834-0989703BB104}" srcOrd="0" destOrd="0" presId="urn:microsoft.com/office/officeart/2005/8/layout/hierarchy6"/>
    <dgm:cxn modelId="{7A7EE10C-423E-4E08-B227-000815DC7674}" type="presParOf" srcId="{E466D950-1166-446A-8834-0989703BB104}" destId="{9946BB4B-0D0D-4192-B468-E6FAAB5AE8F3}" srcOrd="0" destOrd="0" presId="urn:microsoft.com/office/officeart/2005/8/layout/hierarchy6"/>
    <dgm:cxn modelId="{0F92B0EC-41ED-49CE-B30A-DF2E493547CB}" type="presParOf" srcId="{9946BB4B-0D0D-4192-B468-E6FAAB5AE8F3}" destId="{3ED1BE28-E331-40BF-92DD-74F99908B77D}" srcOrd="0" destOrd="0" presId="urn:microsoft.com/office/officeart/2005/8/layout/hierarchy6"/>
    <dgm:cxn modelId="{40B9CB7C-A8C1-4273-AACF-75C6BF458FE5}" type="presParOf" srcId="{3ED1BE28-E331-40BF-92DD-74F99908B77D}" destId="{6244B4F7-B327-4EE2-8EC6-761014D046DA}" srcOrd="0" destOrd="0" presId="urn:microsoft.com/office/officeart/2005/8/layout/hierarchy6"/>
    <dgm:cxn modelId="{D5DCAB98-0853-4508-9CFF-D52E3C2336A1}" type="presParOf" srcId="{3ED1BE28-E331-40BF-92DD-74F99908B77D}" destId="{0810A678-E60C-4760-BC00-63A28DF49489}" srcOrd="1" destOrd="0" presId="urn:microsoft.com/office/officeart/2005/8/layout/hierarchy6"/>
    <dgm:cxn modelId="{5FB4D40C-5D01-4572-9F12-E9DAE2E16904}" type="presParOf" srcId="{0810A678-E60C-4760-BC00-63A28DF49489}" destId="{33643D00-C75E-4DF5-A0F0-DFA21355EB8A}" srcOrd="0" destOrd="0" presId="urn:microsoft.com/office/officeart/2005/8/layout/hierarchy6"/>
    <dgm:cxn modelId="{87D9D7E3-D1C6-41DB-8B5D-D543FD2CA5BD}" type="presParOf" srcId="{0810A678-E60C-4760-BC00-63A28DF49489}" destId="{6E24BE85-D38B-4C1A-A7DF-16389060B567}" srcOrd="1" destOrd="0" presId="urn:microsoft.com/office/officeart/2005/8/layout/hierarchy6"/>
    <dgm:cxn modelId="{0F73275C-6C8A-49F6-998C-754895DC3C35}" type="presParOf" srcId="{6E24BE85-D38B-4C1A-A7DF-16389060B567}" destId="{ADDD5734-79CB-4183-8EC2-3B41317D015B}" srcOrd="0" destOrd="0" presId="urn:microsoft.com/office/officeart/2005/8/layout/hierarchy6"/>
    <dgm:cxn modelId="{3A5622B0-9FAA-4702-9120-5CF8290B21B7}" type="presParOf" srcId="{6E24BE85-D38B-4C1A-A7DF-16389060B567}" destId="{A88F0D0A-72A4-4B5D-B0A7-0F9BD5683579}" srcOrd="1" destOrd="0" presId="urn:microsoft.com/office/officeart/2005/8/layout/hierarchy6"/>
    <dgm:cxn modelId="{F30510D2-AB01-48CF-89D6-F0395B27F858}" type="presParOf" srcId="{0810A678-E60C-4760-BC00-63A28DF49489}" destId="{67357A81-5F47-46C8-8791-23DB6B665016}" srcOrd="2" destOrd="0" presId="urn:microsoft.com/office/officeart/2005/8/layout/hierarchy6"/>
    <dgm:cxn modelId="{6C531F84-93C5-4EFE-844B-11E7F373A76B}" type="presParOf" srcId="{0810A678-E60C-4760-BC00-63A28DF49489}" destId="{7278A374-6AC7-4093-98A6-F87C32FEBB05}" srcOrd="3" destOrd="0" presId="urn:microsoft.com/office/officeart/2005/8/layout/hierarchy6"/>
    <dgm:cxn modelId="{75FE2AF2-803F-45EB-B012-02B8B5F7C042}" type="presParOf" srcId="{7278A374-6AC7-4093-98A6-F87C32FEBB05}" destId="{F363464E-03AD-4819-BCA0-0FA469D48E0C}" srcOrd="0" destOrd="0" presId="urn:microsoft.com/office/officeart/2005/8/layout/hierarchy6"/>
    <dgm:cxn modelId="{F875B85D-7C47-474F-A1F4-D337CC9A4364}" type="presParOf" srcId="{7278A374-6AC7-4093-98A6-F87C32FEBB05}" destId="{F965F83D-9EC5-422A-AC7F-21013E865C34}" srcOrd="1" destOrd="0" presId="urn:microsoft.com/office/officeart/2005/8/layout/hierarchy6"/>
    <dgm:cxn modelId="{003B6A5F-1B21-43A9-BBE4-1BB610CAFC2D}" type="presParOf" srcId="{F965F83D-9EC5-422A-AC7F-21013E865C34}" destId="{DB19C912-B8CF-40EE-B264-5657E67BC5D4}" srcOrd="0" destOrd="0" presId="urn:microsoft.com/office/officeart/2005/8/layout/hierarchy6"/>
    <dgm:cxn modelId="{5B455CE6-567D-4693-8803-36382756B637}" type="presParOf" srcId="{F965F83D-9EC5-422A-AC7F-21013E865C34}" destId="{7FE6CA90-9EF5-4685-8554-A16FD902A280}" srcOrd="1" destOrd="0" presId="urn:microsoft.com/office/officeart/2005/8/layout/hierarchy6"/>
    <dgm:cxn modelId="{31B04DEC-64DD-4A10-944E-F29A6BB38FF5}" type="presParOf" srcId="{7FE6CA90-9EF5-4685-8554-A16FD902A280}" destId="{AF71ECC4-B3B8-48E4-807C-4B2EB295F41D}" srcOrd="0" destOrd="0" presId="urn:microsoft.com/office/officeart/2005/8/layout/hierarchy6"/>
    <dgm:cxn modelId="{2919532C-47FD-4E07-9FCE-D9A6CAE5D456}" type="presParOf" srcId="{7FE6CA90-9EF5-4685-8554-A16FD902A280}" destId="{3B6E7BD8-5DD7-4D81-A50A-38C0BFE271C9}" srcOrd="1" destOrd="0" presId="urn:microsoft.com/office/officeart/2005/8/layout/hierarchy6"/>
    <dgm:cxn modelId="{8A1C0325-8C01-440E-BE9A-B701C59D72DF}" type="presParOf" srcId="{0810A678-E60C-4760-BC00-63A28DF49489}" destId="{E5E261E0-CCBC-4B5A-A904-F243E2AA53B0}" srcOrd="4" destOrd="0" presId="urn:microsoft.com/office/officeart/2005/8/layout/hierarchy6"/>
    <dgm:cxn modelId="{D582F71A-C113-4624-8199-A3ABC558AE3C}" type="presParOf" srcId="{0810A678-E60C-4760-BC00-63A28DF49489}" destId="{A28DAF53-A1BC-4030-9E28-A821B535C590}" srcOrd="5" destOrd="0" presId="urn:microsoft.com/office/officeart/2005/8/layout/hierarchy6"/>
    <dgm:cxn modelId="{35C3BFE9-2272-491F-AD9C-A799C884E7CE}" type="presParOf" srcId="{A28DAF53-A1BC-4030-9E28-A821B535C590}" destId="{1CD6397F-75EE-4798-9222-CCACE974B0F9}" srcOrd="0" destOrd="0" presId="urn:microsoft.com/office/officeart/2005/8/layout/hierarchy6"/>
    <dgm:cxn modelId="{239C5FB9-4DFF-47AB-888D-7375304AC5F3}" type="presParOf" srcId="{A28DAF53-A1BC-4030-9E28-A821B535C590}" destId="{9D39E6FF-CEE1-408B-A2A2-2DF86198EC1D}" srcOrd="1" destOrd="0" presId="urn:microsoft.com/office/officeart/2005/8/layout/hierarchy6"/>
    <dgm:cxn modelId="{1290030A-B95F-485F-96D1-43E7607ECB03}" type="presParOf" srcId="{0810A678-E60C-4760-BC00-63A28DF49489}" destId="{F7436063-BF3D-4400-ABDF-46A0C91AC2E1}" srcOrd="6" destOrd="0" presId="urn:microsoft.com/office/officeart/2005/8/layout/hierarchy6"/>
    <dgm:cxn modelId="{DF050A76-3FC3-4737-BB29-360912E06837}" type="presParOf" srcId="{0810A678-E60C-4760-BC00-63A28DF49489}" destId="{8C1F71A8-7336-4E9E-BE3C-D799F837D69C}" srcOrd="7" destOrd="0" presId="urn:microsoft.com/office/officeart/2005/8/layout/hierarchy6"/>
    <dgm:cxn modelId="{7623A866-4788-435F-87B8-B670253A295D}" type="presParOf" srcId="{8C1F71A8-7336-4E9E-BE3C-D799F837D69C}" destId="{F150C942-4610-411E-BDFE-86CB29B06647}" srcOrd="0" destOrd="0" presId="urn:microsoft.com/office/officeart/2005/8/layout/hierarchy6"/>
    <dgm:cxn modelId="{FFC367D1-8040-40EA-817E-3FF0FF2EA9F6}" type="presParOf" srcId="{8C1F71A8-7336-4E9E-BE3C-D799F837D69C}" destId="{7DFA4DBE-6334-4D1D-85B0-590CB98AA548}" srcOrd="1" destOrd="0" presId="urn:microsoft.com/office/officeart/2005/8/layout/hierarchy6"/>
    <dgm:cxn modelId="{EADA7D4F-DC5D-4F1F-96FD-DC56D47D7154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20851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5244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708407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4246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708407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4246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708407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20602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4246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708407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20602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658940" y="2242461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00583" y="83853"/>
          <a:ext cx="4751189" cy="67085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20232" y="103502"/>
        <a:ext cx="4711891" cy="631555"/>
      </dsp:txXfrm>
    </dsp:sp>
    <dsp:sp modelId="{33643D00-C75E-4DF5-A0F0-DFA21355EB8A}">
      <dsp:nvSpPr>
        <dsp:cNvPr id="0" name=""/>
        <dsp:cNvSpPr/>
      </dsp:nvSpPr>
      <dsp:spPr>
        <a:xfrm>
          <a:off x="1708144" y="754706"/>
          <a:ext cx="3268033" cy="402860"/>
        </a:xfrm>
        <a:custGeom>
          <a:avLst/>
          <a:gdLst/>
          <a:ahLst/>
          <a:cxnLst/>
          <a:rect l="0" t="0" r="0" b="0"/>
          <a:pathLst>
            <a:path>
              <a:moveTo>
                <a:pt x="3268033" y="0"/>
              </a:moveTo>
              <a:lnTo>
                <a:pt x="3268033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952781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82279" y="1187064"/>
        <a:ext cx="1451730" cy="948154"/>
      </dsp:txXfrm>
    </dsp:sp>
    <dsp:sp modelId="{67357A81-5F47-46C8-8791-23DB6B665016}">
      <dsp:nvSpPr>
        <dsp:cNvPr id="0" name=""/>
        <dsp:cNvSpPr/>
      </dsp:nvSpPr>
      <dsp:spPr>
        <a:xfrm>
          <a:off x="3672088" y="754706"/>
          <a:ext cx="1304089" cy="402860"/>
        </a:xfrm>
        <a:custGeom>
          <a:avLst/>
          <a:gdLst/>
          <a:ahLst/>
          <a:cxnLst/>
          <a:rect l="0" t="0" r="0" b="0"/>
          <a:pathLst>
            <a:path>
              <a:moveTo>
                <a:pt x="1304089" y="0"/>
              </a:moveTo>
              <a:lnTo>
                <a:pt x="1304089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916725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946223" y="1187064"/>
        <a:ext cx="1451730" cy="948154"/>
      </dsp:txXfrm>
    </dsp:sp>
    <dsp:sp modelId="{DB19C912-B8CF-40EE-B264-5657E67BC5D4}">
      <dsp:nvSpPr>
        <dsp:cNvPr id="0" name=""/>
        <dsp:cNvSpPr/>
      </dsp:nvSpPr>
      <dsp:spPr>
        <a:xfrm>
          <a:off x="3626368" y="2164717"/>
          <a:ext cx="91440" cy="40286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71ECC4-B3B8-48E4-807C-4B2EB295F41D}">
      <dsp:nvSpPr>
        <dsp:cNvPr id="0" name=""/>
        <dsp:cNvSpPr/>
      </dsp:nvSpPr>
      <dsp:spPr>
        <a:xfrm>
          <a:off x="2916725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Finite Verbs</a:t>
          </a:r>
        </a:p>
      </dsp:txBody>
      <dsp:txXfrm>
        <a:off x="2946223" y="2597075"/>
        <a:ext cx="1451730" cy="948154"/>
      </dsp:txXfrm>
    </dsp:sp>
    <dsp:sp modelId="{E5E261E0-CCBC-4B5A-A904-F243E2AA53B0}">
      <dsp:nvSpPr>
        <dsp:cNvPr id="0" name=""/>
        <dsp:cNvSpPr/>
      </dsp:nvSpPr>
      <dsp:spPr>
        <a:xfrm>
          <a:off x="4976178" y="754706"/>
          <a:ext cx="796840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796840" y="201430"/>
              </a:lnTo>
              <a:lnTo>
                <a:pt x="79684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80669" y="1157566"/>
          <a:ext cx="178469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910167" y="1187064"/>
        <a:ext cx="1725700" cy="948154"/>
      </dsp:txXfrm>
    </dsp:sp>
    <dsp:sp modelId="{F7436063-BF3D-4400-ABDF-46A0C91AC2E1}">
      <dsp:nvSpPr>
        <dsp:cNvPr id="0" name=""/>
        <dsp:cNvSpPr/>
      </dsp:nvSpPr>
      <dsp:spPr>
        <a:xfrm>
          <a:off x="4976178" y="754706"/>
          <a:ext cx="3082901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3082901" y="201430"/>
              </a:lnTo>
              <a:lnTo>
                <a:pt x="3082901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118584" y="1157566"/>
          <a:ext cx="1880990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148082" y="1187064"/>
        <a:ext cx="1821994" cy="9481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63766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88963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9344E2-CFEC-545B-181C-5ED6B8FFF9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C45426C-E4E5-3E58-E0DC-F3CF745291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8A6959-DD98-4ED0-14FD-345AF9EBA7D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EE78712-9FBF-DFE9-97D4-5DA4D389919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shadows, Scrambler activated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71B4F5C-DC48-653B-3195-6445686195A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CE88649-DA01-1C17-0237-D28EA752463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1EE56D2-ED99-C0C0-3D59-2EB14F8AC9E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0063558-C87A-D6CC-1C4B-5DBDBBF71CD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222959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B0886D-9B97-3E95-D1D1-7EFD771BBD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E5CD068-1468-0DAD-C6A3-B63A952487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7D2E84-27C7-7D45-6E11-1D535B27827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523AE82-BF02-B962-C1F2-1B33F69260E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shadows, Scrambler activated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65E1D73-FACE-88F1-0D54-FBDD20FC97F5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D0BB0E-9D49-F366-5F52-C2D811A54CB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1071D71-31D5-6215-3CE2-0872AB23AE6C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928046-5C97-8C87-2DC8-543428543BF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3622418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B2DDBD-E48B-4B1A-9072-DF3953B004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9D29F9-836C-194D-9CE3-38E254C596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623CCE7-5762-C983-606A-14F6E2E3DEA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FE0A1A4-A9C8-5046-C08F-F5CADADB93C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shadows, Scrambler activated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B525F5B-F9B1-7F89-1A68-9837616D0F4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24EAE99-7803-3866-9627-4F81C760CA8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9B56C95-CF08-11D0-0862-EEA20031068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2F0C8E5-7F91-6DA0-EFFA-5901AF4A4B9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2552367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0A2FB7-87A3-3790-86F1-091AC185D3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BF1A969-882B-CB0A-5CB4-3AF674569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2812DE4-99F1-42D8-5BCF-9B9DB92824A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AB761D-782B-6B2A-7BA5-20F71CD5798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shadows, Scrambler activated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E72CBCF-63A3-98F0-E260-77BAC399B9E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A7CC6A5-F3D0-78E4-D2B1-135FBD23D6D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DD1E76-63E6-91D3-61A6-949E094F70F9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Have you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5612061-FA66-0F52-71BE-75B3EBDA82F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1698775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C97FEF-4299-FACB-F9CD-CB049FE9C6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360DD34-F0AE-F9E5-ACFE-4D38410235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7D0C184-E586-9B6D-5418-B26D787F7A2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199C045-FE0D-6A35-EDDB-5169E62D2BB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shadows, Scrambler activated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B98263C-0FBC-B45F-F30E-E550B9BD18B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D036196-EE30-5A10-E4AF-F19E4FCA48B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A4240E2-1272-04A5-FFB0-C1E23184DB4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D9D7413-3A8B-1E83-99C3-47BEDC2220D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2907258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55B907-6758-7B6D-3508-16E7F0D9FD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817DD79-B5A6-EDB7-B0B4-FC00AF331D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20B2EB-F1AB-8608-0A33-7880FD0EA7C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84936F0-B4E1-25B2-596C-411FC9057D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shadows, Scrambler activated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80D85AB-16D4-7812-292F-A7E5129374A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81ED034-7819-5F4B-B6C9-B79383E0160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2B01441-5461-9035-8BE2-4379AB7B884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Have you seen the Scrambler anywhere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0BBA17-C4E7-BD40-9A0D-2B4E0767249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224564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D9DF91-C365-6495-BFD8-0CE3BBB89D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C1643C2-A233-DFFF-21CF-EC242C3149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7C131A1-06FF-709F-6631-1B824B96132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7442B30-96BE-6087-01C1-3A4AE14481C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shadows, Scrambler activated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6944E21-B60F-DC36-0BE3-EE76D96C217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987A7B7-324D-1798-DDA9-28656D064FA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96DB318-6BF8-0836-8DC2-9C54864137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Have you seen the Scrambler 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anywhere</a:t>
            </a:r>
            <a:r>
              <a:rPr lang="en-GB" sz="2000" b="1" i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?”</a:t>
            </a:r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F0309E1-8AD8-CD80-69D0-F59092DD4C1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104633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Scrambler launched a signal to the enemy fleet.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1818925" y="4795837"/>
            <a:ext cx="95920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6889967" y="4259537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348667" y="412594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3632256" y="426771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07227E41-1393-F633-23B1-0289144F6174}"/>
              </a:ext>
            </a:extLst>
          </p:cNvPr>
          <p:cNvSpPr/>
          <p:nvPr/>
        </p:nvSpPr>
        <p:spPr>
          <a:xfrm rot="16200000">
            <a:off x="10640483" y="423334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5" grpId="0" animBg="1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Scrambler launched a signal to the enemy fleet.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noun singular or plural?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637222" y="4870381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1222953" y="422897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1156333" y="4167790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3001589" y="4870381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E2DDE3C-8966-3C46-A48F-DEA9AFA38280}"/>
              </a:ext>
            </a:extLst>
          </p:cNvPr>
          <p:cNvSpPr/>
          <p:nvPr/>
        </p:nvSpPr>
        <p:spPr>
          <a:xfrm rot="16200000">
            <a:off x="3190104" y="417866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3181927" y="4186840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386177-A463-F8D1-8670-55AE1B84D957}"/>
              </a:ext>
            </a:extLst>
          </p:cNvPr>
          <p:cNvSpPr txBox="1">
            <a:spLocks/>
          </p:cNvSpPr>
          <p:nvPr/>
        </p:nvSpPr>
        <p:spPr>
          <a:xfrm>
            <a:off x="6740616" y="4847606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6C91E52-6089-AFE0-51BF-3E8B9A2A830F}"/>
              </a:ext>
            </a:extLst>
          </p:cNvPr>
          <p:cNvSpPr/>
          <p:nvPr/>
        </p:nvSpPr>
        <p:spPr>
          <a:xfrm rot="16200000">
            <a:off x="7103172" y="4153193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CDF3C89-8F9B-E8F0-7A58-3DEA4CEDDFCC}"/>
              </a:ext>
            </a:extLst>
          </p:cNvPr>
          <p:cNvSpPr/>
          <p:nvPr/>
        </p:nvSpPr>
        <p:spPr>
          <a:xfrm rot="16200000">
            <a:off x="7109347" y="4161370"/>
            <a:ext cx="1172849" cy="23233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73A952D-8CC6-A9EF-C495-5FA085EE773B}"/>
              </a:ext>
            </a:extLst>
          </p:cNvPr>
          <p:cNvSpPr txBox="1">
            <a:spLocks/>
          </p:cNvSpPr>
          <p:nvPr/>
        </p:nvSpPr>
        <p:spPr>
          <a:xfrm>
            <a:off x="9575028" y="4873796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1F92E8FA-010C-25D3-B111-420E46A0C2B7}"/>
              </a:ext>
            </a:extLst>
          </p:cNvPr>
          <p:cNvSpPr/>
          <p:nvPr/>
        </p:nvSpPr>
        <p:spPr>
          <a:xfrm rot="16200000">
            <a:off x="10652677" y="417866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2A2C0D0F-4803-FE16-B4F2-3C2837FA7591}"/>
              </a:ext>
            </a:extLst>
          </p:cNvPr>
          <p:cNvSpPr/>
          <p:nvPr/>
        </p:nvSpPr>
        <p:spPr>
          <a:xfrm rot="16200000">
            <a:off x="10658852" y="4186839"/>
            <a:ext cx="1172849" cy="23233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4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Scrambler launched a signal to the enemy fleet.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noun singular or plural?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1246585" y="4266815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469850" y="4931518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1278289" y="4169581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3139594" y="4180185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3164057" y="4266814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3279564" y="4953412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EEFC81F-D842-9E75-E13C-BFEA833EB731}"/>
              </a:ext>
            </a:extLst>
          </p:cNvPr>
          <p:cNvSpPr/>
          <p:nvPr/>
        </p:nvSpPr>
        <p:spPr>
          <a:xfrm rot="16200000">
            <a:off x="6965403" y="4318220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30103FE-1009-5C14-9B3B-F9CAFB8D3A85}"/>
              </a:ext>
            </a:extLst>
          </p:cNvPr>
          <p:cNvSpPr/>
          <p:nvPr/>
        </p:nvSpPr>
        <p:spPr>
          <a:xfrm rot="16200000">
            <a:off x="6957226" y="4278642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B1AB978-5B06-90A6-E46B-C60681EAD0C8}"/>
              </a:ext>
            </a:extLst>
          </p:cNvPr>
          <p:cNvSpPr txBox="1">
            <a:spLocks/>
          </p:cNvSpPr>
          <p:nvPr/>
        </p:nvSpPr>
        <p:spPr>
          <a:xfrm>
            <a:off x="6392751" y="4981499"/>
            <a:ext cx="2155786" cy="61912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2A407501-BEC7-509A-8F23-5A72762B6682}"/>
              </a:ext>
            </a:extLst>
          </p:cNvPr>
          <p:cNvSpPr/>
          <p:nvPr/>
        </p:nvSpPr>
        <p:spPr>
          <a:xfrm rot="16200000">
            <a:off x="10621351" y="4287086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5CD13069-8DC4-D198-C169-FFAFB2040E83}"/>
              </a:ext>
            </a:extLst>
          </p:cNvPr>
          <p:cNvSpPr/>
          <p:nvPr/>
        </p:nvSpPr>
        <p:spPr>
          <a:xfrm rot="16200000">
            <a:off x="10613174" y="4310612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302277B-053E-1345-F334-19A5EDC94DF7}"/>
              </a:ext>
            </a:extLst>
          </p:cNvPr>
          <p:cNvSpPr txBox="1">
            <a:spLocks/>
          </p:cNvSpPr>
          <p:nvPr/>
        </p:nvSpPr>
        <p:spPr>
          <a:xfrm>
            <a:off x="9239250" y="5013469"/>
            <a:ext cx="2425507" cy="61912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Collective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  <p:bldP spid="13" grpId="0" animBg="1"/>
      <p:bldP spid="15" grpId="0" animBg="1"/>
      <p:bldP spid="16" grpId="0" animBg="1"/>
      <p:bldP spid="5" grpId="0" animBg="1"/>
      <p:bldP spid="11" grpId="0" animBg="1"/>
      <p:bldP spid="14" grpId="0" animBg="1"/>
      <p:bldP spid="9" grpId="0" animBg="1"/>
      <p:bldP spid="10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Scrambler launched a signal to the enemy fleet.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934119" y="5146043"/>
            <a:ext cx="13366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849671" y="4378302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Scrambler launched a signal to the enemy fleet.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5046958" y="5153025"/>
            <a:ext cx="122396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4938439" y="429871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4834314" y="2331931"/>
            <a:ext cx="1649251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78FBD-65E7-1C6E-4B78-9149A19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D97A0-4987-7DAE-C11B-4A176A133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BB7B339-FEF2-1465-CD35-77686093BE4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Scrambler launched a signal to the enemy fleet.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F30C6B-5F55-1DFE-4E45-7180F46CEBE9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are “a” and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7BEAC1-D2B7-41E2-A1E6-0CF5FE88022B}"/>
              </a:ext>
            </a:extLst>
          </p:cNvPr>
          <p:cNvSpPr txBox="1">
            <a:spLocks/>
          </p:cNvSpPr>
          <p:nvPr/>
        </p:nvSpPr>
        <p:spPr>
          <a:xfrm>
            <a:off x="6474708" y="4917462"/>
            <a:ext cx="2916942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Determiners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541DD-E18F-B2AB-CBAB-D0D2BF8B20BA}"/>
              </a:ext>
            </a:extLst>
          </p:cNvPr>
          <p:cNvSpPr/>
          <p:nvPr/>
        </p:nvSpPr>
        <p:spPr>
          <a:xfrm rot="16200000">
            <a:off x="6172883" y="4269994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3E9D9F-6ED8-4B59-14ED-B0D503812FB9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determiners are they?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A344E6-55B9-D907-69F6-670099045D6D}"/>
              </a:ext>
            </a:extLst>
          </p:cNvPr>
          <p:cNvSpPr txBox="1">
            <a:spLocks/>
          </p:cNvSpPr>
          <p:nvPr/>
        </p:nvSpPr>
        <p:spPr>
          <a:xfrm>
            <a:off x="4924864" y="4917462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article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CE7471E-6D72-597F-7467-8C571B4F442A}"/>
              </a:ext>
            </a:extLst>
          </p:cNvPr>
          <p:cNvSpPr/>
          <p:nvPr/>
        </p:nvSpPr>
        <p:spPr>
          <a:xfrm rot="16200000">
            <a:off x="6148242" y="4216596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05CB6348-E8B1-656D-6D91-E97A37A3764C}"/>
              </a:ext>
            </a:extLst>
          </p:cNvPr>
          <p:cNvSpPr/>
          <p:nvPr/>
        </p:nvSpPr>
        <p:spPr>
          <a:xfrm rot="16200000">
            <a:off x="8388046" y="421659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9CF5D1A-0723-8877-99BD-468DF5FF8D00}"/>
              </a:ext>
            </a:extLst>
          </p:cNvPr>
          <p:cNvSpPr txBox="1">
            <a:spLocks/>
          </p:cNvSpPr>
          <p:nvPr/>
        </p:nvSpPr>
        <p:spPr>
          <a:xfrm>
            <a:off x="8077199" y="4933506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3737C2D9-A8F8-D211-8F6E-242653F6CC43}"/>
              </a:ext>
            </a:extLst>
          </p:cNvPr>
          <p:cNvSpPr/>
          <p:nvPr/>
        </p:nvSpPr>
        <p:spPr>
          <a:xfrm rot="16200000">
            <a:off x="8363405" y="4195685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3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10" grpId="0" animBg="1"/>
      <p:bldP spid="2" grpId="0" animBg="1"/>
      <p:bldP spid="5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Scrambler launched a signal to the enemy fleet.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“enemy”?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8606419" y="5033723"/>
            <a:ext cx="2970891" cy="762478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B66E273C-2951-9207-4D98-6A218172A986}"/>
              </a:ext>
            </a:extLst>
          </p:cNvPr>
          <p:cNvSpPr/>
          <p:nvPr/>
        </p:nvSpPr>
        <p:spPr>
          <a:xfrm rot="16200000">
            <a:off x="9317089" y="425894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4E638C-7B72-2D71-3D55-9740380E70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13C5D5D-366C-3F99-571B-625E5CD98B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8A279E8-0654-062D-8F49-9316533FEC3F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Scrambler launched a signal to the enemy fleet.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F18BFCF-1EBC-EE8B-3FCE-5911C95557AB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“At” and “to”?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C62E54A-37B8-B9EA-ECE8-0C2D4BD51B32}"/>
              </a:ext>
            </a:extLst>
          </p:cNvPr>
          <p:cNvSpPr txBox="1">
            <a:spLocks/>
          </p:cNvSpPr>
          <p:nvPr/>
        </p:nvSpPr>
        <p:spPr>
          <a:xfrm>
            <a:off x="673350" y="5033723"/>
            <a:ext cx="8252505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C4A7A777-9837-E148-47BA-03F12D8C5BA0}"/>
              </a:ext>
            </a:extLst>
          </p:cNvPr>
          <p:cNvSpPr/>
          <p:nvPr/>
        </p:nvSpPr>
        <p:spPr>
          <a:xfrm rot="16200000">
            <a:off x="7786285" y="4258946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D4EB1A82-C89B-317C-E118-8761198A8B49}"/>
              </a:ext>
            </a:extLst>
          </p:cNvPr>
          <p:cNvSpPr/>
          <p:nvPr/>
        </p:nvSpPr>
        <p:spPr>
          <a:xfrm rot="16200000">
            <a:off x="139626" y="4258946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319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Scrambler launched a signal to the enemy fleet.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is there a comma (,) near the start of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phrase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At midnight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209550" y="2446231"/>
            <a:ext cx="2785690" cy="619125"/>
          </a:xfrm>
          <a:prstGeom prst="roundRect">
            <a:avLst>
              <a:gd name="adj" fmla="val 8408"/>
            </a:avLst>
          </a:prstGeom>
          <a:solidFill>
            <a:srgbClr val="FFFF0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Fronted adverbial</a:t>
            </a:r>
            <a:endParaRPr lang="en-GB" sz="3200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8564ABD-CB2F-D4C0-A25E-E0FBDA6AC44E}"/>
              </a:ext>
            </a:extLst>
          </p:cNvPr>
          <p:cNvSpPr/>
          <p:nvPr/>
        </p:nvSpPr>
        <p:spPr>
          <a:xfrm>
            <a:off x="2582635" y="3505761"/>
            <a:ext cx="295275" cy="318801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Scrambler launched a signal to the enemy fleet.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92674" y="2556399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238126" y="1524048"/>
            <a:ext cx="1817122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4417285" y="4664236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4636354" y="4155801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16200000">
            <a:off x="1217990" y="4213157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1121191" y="4614064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F17C5FE-5310-1732-4563-9B5F9356CC83}"/>
              </a:ext>
            </a:extLst>
          </p:cNvPr>
          <p:cNvSpPr/>
          <p:nvPr/>
        </p:nvSpPr>
        <p:spPr>
          <a:xfrm rot="5400000">
            <a:off x="6152189" y="2461899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043CC4-9CFD-C16C-883B-B614DE26E088}"/>
              </a:ext>
            </a:extLst>
          </p:cNvPr>
          <p:cNvSpPr txBox="1">
            <a:spLocks/>
          </p:cNvSpPr>
          <p:nvPr/>
        </p:nvSpPr>
        <p:spPr>
          <a:xfrm>
            <a:off x="5827556" y="1603502"/>
            <a:ext cx="1609603" cy="6019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article</a:t>
            </a: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DEE6EEF1-33FA-409F-4EF4-A16CABE52426}"/>
              </a:ext>
            </a:extLst>
          </p:cNvPr>
          <p:cNvSpPr/>
          <p:nvPr/>
        </p:nvSpPr>
        <p:spPr>
          <a:xfrm rot="16200000">
            <a:off x="10700770" y="4178084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5400000">
            <a:off x="3181389" y="2556399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3019443" y="1544353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78F89E4-AFD6-750F-A8B9-E4FF130C4073}"/>
              </a:ext>
            </a:extLst>
          </p:cNvPr>
          <p:cNvSpPr txBox="1">
            <a:spLocks/>
          </p:cNvSpPr>
          <p:nvPr/>
        </p:nvSpPr>
        <p:spPr>
          <a:xfrm>
            <a:off x="10598389" y="4678214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5F1C48A0-22EC-D6D9-AD41-EA2045AEF029}"/>
              </a:ext>
            </a:extLst>
          </p:cNvPr>
          <p:cNvSpPr/>
          <p:nvPr/>
        </p:nvSpPr>
        <p:spPr>
          <a:xfrm rot="5400000">
            <a:off x="9710953" y="2620200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FA1DEF6-120C-56BC-E764-1F78AF6C183C}"/>
              </a:ext>
            </a:extLst>
          </p:cNvPr>
          <p:cNvSpPr txBox="1">
            <a:spLocks/>
          </p:cNvSpPr>
          <p:nvPr/>
        </p:nvSpPr>
        <p:spPr>
          <a:xfrm>
            <a:off x="9616406" y="1652867"/>
            <a:ext cx="1817122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D939C076-81CF-0C8C-C119-EC39EA8D3161}"/>
              </a:ext>
            </a:extLst>
          </p:cNvPr>
          <p:cNvSpPr/>
          <p:nvPr/>
        </p:nvSpPr>
        <p:spPr>
          <a:xfrm rot="16200000">
            <a:off x="7078209" y="4155710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7AE1D0E-6667-7041-683B-9D1CC9CDFA9C}"/>
              </a:ext>
            </a:extLst>
          </p:cNvPr>
          <p:cNvSpPr txBox="1">
            <a:spLocks/>
          </p:cNvSpPr>
          <p:nvPr/>
        </p:nvSpPr>
        <p:spPr>
          <a:xfrm>
            <a:off x="6926965" y="4678214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A9FEC753-294A-DEAE-32DE-BB0DCDEE0D6B}"/>
              </a:ext>
            </a:extLst>
          </p:cNvPr>
          <p:cNvSpPr/>
          <p:nvPr/>
        </p:nvSpPr>
        <p:spPr>
          <a:xfrm rot="5400000">
            <a:off x="7912752" y="2602149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2F4114F-A8A1-8455-98F7-4515DA091ECD}"/>
              </a:ext>
            </a:extLst>
          </p:cNvPr>
          <p:cNvSpPr txBox="1">
            <a:spLocks/>
          </p:cNvSpPr>
          <p:nvPr/>
        </p:nvSpPr>
        <p:spPr>
          <a:xfrm>
            <a:off x="7695546" y="1622318"/>
            <a:ext cx="1817122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00C68E1-1385-01B6-4A85-FE8967AD8F70}"/>
              </a:ext>
            </a:extLst>
          </p:cNvPr>
          <p:cNvSpPr/>
          <p:nvPr/>
        </p:nvSpPr>
        <p:spPr>
          <a:xfrm rot="16200000">
            <a:off x="8436185" y="4197555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25808A0-F43C-1358-18AC-DA26658546E7}"/>
              </a:ext>
            </a:extLst>
          </p:cNvPr>
          <p:cNvSpPr txBox="1">
            <a:spLocks/>
          </p:cNvSpPr>
          <p:nvPr/>
        </p:nvSpPr>
        <p:spPr>
          <a:xfrm>
            <a:off x="8540574" y="4697778"/>
            <a:ext cx="1609603" cy="6019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article</a:t>
            </a: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3" grpId="0" animBg="1"/>
      <p:bldP spid="30" grpId="0" animBg="1"/>
      <p:bldP spid="33" grpId="0" animBg="1"/>
      <p:bldP spid="26" grpId="0" animBg="1"/>
      <p:bldP spid="25" grpId="0" animBg="1"/>
      <p:bldP spid="8" grpId="0" animBg="1"/>
      <p:bldP spid="6" grpId="0" animBg="1"/>
      <p:bldP spid="22" grpId="0" animBg="1"/>
      <p:bldP spid="12" grpId="0" animBg="1"/>
      <p:bldP spid="14" grpId="0" animBg="1"/>
      <p:bldP spid="20" grpId="0" animBg="1"/>
      <p:bldP spid="4" grpId="0" animBg="1"/>
      <p:bldP spid="5" grpId="0" animBg="1"/>
      <p:bldP spid="9" grpId="0" animBg="1"/>
      <p:bldP spid="10" grpId="0" animBg="1"/>
      <p:bldP spid="11" grpId="0" animBg="1"/>
      <p:bldP spid="15" grpId="0" animBg="1"/>
      <p:bldP spid="17" grpId="0" animBg="1"/>
      <p:bldP spid="1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Finite Verbs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138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683645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181713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027933-CE9F-496E-CCBE-2D44ABB922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B13F366-D1FE-869A-6E57-1E40DF3EB4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E81EE94-AAE6-2336-F093-41CBBA401D9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BFEAD99-10CE-BB62-A158-C552DFBB0A7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A51E6F0-8022-A8CE-5273-A8F7054F3DF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A622D7E-EB8B-2C3D-713F-DCA2210E299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7D766BC-AA3A-7536-6862-AA040C8A2DA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6A095FA-5CF0-FC8B-9A2B-96722095124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2790524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790927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2043181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764CD3B-0460-3E80-AB51-2BE8E9449D45}"/>
              </a:ext>
            </a:extLst>
          </p:cNvPr>
          <p:cNvSpPr txBox="1"/>
          <p:nvPr/>
        </p:nvSpPr>
        <p:spPr>
          <a:xfrm>
            <a:off x="2810509" y="4592524"/>
            <a:ext cx="86861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a few different types of verb.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Apart from tenses can you remember any different types of verb? </a:t>
            </a:r>
          </a:p>
        </p:txBody>
      </p:sp>
    </p:spTree>
    <p:extLst>
      <p:ext uri="{BB962C8B-B14F-4D97-AF65-F5344CB8AC3E}">
        <p14:creationId xmlns:p14="http://schemas.microsoft.com/office/powerpoint/2010/main" val="2784305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ABF2CE-7B8E-FFEF-D88F-A1B8A6A6B8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6695BAA-6EC3-1853-52A8-E1ED672CE5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8064453-0BD4-CA0F-616C-6548E73905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447251E-8268-B770-0939-627E739CDA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8ECC61AE-22BC-C54D-9950-2364078A63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94169759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78DD66-370A-460B-FB3B-04DB9DA3CB9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69F9F1E-BED7-FF5F-8A8A-8996733C194E}"/>
              </a:ext>
            </a:extLst>
          </p:cNvPr>
          <p:cNvSpPr txBox="1"/>
          <p:nvPr/>
        </p:nvSpPr>
        <p:spPr>
          <a:xfrm>
            <a:off x="2810509" y="4592524"/>
            <a:ext cx="86861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a type of verb called “finite” verbs.</a:t>
            </a:r>
          </a:p>
        </p:txBody>
      </p:sp>
    </p:spTree>
    <p:extLst>
      <p:ext uri="{BB962C8B-B14F-4D97-AF65-F5344CB8AC3E}">
        <p14:creationId xmlns:p14="http://schemas.microsoft.com/office/powerpoint/2010/main" val="3203105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429198" y="1685707"/>
            <a:ext cx="11497109" cy="184467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type of word “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is?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429198" y="374483"/>
            <a:ext cx="11448765" cy="90013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on the mat.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984DDC-BC67-EB14-6DE8-9E83E520D167}"/>
              </a:ext>
            </a:extLst>
          </p:cNvPr>
          <p:cNvSpPr txBox="1">
            <a:spLocks/>
          </p:cNvSpPr>
          <p:nvPr/>
        </p:nvSpPr>
        <p:spPr>
          <a:xfrm>
            <a:off x="477544" y="3941469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Action words are called “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0F2A43-837D-990F-1BA7-EB7D6D73BC02}"/>
              </a:ext>
            </a:extLst>
          </p:cNvPr>
          <p:cNvSpPr txBox="1">
            <a:spLocks/>
          </p:cNvSpPr>
          <p:nvPr/>
        </p:nvSpPr>
        <p:spPr>
          <a:xfrm>
            <a:off x="525888" y="5327366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“sat” is the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0974FA-DCCE-F769-A6A4-64A65870FC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89739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5378 -0.2430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74" y="-9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68B474-4BAD-FE6A-40E7-361C463924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05DA15EF-EE3D-19C4-2524-16E83FE47B2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AF8DD7DE-50D9-2C33-1AA6-8E32B1C74100}"/>
              </a:ext>
            </a:extLst>
          </p:cNvPr>
          <p:cNvSpPr txBox="1">
            <a:spLocks/>
          </p:cNvSpPr>
          <p:nvPr/>
        </p:nvSpPr>
        <p:spPr>
          <a:xfrm>
            <a:off x="322463" y="221529"/>
            <a:ext cx="11498232" cy="9532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is a type of verb called a “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finite 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80EF5D7-210F-9CA9-78FF-D595BEF26705}"/>
              </a:ext>
            </a:extLst>
          </p:cNvPr>
          <p:cNvSpPr txBox="1">
            <a:spLocks/>
          </p:cNvSpPr>
          <p:nvPr/>
        </p:nvSpPr>
        <p:spPr>
          <a:xfrm>
            <a:off x="322464" y="1369282"/>
            <a:ext cx="11498231" cy="206330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Finite verbs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 depending on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subject or tense.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B40369C-9D8C-8883-B9D1-DE4041316D03}"/>
              </a:ext>
            </a:extLst>
          </p:cNvPr>
          <p:cNvSpPr txBox="1">
            <a:spLocks/>
          </p:cNvSpPr>
          <p:nvPr/>
        </p:nvSpPr>
        <p:spPr>
          <a:xfrm>
            <a:off x="322464" y="3627042"/>
            <a:ext cx="11498231" cy="139816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They are usually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main verb in a sentence.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641ABC1-2824-6342-628A-F3258AE913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AECB0763-BC21-8B83-013F-2DABD4796211}"/>
              </a:ext>
            </a:extLst>
          </p:cNvPr>
          <p:cNvSpPr txBox="1">
            <a:spLocks/>
          </p:cNvSpPr>
          <p:nvPr/>
        </p:nvSpPr>
        <p:spPr>
          <a:xfrm>
            <a:off x="322464" y="5219666"/>
            <a:ext cx="11498231" cy="139816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All sentences must have a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finite verb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393119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838 L 0.14505 -0.2009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44" y="-5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2B136F-2EAA-BA3B-327E-E0DDF325FE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AD372E36-0DC9-2D01-FB99-25F1A59E40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1662730-BE75-923A-CB5A-4F8AC3AF53AF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9532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Finite verbs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change depending on the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subject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or tense.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BAE983D-AF04-A00A-78F8-5673C6C7C697}"/>
              </a:ext>
            </a:extLst>
          </p:cNvPr>
          <p:cNvSpPr txBox="1">
            <a:spLocks/>
          </p:cNvSpPr>
          <p:nvPr/>
        </p:nvSpPr>
        <p:spPr>
          <a:xfrm>
            <a:off x="322465" y="1422400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I play games.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He plays games.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We play games.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5C35D40-B16A-0B07-4B23-C66800D51763}"/>
              </a:ext>
            </a:extLst>
          </p:cNvPr>
          <p:cNvSpPr txBox="1">
            <a:spLocks/>
          </p:cNvSpPr>
          <p:nvPr/>
        </p:nvSpPr>
        <p:spPr>
          <a:xfrm>
            <a:off x="6502401" y="1422400"/>
            <a:ext cx="5318298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how the verb has changed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due to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60DDB17-4377-3A6D-1531-E81D75B0B439}"/>
              </a:ext>
            </a:extLst>
          </p:cNvPr>
          <p:cNvSpPr txBox="1">
            <a:spLocks/>
          </p:cNvSpPr>
          <p:nvPr/>
        </p:nvSpPr>
        <p:spPr>
          <a:xfrm>
            <a:off x="322465" y="1422400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play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games.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plays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games.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We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play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games.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4BEA0C-A434-4B94-2289-B6EB28A44DA4}"/>
              </a:ext>
            </a:extLst>
          </p:cNvPr>
          <p:cNvSpPr txBox="1">
            <a:spLocks/>
          </p:cNvSpPr>
          <p:nvPr/>
        </p:nvSpPr>
        <p:spPr>
          <a:xfrm>
            <a:off x="298047" y="1422400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walk</a:t>
            </a:r>
            <a:r>
              <a:rPr lang="en-GB" sz="4800" u="sng" dirty="0">
                <a:solidFill>
                  <a:srgbClr val="FF00FF"/>
                </a:solidFill>
                <a:ea typeface="Andika"/>
                <a:cs typeface="Andika"/>
              </a:rPr>
              <a:t>s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to school.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walk</a:t>
            </a:r>
            <a:r>
              <a:rPr lang="en-GB" sz="4800" u="sng" dirty="0">
                <a:solidFill>
                  <a:srgbClr val="FF00FF"/>
                </a:solidFill>
                <a:ea typeface="Andika"/>
                <a:cs typeface="Andika"/>
              </a:rPr>
              <a:t>ed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to school.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will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walk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to school.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762CEA7-F16A-8508-30F7-4B909F2C58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8689" y="3964362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5266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E27122-F107-9E50-461C-B9211F8E97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10C300EC-E88E-C57F-AA89-D29B349BD1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D1EDA63-7FDA-E163-990D-D070E81B7761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9532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Finite verb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change depending on the subject or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tense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F3731CA-F62C-8C5E-30E0-59659A5B5929}"/>
              </a:ext>
            </a:extLst>
          </p:cNvPr>
          <p:cNvSpPr txBox="1">
            <a:spLocks/>
          </p:cNvSpPr>
          <p:nvPr/>
        </p:nvSpPr>
        <p:spPr>
          <a:xfrm>
            <a:off x="322465" y="1422400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walks to school.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walked to school.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will walk to school.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3ADC9EC-8B95-1DA6-039D-FF0F0ECA958C}"/>
              </a:ext>
            </a:extLst>
          </p:cNvPr>
          <p:cNvSpPr txBox="1">
            <a:spLocks/>
          </p:cNvSpPr>
          <p:nvPr/>
        </p:nvSpPr>
        <p:spPr>
          <a:xfrm>
            <a:off x="6502401" y="1422400"/>
            <a:ext cx="5318298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how the verb has changed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due to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tense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29858C-118D-C55D-485A-4689DD3272B2}"/>
              </a:ext>
            </a:extLst>
          </p:cNvPr>
          <p:cNvSpPr txBox="1">
            <a:spLocks/>
          </p:cNvSpPr>
          <p:nvPr/>
        </p:nvSpPr>
        <p:spPr>
          <a:xfrm>
            <a:off x="322465" y="1422400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walks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to school.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walked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to school.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will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walk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to school.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7867A6E-8054-1EE7-5F64-B44519602ECB}"/>
              </a:ext>
            </a:extLst>
          </p:cNvPr>
          <p:cNvSpPr txBox="1">
            <a:spLocks/>
          </p:cNvSpPr>
          <p:nvPr/>
        </p:nvSpPr>
        <p:spPr>
          <a:xfrm>
            <a:off x="322464" y="1422400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walk</a:t>
            </a:r>
            <a:r>
              <a:rPr lang="en-GB" sz="4800" u="sng" dirty="0">
                <a:solidFill>
                  <a:srgbClr val="FF00FF"/>
                </a:solidFill>
                <a:ea typeface="Andika"/>
                <a:cs typeface="Andika"/>
              </a:rPr>
              <a:t>s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to school.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walk</a:t>
            </a:r>
            <a:r>
              <a:rPr lang="en-GB" sz="4800" u="sng" dirty="0">
                <a:solidFill>
                  <a:srgbClr val="FF00FF"/>
                </a:solidFill>
                <a:ea typeface="Andika"/>
                <a:cs typeface="Andika"/>
              </a:rPr>
              <a:t>ed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to school.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will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walk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to school.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FF67297-404B-3E00-6887-F3E46998F7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8689" y="3964362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40461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B2D9DB-267F-BF48-15A6-A1BAA0CA7D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yellow, child art, art&#10;&#10;Description automatically generated">
            <a:extLst>
              <a:ext uri="{FF2B5EF4-FFF2-40B4-BE49-F238E27FC236}">
                <a16:creationId xmlns:a16="http://schemas.microsoft.com/office/drawing/2014/main" id="{0D7A6D4B-AEE3-21C6-683C-1303FC749A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C686D1-3AFB-A107-8E55-D7C34E447D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617664"/>
            <a:ext cx="11338560" cy="7283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Can you spot the </a:t>
            </a:r>
            <a:r>
              <a:rPr lang="en-GB" sz="4000" u="sng" dirty="0">
                <a:solidFill>
                  <a:srgbClr val="FFFF00"/>
                </a:solidFill>
              </a:rPr>
              <a:t>finite</a:t>
            </a:r>
            <a:r>
              <a:rPr lang="en-GB" sz="4000" dirty="0">
                <a:solidFill>
                  <a:schemeClr val="bg1"/>
                </a:solidFill>
              </a:rPr>
              <a:t> verbs?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F79FBAB-1901-D1E8-CBFD-37FCA23C3F4D}"/>
              </a:ext>
            </a:extLst>
          </p:cNvPr>
          <p:cNvSpPr txBox="1">
            <a:spLocks/>
          </p:cNvSpPr>
          <p:nvPr/>
        </p:nvSpPr>
        <p:spPr>
          <a:xfrm>
            <a:off x="2066511" y="2487716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Eating lunch, he smiled at her.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709DF30-2D67-E0EE-4434-9528AF379509}"/>
              </a:ext>
            </a:extLst>
          </p:cNvPr>
          <p:cNvSpPr txBox="1">
            <a:spLocks/>
          </p:cNvSpPr>
          <p:nvPr/>
        </p:nvSpPr>
        <p:spPr>
          <a:xfrm>
            <a:off x="2066511" y="4316457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Eating lunch, I will smile at her.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44B19FD-3E04-E888-EB1F-698BB483496C}"/>
              </a:ext>
            </a:extLst>
          </p:cNvPr>
          <p:cNvSpPr txBox="1">
            <a:spLocks/>
          </p:cNvSpPr>
          <p:nvPr/>
        </p:nvSpPr>
        <p:spPr>
          <a:xfrm>
            <a:off x="2066511" y="1573345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 eats lunch.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BADCBF4-5206-673F-D268-C1F815A9DB15}"/>
              </a:ext>
            </a:extLst>
          </p:cNvPr>
          <p:cNvSpPr txBox="1">
            <a:spLocks/>
          </p:cNvSpPr>
          <p:nvPr/>
        </p:nvSpPr>
        <p:spPr>
          <a:xfrm>
            <a:off x="2066511" y="3402087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Eating lunch, they smile at her.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E9ACC3-BBF7-603A-68BE-63D675E973F9}"/>
              </a:ext>
            </a:extLst>
          </p:cNvPr>
          <p:cNvSpPr txBox="1">
            <a:spLocks/>
          </p:cNvSpPr>
          <p:nvPr/>
        </p:nvSpPr>
        <p:spPr>
          <a:xfrm>
            <a:off x="2066511" y="2487716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Eating lunch, 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smiled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at her.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E8D033-65E2-DF3D-72A7-A1EBAEE990C3}"/>
              </a:ext>
            </a:extLst>
          </p:cNvPr>
          <p:cNvSpPr txBox="1">
            <a:spLocks/>
          </p:cNvSpPr>
          <p:nvPr/>
        </p:nvSpPr>
        <p:spPr>
          <a:xfrm>
            <a:off x="2066511" y="4316457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Eating lunch, I will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smile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at her.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A639A59-F26B-B1F6-C570-F4D7FB5DF1DA}"/>
              </a:ext>
            </a:extLst>
          </p:cNvPr>
          <p:cNvSpPr txBox="1">
            <a:spLocks/>
          </p:cNvSpPr>
          <p:nvPr/>
        </p:nvSpPr>
        <p:spPr>
          <a:xfrm>
            <a:off x="2066511" y="1573345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eats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lunch.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D43FFB3-7424-5945-1957-D8B1CC559B32}"/>
              </a:ext>
            </a:extLst>
          </p:cNvPr>
          <p:cNvSpPr txBox="1">
            <a:spLocks/>
          </p:cNvSpPr>
          <p:nvPr/>
        </p:nvSpPr>
        <p:spPr>
          <a:xfrm>
            <a:off x="2066511" y="3402087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Eating lunch, they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smile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at her.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591C0E-91CB-9196-001B-4D2217CE0F4C}"/>
              </a:ext>
            </a:extLst>
          </p:cNvPr>
          <p:cNvSpPr txBox="1">
            <a:spLocks/>
          </p:cNvSpPr>
          <p:nvPr/>
        </p:nvSpPr>
        <p:spPr>
          <a:xfrm>
            <a:off x="426719" y="5556553"/>
            <a:ext cx="11338560" cy="7283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000" dirty="0">
                <a:solidFill>
                  <a:schemeClr val="bg1"/>
                </a:solidFill>
              </a:rPr>
              <a:t>“Eating” is a verb, but it doesn’t change.</a:t>
            </a:r>
          </a:p>
        </p:txBody>
      </p:sp>
    </p:spTree>
    <p:extLst>
      <p:ext uri="{BB962C8B-B14F-4D97-AF65-F5344CB8AC3E}">
        <p14:creationId xmlns:p14="http://schemas.microsoft.com/office/powerpoint/2010/main" val="2223099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2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E07A14-C4D1-8F72-8666-BA6D2D64B0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yellow, child art, art&#10;&#10;Description automatically generated">
            <a:extLst>
              <a:ext uri="{FF2B5EF4-FFF2-40B4-BE49-F238E27FC236}">
                <a16:creationId xmlns:a16="http://schemas.microsoft.com/office/drawing/2014/main" id="{1735E69D-28B4-28F9-36EC-52C4B11A89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03751D-4D97-6FBA-1974-198700A569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720" y="919603"/>
            <a:ext cx="11338560" cy="7283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Can you spot the </a:t>
            </a:r>
            <a:r>
              <a:rPr lang="en-GB" sz="4000" u="sng" dirty="0">
                <a:solidFill>
                  <a:srgbClr val="FFFF00"/>
                </a:solidFill>
              </a:rPr>
              <a:t>finite</a:t>
            </a:r>
            <a:r>
              <a:rPr lang="en-GB" sz="4000" dirty="0">
                <a:solidFill>
                  <a:schemeClr val="bg1"/>
                </a:solidFill>
              </a:rPr>
              <a:t> verbs?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58AB0C1-7C0D-F72A-8EA2-CE89140D5122}"/>
              </a:ext>
            </a:extLst>
          </p:cNvPr>
          <p:cNvSpPr txBox="1">
            <a:spLocks/>
          </p:cNvSpPr>
          <p:nvPr/>
        </p:nvSpPr>
        <p:spPr>
          <a:xfrm>
            <a:off x="1050189" y="2878078"/>
            <a:ext cx="10091622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solved the problem.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E111C1E-DD05-30D4-87C9-1D4DD6FBA8CA}"/>
              </a:ext>
            </a:extLst>
          </p:cNvPr>
          <p:cNvSpPr txBox="1">
            <a:spLocks/>
          </p:cNvSpPr>
          <p:nvPr/>
        </p:nvSpPr>
        <p:spPr>
          <a:xfrm>
            <a:off x="1050189" y="1963707"/>
            <a:ext cx="10091622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activates the device.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0419478-A5DA-2FC8-A5FD-C5437DEE60DB}"/>
              </a:ext>
            </a:extLst>
          </p:cNvPr>
          <p:cNvSpPr txBox="1">
            <a:spLocks/>
          </p:cNvSpPr>
          <p:nvPr/>
        </p:nvSpPr>
        <p:spPr>
          <a:xfrm>
            <a:off x="1050189" y="3792449"/>
            <a:ext cx="10091622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will be back to cause more problems.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AA3A3D2-3268-8C2D-1397-B3C696C9DBC4}"/>
              </a:ext>
            </a:extLst>
          </p:cNvPr>
          <p:cNvSpPr txBox="1">
            <a:spLocks/>
          </p:cNvSpPr>
          <p:nvPr/>
        </p:nvSpPr>
        <p:spPr>
          <a:xfrm>
            <a:off x="426720" y="4956845"/>
            <a:ext cx="11338560" cy="7283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000" dirty="0">
                <a:solidFill>
                  <a:schemeClr val="bg1"/>
                </a:solidFill>
              </a:rPr>
              <a:t>“to cause” is a verb, but it doesn’t change.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446CC55-8E06-4B08-B24E-3B6677451A41}"/>
              </a:ext>
            </a:extLst>
          </p:cNvPr>
          <p:cNvSpPr txBox="1">
            <a:spLocks/>
          </p:cNvSpPr>
          <p:nvPr/>
        </p:nvSpPr>
        <p:spPr>
          <a:xfrm>
            <a:off x="1055832" y="2872432"/>
            <a:ext cx="10091622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solved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the problem.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EB19082-C664-65CC-937D-034AC470B651}"/>
              </a:ext>
            </a:extLst>
          </p:cNvPr>
          <p:cNvSpPr txBox="1">
            <a:spLocks/>
          </p:cNvSpPr>
          <p:nvPr/>
        </p:nvSpPr>
        <p:spPr>
          <a:xfrm>
            <a:off x="1055832" y="1958061"/>
            <a:ext cx="10091622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activates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the device.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4DA5FA5-FFD2-5112-4DF5-41C9F90835EE}"/>
              </a:ext>
            </a:extLst>
          </p:cNvPr>
          <p:cNvSpPr txBox="1">
            <a:spLocks/>
          </p:cNvSpPr>
          <p:nvPr/>
        </p:nvSpPr>
        <p:spPr>
          <a:xfrm>
            <a:off x="1055832" y="3786803"/>
            <a:ext cx="10091622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will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back to cause more problems.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8F08B27-4A2D-6084-C375-503EA954C37A}"/>
              </a:ext>
            </a:extLst>
          </p:cNvPr>
          <p:cNvSpPr txBox="1">
            <a:spLocks/>
          </p:cNvSpPr>
          <p:nvPr/>
        </p:nvSpPr>
        <p:spPr>
          <a:xfrm>
            <a:off x="1055832" y="3781157"/>
            <a:ext cx="10091622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will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back </a:t>
            </a:r>
            <a:r>
              <a:rPr lang="en-GB" sz="4000" u="sng" dirty="0">
                <a:solidFill>
                  <a:srgbClr val="FF00FF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 cause 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more problems.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522BB14E-6531-75B2-BF95-27B65A133431}"/>
              </a:ext>
            </a:extLst>
          </p:cNvPr>
          <p:cNvSpPr txBox="1">
            <a:spLocks/>
          </p:cNvSpPr>
          <p:nvPr/>
        </p:nvSpPr>
        <p:spPr>
          <a:xfrm>
            <a:off x="426720" y="5907422"/>
            <a:ext cx="11338560" cy="7283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000" dirty="0">
                <a:solidFill>
                  <a:schemeClr val="bg1"/>
                </a:solidFill>
              </a:rPr>
              <a:t>“to cause” is a </a:t>
            </a:r>
            <a:r>
              <a:rPr lang="en-GB" sz="4000" u="sng" dirty="0">
                <a:solidFill>
                  <a:srgbClr val="FFFF00"/>
                </a:solidFill>
              </a:rPr>
              <a:t>non-finite verb</a:t>
            </a:r>
            <a:r>
              <a:rPr lang="en-GB" sz="40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24636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7" grpId="0" animBg="1"/>
      <p:bldP spid="8" grpId="0" animBg="1"/>
      <p:bldP spid="13" grpId="0" animBg="1"/>
      <p:bldP spid="15" grpId="0" animBg="1"/>
      <p:bldP spid="16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F5AF2F-C02D-2286-0652-DC811AAFF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A6A4288-FCF8-C4DD-7BED-6052B23DF8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DBFA86F-DA61-87AC-369C-85BDF0C7EF9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B0552BB-1469-0E7B-858E-037A5442B00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4E688DA-75DF-BB30-8724-3CA2360BA52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A283466-2614-5EC6-6E00-1574B03862C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30BAB0-D6FF-1964-AD30-F4D148000A4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91ECF4E-3579-3838-E450-8175F5F011F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4045181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F3B6C8-3008-7F17-38F4-0AB8097244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yellow, child art, art&#10;&#10;Description automatically generated">
            <a:extLst>
              <a:ext uri="{FF2B5EF4-FFF2-40B4-BE49-F238E27FC236}">
                <a16:creationId xmlns:a16="http://schemas.microsoft.com/office/drawing/2014/main" id="{7D09E5AE-52FD-DD1E-5E16-E83B899070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593595-AA28-C732-B70A-A06817F11D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617664"/>
            <a:ext cx="11338560" cy="7283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Can you spot the </a:t>
            </a:r>
            <a:r>
              <a:rPr lang="en-GB" sz="4000" u="sng" dirty="0">
                <a:solidFill>
                  <a:srgbClr val="FFFF00"/>
                </a:solidFill>
              </a:rPr>
              <a:t>non-finite</a:t>
            </a:r>
            <a:r>
              <a:rPr lang="en-GB" sz="4000" dirty="0">
                <a:solidFill>
                  <a:schemeClr val="bg1"/>
                </a:solidFill>
              </a:rPr>
              <a:t> verbs?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15F92C8-9C64-3820-96EF-80DFC366FD3C}"/>
              </a:ext>
            </a:extLst>
          </p:cNvPr>
          <p:cNvSpPr txBox="1">
            <a:spLocks/>
          </p:cNvSpPr>
          <p:nvPr/>
        </p:nvSpPr>
        <p:spPr>
          <a:xfrm>
            <a:off x="2066511" y="1698277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Eating lunch, he smiled at her.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0C2DDB1-B92F-1E0B-2F80-DA0F8EF0ADDB}"/>
              </a:ext>
            </a:extLst>
          </p:cNvPr>
          <p:cNvSpPr txBox="1">
            <a:spLocks/>
          </p:cNvSpPr>
          <p:nvPr/>
        </p:nvSpPr>
        <p:spPr>
          <a:xfrm>
            <a:off x="2066511" y="3450593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left early to avoid the traffic.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AC69CB-094D-13BD-74BF-DFD70F00FEB0}"/>
              </a:ext>
            </a:extLst>
          </p:cNvPr>
          <p:cNvSpPr txBox="1">
            <a:spLocks/>
          </p:cNvSpPr>
          <p:nvPr/>
        </p:nvSpPr>
        <p:spPr>
          <a:xfrm>
            <a:off x="2066511" y="2547360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Running late, Emile hurried.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6BC0A0-18F3-917C-3E0E-E9C145DFB4DD}"/>
              </a:ext>
            </a:extLst>
          </p:cNvPr>
          <p:cNvSpPr txBox="1">
            <a:spLocks/>
          </p:cNvSpPr>
          <p:nvPr/>
        </p:nvSpPr>
        <p:spPr>
          <a:xfrm>
            <a:off x="2066511" y="1675140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Eating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lunch, he smiled at her.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93E55AC-53C9-A37E-7CDC-F8B368BED749}"/>
              </a:ext>
            </a:extLst>
          </p:cNvPr>
          <p:cNvSpPr txBox="1">
            <a:spLocks/>
          </p:cNvSpPr>
          <p:nvPr/>
        </p:nvSpPr>
        <p:spPr>
          <a:xfrm>
            <a:off x="2066511" y="3444237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left early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 avoid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the traffic.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37D3F49-7C6D-7CF4-0ABB-D5A29F372F1B}"/>
              </a:ext>
            </a:extLst>
          </p:cNvPr>
          <p:cNvSpPr txBox="1">
            <a:spLocks/>
          </p:cNvSpPr>
          <p:nvPr/>
        </p:nvSpPr>
        <p:spPr>
          <a:xfrm>
            <a:off x="2066511" y="2547360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Running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late, Emile hurried.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D98EFB7-16CC-1BA8-D124-0C31FAD19488}"/>
              </a:ext>
            </a:extLst>
          </p:cNvPr>
          <p:cNvSpPr txBox="1">
            <a:spLocks/>
          </p:cNvSpPr>
          <p:nvPr/>
        </p:nvSpPr>
        <p:spPr>
          <a:xfrm>
            <a:off x="426719" y="5330775"/>
            <a:ext cx="11338560" cy="7283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000" dirty="0">
                <a:solidFill>
                  <a:schemeClr val="bg1"/>
                </a:solidFill>
              </a:rPr>
              <a:t>Can you think of a sentence with a </a:t>
            </a:r>
            <a:r>
              <a:rPr lang="en-GB" sz="4000" u="sng" dirty="0">
                <a:solidFill>
                  <a:srgbClr val="FFFF00"/>
                </a:solidFill>
              </a:rPr>
              <a:t>non-finite</a:t>
            </a:r>
            <a:r>
              <a:rPr lang="en-GB" sz="4000" dirty="0">
                <a:solidFill>
                  <a:schemeClr val="bg1"/>
                </a:solidFill>
              </a:rPr>
              <a:t> verb?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2260B9A-B049-5808-169A-A19AEDF34CD2}"/>
              </a:ext>
            </a:extLst>
          </p:cNvPr>
          <p:cNvSpPr txBox="1">
            <a:spLocks/>
          </p:cNvSpPr>
          <p:nvPr/>
        </p:nvSpPr>
        <p:spPr>
          <a:xfrm>
            <a:off x="2066511" y="4306032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wanted to collect all the gems.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4CC7AF0-EB76-CD77-B44E-5A63944D6A18}"/>
              </a:ext>
            </a:extLst>
          </p:cNvPr>
          <p:cNvSpPr txBox="1">
            <a:spLocks/>
          </p:cNvSpPr>
          <p:nvPr/>
        </p:nvSpPr>
        <p:spPr>
          <a:xfrm>
            <a:off x="2066511" y="4306032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wanted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 collect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all the gems.</a:t>
            </a:r>
          </a:p>
        </p:txBody>
      </p:sp>
    </p:spTree>
    <p:extLst>
      <p:ext uri="{BB962C8B-B14F-4D97-AF65-F5344CB8AC3E}">
        <p14:creationId xmlns:p14="http://schemas.microsoft.com/office/powerpoint/2010/main" val="906368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  <p:bldP spid="2" grpId="0" animBg="1"/>
      <p:bldP spid="4" grpId="0" animBg="1"/>
      <p:bldP spid="6" grpId="0" animBg="1"/>
      <p:bldP spid="7" grpId="0" animBg="1"/>
      <p:bldP spid="8" grpId="0" animBg="1"/>
      <p:bldP spid="1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850D662-35D0-A364-8E11-D64FA5FBB111}"/>
              </a:ext>
            </a:extLst>
          </p:cNvPr>
          <p:cNvGraphicFramePr>
            <a:graphicFrameLocks noGrp="1"/>
          </p:cNvGraphicFramePr>
          <p:nvPr/>
        </p:nvGraphicFramePr>
        <p:xfrm>
          <a:off x="390525" y="276226"/>
          <a:ext cx="11430001" cy="154171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51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521578-0D3F-F4AC-4B35-BFCB25685B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BE5060D7-E877-E445-0F5C-6BCB3BFAB0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978A694-5174-A3F6-C366-0C44C9C08515}"/>
              </a:ext>
            </a:extLst>
          </p:cNvPr>
          <p:cNvGraphicFramePr>
            <a:graphicFrameLocks noGrp="1"/>
          </p:cNvGraphicFramePr>
          <p:nvPr/>
        </p:nvGraphicFramePr>
        <p:xfrm>
          <a:off x="390525" y="276226"/>
          <a:ext cx="11430001" cy="154171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914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51090B-D54A-605F-A1D5-C28868B579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07AFD21A-AE6B-4F56-AB41-9C333AFB26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7993DA9-7941-DC8B-FD36-E4FBA735DD1B}"/>
              </a:ext>
            </a:extLst>
          </p:cNvPr>
          <p:cNvGraphicFramePr>
            <a:graphicFrameLocks noGrp="1"/>
          </p:cNvGraphicFramePr>
          <p:nvPr/>
        </p:nvGraphicFramePr>
        <p:xfrm>
          <a:off x="390525" y="276226"/>
          <a:ext cx="11430001" cy="2642937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1959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AA8076-321B-052C-4F91-071D88BD61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F67AD98-5833-60AC-DFFC-2B3DA66253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AC69A75-4FB5-C845-E03A-051C822B57D7}"/>
              </a:ext>
            </a:extLst>
          </p:cNvPr>
          <p:cNvGraphicFramePr>
            <a:graphicFrameLocks noGrp="1"/>
          </p:cNvGraphicFramePr>
          <p:nvPr/>
        </p:nvGraphicFramePr>
        <p:xfrm>
          <a:off x="390525" y="276226"/>
          <a:ext cx="11430001" cy="2642937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7643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14423F-EBA8-420D-384E-B0E353B903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3A11E91A-BFAB-7482-ADC9-F8B68204EF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93B0332-412F-77BE-06B1-7E7FF7B1A336}"/>
              </a:ext>
            </a:extLst>
          </p:cNvPr>
          <p:cNvGraphicFramePr>
            <a:graphicFrameLocks noGrp="1"/>
          </p:cNvGraphicFramePr>
          <p:nvPr/>
        </p:nvGraphicFramePr>
        <p:xfrm>
          <a:off x="390525" y="276226"/>
          <a:ext cx="11430001" cy="3744161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/>
                        <a:t>Modal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6057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58D038-5BDE-DF6C-5D08-7537E38871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BAAB44F7-DA61-B026-0614-85F7396D21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027201B-83D4-C7F6-70C6-A7F2B380E4BD}"/>
              </a:ext>
            </a:extLst>
          </p:cNvPr>
          <p:cNvGraphicFramePr>
            <a:graphicFrameLocks noGrp="1"/>
          </p:cNvGraphicFramePr>
          <p:nvPr/>
        </p:nvGraphicFramePr>
        <p:xfrm>
          <a:off x="390525" y="276226"/>
          <a:ext cx="11430001" cy="3744161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Modal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3450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57782C-3F82-7DEB-64C4-9F72A4A724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2DF62B21-A62B-AEA6-7885-3C19B7C8D3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C030663-2821-F762-EDA1-0A2791605678}"/>
              </a:ext>
            </a:extLst>
          </p:cNvPr>
          <p:cNvGraphicFramePr>
            <a:graphicFrameLocks noGrp="1"/>
          </p:cNvGraphicFramePr>
          <p:nvPr/>
        </p:nvGraphicFramePr>
        <p:xfrm>
          <a:off x="390525" y="276226"/>
          <a:ext cx="11430001" cy="3744161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Modal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You </a:t>
                      </a:r>
                      <a:r>
                        <a:rPr lang="en-GB" sz="1800" b="1" u="sng" dirty="0"/>
                        <a:t>should</a:t>
                      </a:r>
                      <a:r>
                        <a:rPr lang="en-GB" sz="1800" dirty="0"/>
                        <a:t> finish your homework.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308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63D53D-9BDB-0B03-FAC8-26AD2CAF23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32480F79-4341-655C-3F71-A793B01F77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2B693BA-79D3-02A4-B41C-B504FCB50B4F}"/>
              </a:ext>
            </a:extLst>
          </p:cNvPr>
          <p:cNvGraphicFramePr>
            <a:graphicFrameLocks noGrp="1"/>
          </p:cNvGraphicFramePr>
          <p:nvPr/>
        </p:nvGraphicFramePr>
        <p:xfrm>
          <a:off x="390525" y="276226"/>
          <a:ext cx="11430001" cy="5175749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You </a:t>
                      </a:r>
                      <a:r>
                        <a:rPr lang="en-GB" sz="1800" b="1" u="sng" dirty="0"/>
                        <a:t>should</a:t>
                      </a:r>
                      <a:r>
                        <a:rPr lang="en-GB" sz="1800" dirty="0"/>
                        <a:t> finish your homework.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runs, ran, is, was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Changes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3179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C70FAF-92B3-83B0-B9A0-B3DC43FCD5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5F7056B4-0B84-20DE-2F3A-1361289906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52EEDE5-8B6D-162A-D17A-910A4ACD4414}"/>
              </a:ext>
            </a:extLst>
          </p:cNvPr>
          <p:cNvGraphicFramePr>
            <a:graphicFrameLocks noGrp="1"/>
          </p:cNvGraphicFramePr>
          <p:nvPr/>
        </p:nvGraphicFramePr>
        <p:xfrm>
          <a:off x="390525" y="276226"/>
          <a:ext cx="11430001" cy="5175749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You </a:t>
                      </a:r>
                      <a:r>
                        <a:rPr lang="en-GB" sz="1800" b="1" u="sng" dirty="0"/>
                        <a:t>should</a:t>
                      </a:r>
                      <a:r>
                        <a:rPr lang="en-GB" sz="1800" dirty="0"/>
                        <a:t> finish your homework.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runs, ran, is, was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Changes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 </a:t>
                      </a:r>
                      <a:r>
                        <a:rPr lang="en-GB" sz="1800" b="1" u="sng" dirty="0"/>
                        <a:t>ran</a:t>
                      </a:r>
                      <a:r>
                        <a:rPr lang="en-GB" sz="1800" dirty="0"/>
                        <a:t> to catch the bus.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1474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3D2AB6-E995-CD9D-BFB1-AE7924B69B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C6AA538-8241-C1C8-94CD-41B77D0A73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078EE0-BBC0-A7B4-5364-CB9A5BA8A86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79E2DF5-BF85-C2B7-4BB1-70AB3FDB6D4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EBDAF71-BDC0-2365-B54A-5A8481ED5C2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17342DF-6175-F485-C016-B40AC67B48D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6AC8F78-5BFA-12EE-DE89-4D1782E0CA2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3CBFF1-1B36-A43A-ED8E-8DC4FB03406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1799231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A20D76-32EB-6B4B-505F-7804DEEBAB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EAF73607-D6CD-E242-4CF6-A2EED45CC3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4D6E7A0-2C1A-0918-E532-A6E145363A60}"/>
              </a:ext>
            </a:extLst>
          </p:cNvPr>
          <p:cNvGraphicFramePr>
            <a:graphicFrameLocks noGrp="1"/>
          </p:cNvGraphicFramePr>
          <p:nvPr/>
        </p:nvGraphicFramePr>
        <p:xfrm>
          <a:off x="390525" y="276226"/>
          <a:ext cx="11430001" cy="5175749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You </a:t>
                      </a:r>
                      <a:r>
                        <a:rPr lang="en-GB" sz="1800" b="1" u="sng" dirty="0"/>
                        <a:t>should</a:t>
                      </a:r>
                      <a:r>
                        <a:rPr lang="en-GB" sz="1800" dirty="0"/>
                        <a:t> finish your homework.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runs, ran, is, was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Changes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 </a:t>
                      </a:r>
                      <a:r>
                        <a:rPr lang="en-GB" sz="1800" b="1" u="sng" dirty="0"/>
                        <a:t>ran</a:t>
                      </a:r>
                      <a:r>
                        <a:rPr lang="en-GB" sz="1800" dirty="0"/>
                        <a:t> to catch the bus.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5756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83CC09-C516-DFAE-ECBF-74CB7F576B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2C78A40-46D1-813B-F845-480A17F80414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F88A13-EEE3-7F46-1CFB-BE6465C24302}"/>
              </a:ext>
            </a:extLst>
          </p:cNvPr>
          <p:cNvSpPr txBox="1"/>
          <p:nvPr/>
        </p:nvSpPr>
        <p:spPr>
          <a:xfrm>
            <a:off x="600891" y="670480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1. Spot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in the sentence below.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01BA835-E957-7A01-EC5A-9839F26E994A}"/>
              </a:ext>
            </a:extLst>
          </p:cNvPr>
          <p:cNvSpPr txBox="1"/>
          <p:nvPr/>
        </p:nvSpPr>
        <p:spPr>
          <a:xfrm>
            <a:off x="302649" y="2573559"/>
            <a:ext cx="115965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Aimee might paint a mural on the wall.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1994640-1841-F999-991B-3E7A3A68952E}"/>
              </a:ext>
            </a:extLst>
          </p:cNvPr>
          <p:cNvSpPr txBox="1"/>
          <p:nvPr/>
        </p:nvSpPr>
        <p:spPr>
          <a:xfrm>
            <a:off x="329483" y="2598003"/>
            <a:ext cx="11596551" cy="830997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Aimee 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might paint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a mural on the wall.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A29B9C2-98D6-43B5-6F58-32EB45B0DA1C}"/>
              </a:ext>
            </a:extLst>
          </p:cNvPr>
          <p:cNvSpPr txBox="1"/>
          <p:nvPr/>
        </p:nvSpPr>
        <p:spPr>
          <a:xfrm>
            <a:off x="424763" y="1319021"/>
            <a:ext cx="11469511" cy="584775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2. Can you categorise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?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8D621B-1B4F-0A80-015A-A9FC11E90D33}"/>
              </a:ext>
            </a:extLst>
          </p:cNvPr>
          <p:cNvSpPr txBox="1"/>
          <p:nvPr/>
        </p:nvSpPr>
        <p:spPr>
          <a:xfrm>
            <a:off x="342900" y="2567947"/>
            <a:ext cx="11596551" cy="830997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Aimee </a:t>
            </a:r>
            <a:r>
              <a:rPr lang="en-GB" sz="4800" u="sng" dirty="0">
                <a:solidFill>
                  <a:srgbClr val="00FF00"/>
                </a:solidFill>
                <a:latin typeface="Andika" panose="02000000000000000000" pitchFamily="2" charset="0"/>
              </a:rPr>
              <a:t>might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4800" u="sng" dirty="0">
                <a:solidFill>
                  <a:srgbClr val="FF00FF"/>
                </a:solidFill>
                <a:latin typeface="Andika" panose="02000000000000000000" pitchFamily="2" charset="0"/>
              </a:rPr>
              <a:t>paint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a mural on the wall.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B745B62-80A4-BC65-D182-A3204774532F}"/>
              </a:ext>
            </a:extLst>
          </p:cNvPr>
          <p:cNvSpPr/>
          <p:nvPr/>
        </p:nvSpPr>
        <p:spPr>
          <a:xfrm rot="16200000">
            <a:off x="3003589" y="3568264"/>
            <a:ext cx="830997" cy="175001"/>
          </a:xfrm>
          <a:prstGeom prst="rightArrow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2B82134-2160-C293-2285-49091AA10096}"/>
              </a:ext>
            </a:extLst>
          </p:cNvPr>
          <p:cNvSpPr txBox="1">
            <a:spLocks/>
          </p:cNvSpPr>
          <p:nvPr/>
        </p:nvSpPr>
        <p:spPr>
          <a:xfrm>
            <a:off x="2648632" y="3478761"/>
            <a:ext cx="1552521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Modal verb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9DEA031B-0E5D-E180-799D-4F109E863B26}"/>
              </a:ext>
            </a:extLst>
          </p:cNvPr>
          <p:cNvSpPr/>
          <p:nvPr/>
        </p:nvSpPr>
        <p:spPr>
          <a:xfrm rot="16200000">
            <a:off x="4611366" y="3631629"/>
            <a:ext cx="876575" cy="175002"/>
          </a:xfrm>
          <a:prstGeom prst="rightArrow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B7D6BD1-6938-B6BD-D69C-340D34EDB20C}"/>
              </a:ext>
            </a:extLst>
          </p:cNvPr>
          <p:cNvSpPr txBox="1">
            <a:spLocks/>
          </p:cNvSpPr>
          <p:nvPr/>
        </p:nvSpPr>
        <p:spPr>
          <a:xfrm>
            <a:off x="4306409" y="4289329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Transitive verb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6AAE325-1E2E-DB53-E862-7BAB0E71BDDC}"/>
              </a:ext>
            </a:extLst>
          </p:cNvPr>
          <p:cNvSpPr txBox="1">
            <a:spLocks/>
          </p:cNvSpPr>
          <p:nvPr/>
        </p:nvSpPr>
        <p:spPr>
          <a:xfrm>
            <a:off x="4306409" y="3493565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verb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FF695EB-11B1-AE15-7E6D-2039F9E68753}"/>
              </a:ext>
            </a:extLst>
          </p:cNvPr>
          <p:cNvSpPr txBox="1">
            <a:spLocks/>
          </p:cNvSpPr>
          <p:nvPr/>
        </p:nvSpPr>
        <p:spPr>
          <a:xfrm>
            <a:off x="4306408" y="5079297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Non-finite verb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05ADFA66-F8E7-D791-BCEB-0D198E8BE4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7790277-EADD-5C29-E446-06927D29C011}"/>
              </a:ext>
            </a:extLst>
          </p:cNvPr>
          <p:cNvSpPr txBox="1">
            <a:spLocks/>
          </p:cNvSpPr>
          <p:nvPr/>
        </p:nvSpPr>
        <p:spPr>
          <a:xfrm>
            <a:off x="2615136" y="5058386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Finite verb</a:t>
            </a:r>
          </a:p>
        </p:txBody>
      </p:sp>
    </p:spTree>
    <p:extLst>
      <p:ext uri="{BB962C8B-B14F-4D97-AF65-F5344CB8AC3E}">
        <p14:creationId xmlns:p14="http://schemas.microsoft.com/office/powerpoint/2010/main" val="2174540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" grpId="0" animBg="1"/>
      <p:bldP spid="3" grpId="0" animBg="1"/>
      <p:bldP spid="8" grpId="0" animBg="1"/>
      <p:bldP spid="4" grpId="0" animBg="1"/>
      <p:bldP spid="12" grpId="0" animBg="1"/>
      <p:bldP spid="13" grpId="0" animBg="1"/>
      <p:bldP spid="11" grpId="0" animBg="1"/>
      <p:bldP spid="17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8F200D-DA02-18ED-8254-DB9F83C6EC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3828826-B5BB-DDF2-3FEC-10BB89C595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F64CECF-BD25-A932-E775-9C265C5F6AD9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CA842A-6B35-FEA6-AA0B-CC35A42A689A}"/>
              </a:ext>
            </a:extLst>
          </p:cNvPr>
          <p:cNvSpPr txBox="1"/>
          <p:nvPr/>
        </p:nvSpPr>
        <p:spPr>
          <a:xfrm>
            <a:off x="600891" y="670480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1. Spot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in the sentence below.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B8CE9A9-89CD-302B-9785-ACE89F49C0A9}"/>
              </a:ext>
            </a:extLst>
          </p:cNvPr>
          <p:cNvSpPr txBox="1"/>
          <p:nvPr/>
        </p:nvSpPr>
        <p:spPr>
          <a:xfrm>
            <a:off x="302649" y="2573559"/>
            <a:ext cx="11596551" cy="830997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will write a letter to the inventor.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1662EEB-97BA-8812-6F80-3F4451278AF8}"/>
              </a:ext>
            </a:extLst>
          </p:cNvPr>
          <p:cNvSpPr txBox="1"/>
          <p:nvPr/>
        </p:nvSpPr>
        <p:spPr>
          <a:xfrm>
            <a:off x="361242" y="2586804"/>
            <a:ext cx="11596551" cy="830997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will write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a letter to the inventor.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EE558F7-8446-43F1-D446-8117E7150E16}"/>
              </a:ext>
            </a:extLst>
          </p:cNvPr>
          <p:cNvSpPr txBox="1"/>
          <p:nvPr/>
        </p:nvSpPr>
        <p:spPr>
          <a:xfrm>
            <a:off x="424763" y="1319021"/>
            <a:ext cx="11469511" cy="584775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2. Can you categorise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?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4737C37-6F47-2271-1BA8-AEDB9D2FCA74}"/>
              </a:ext>
            </a:extLst>
          </p:cNvPr>
          <p:cNvSpPr txBox="1"/>
          <p:nvPr/>
        </p:nvSpPr>
        <p:spPr>
          <a:xfrm>
            <a:off x="379584" y="2436600"/>
            <a:ext cx="11596551" cy="830997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</a:t>
            </a:r>
            <a:r>
              <a:rPr lang="en-GB" sz="4800" u="sng" dirty="0">
                <a:solidFill>
                  <a:srgbClr val="00FF00"/>
                </a:solidFill>
                <a:latin typeface="Andika" panose="02000000000000000000" pitchFamily="2" charset="0"/>
              </a:rPr>
              <a:t>will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4800" u="sng" dirty="0">
                <a:solidFill>
                  <a:srgbClr val="FF00FF"/>
                </a:solidFill>
                <a:latin typeface="Andika" panose="02000000000000000000" pitchFamily="2" charset="0"/>
              </a:rPr>
              <a:t>write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a letter to the inventor.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B49088E9-2FFB-D15C-A1F9-EFAE111D4F73}"/>
              </a:ext>
            </a:extLst>
          </p:cNvPr>
          <p:cNvSpPr/>
          <p:nvPr/>
        </p:nvSpPr>
        <p:spPr>
          <a:xfrm rot="16200000">
            <a:off x="2331690" y="3485559"/>
            <a:ext cx="830997" cy="175001"/>
          </a:xfrm>
          <a:prstGeom prst="rightArrow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6EDB54-B2D2-1632-E100-9F58B97E6D49}"/>
              </a:ext>
            </a:extLst>
          </p:cNvPr>
          <p:cNvSpPr txBox="1">
            <a:spLocks/>
          </p:cNvSpPr>
          <p:nvPr/>
        </p:nvSpPr>
        <p:spPr>
          <a:xfrm>
            <a:off x="1976733" y="3396056"/>
            <a:ext cx="1552521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Modal verb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EEB2EF48-4492-3671-E9F3-939CD8AD7BE5}"/>
              </a:ext>
            </a:extLst>
          </p:cNvPr>
          <p:cNvSpPr/>
          <p:nvPr/>
        </p:nvSpPr>
        <p:spPr>
          <a:xfrm rot="16200000">
            <a:off x="3979188" y="3555865"/>
            <a:ext cx="876575" cy="175002"/>
          </a:xfrm>
          <a:prstGeom prst="rightArrow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5B37ED7-312C-EEE5-ABA3-91336C2BE458}"/>
              </a:ext>
            </a:extLst>
          </p:cNvPr>
          <p:cNvSpPr txBox="1">
            <a:spLocks/>
          </p:cNvSpPr>
          <p:nvPr/>
        </p:nvSpPr>
        <p:spPr>
          <a:xfrm>
            <a:off x="3674231" y="4213565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Transitive verb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1F28C7B-9D49-88A0-1E6F-21F6FC9D35F9}"/>
              </a:ext>
            </a:extLst>
          </p:cNvPr>
          <p:cNvSpPr txBox="1">
            <a:spLocks/>
          </p:cNvSpPr>
          <p:nvPr/>
        </p:nvSpPr>
        <p:spPr>
          <a:xfrm>
            <a:off x="3674231" y="3417801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verb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610FE82-C239-52D5-1416-4195B1548741}"/>
              </a:ext>
            </a:extLst>
          </p:cNvPr>
          <p:cNvSpPr txBox="1">
            <a:spLocks/>
          </p:cNvSpPr>
          <p:nvPr/>
        </p:nvSpPr>
        <p:spPr>
          <a:xfrm>
            <a:off x="3674230" y="5003533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Non-finite verb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C0ED3DF-F375-18F1-2192-62DBEB290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B810DF0-6F3E-DE44-2215-00ACF112D555}"/>
              </a:ext>
            </a:extLst>
          </p:cNvPr>
          <p:cNvSpPr txBox="1">
            <a:spLocks/>
          </p:cNvSpPr>
          <p:nvPr/>
        </p:nvSpPr>
        <p:spPr>
          <a:xfrm>
            <a:off x="1950259" y="4997266"/>
            <a:ext cx="1552521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Finite verb</a:t>
            </a:r>
          </a:p>
        </p:txBody>
      </p:sp>
    </p:spTree>
    <p:extLst>
      <p:ext uri="{BB962C8B-B14F-4D97-AF65-F5344CB8AC3E}">
        <p14:creationId xmlns:p14="http://schemas.microsoft.com/office/powerpoint/2010/main" val="548380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" grpId="0" animBg="1"/>
      <p:bldP spid="3" grpId="0" animBg="1"/>
      <p:bldP spid="8" grpId="0" animBg="1"/>
      <p:bldP spid="4" grpId="0" animBg="1"/>
      <p:bldP spid="12" grpId="0" animBg="1"/>
      <p:bldP spid="13" grpId="0" animBg="1"/>
      <p:bldP spid="11" grpId="0" animBg="1"/>
      <p:bldP spid="17" grpId="0" animBg="1"/>
      <p:bldP spid="1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085EDB-CD2A-5EC7-7BD0-6CCAADE798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C8C28DAC-AE2B-FBCD-6CDC-F45CA1E1C0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CDC7AAA-7A46-D2CF-3173-B1E2A9557EFA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B187193-B370-B57B-699D-509F97B1CDDE}"/>
              </a:ext>
            </a:extLst>
          </p:cNvPr>
          <p:cNvSpPr txBox="1"/>
          <p:nvPr/>
        </p:nvSpPr>
        <p:spPr>
          <a:xfrm>
            <a:off x="600891" y="670480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1. Spot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in the sentence below.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76C6FB7-658F-C212-AAE6-536C2FE6A367}"/>
              </a:ext>
            </a:extLst>
          </p:cNvPr>
          <p:cNvSpPr txBox="1"/>
          <p:nvPr/>
        </p:nvSpPr>
        <p:spPr>
          <a:xfrm>
            <a:off x="342900" y="2492992"/>
            <a:ext cx="115965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has wanted to build a rocket.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1AC1E49-4E87-D99C-371F-AF2D0B118DFB}"/>
              </a:ext>
            </a:extLst>
          </p:cNvPr>
          <p:cNvSpPr txBox="1"/>
          <p:nvPr/>
        </p:nvSpPr>
        <p:spPr>
          <a:xfrm>
            <a:off x="342900" y="2492992"/>
            <a:ext cx="11596551" cy="830997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has wanted to build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 rocket.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DA6E629-581A-E818-D8AE-183F4EA40E4C}"/>
              </a:ext>
            </a:extLst>
          </p:cNvPr>
          <p:cNvSpPr txBox="1"/>
          <p:nvPr/>
        </p:nvSpPr>
        <p:spPr>
          <a:xfrm>
            <a:off x="424763" y="1319021"/>
            <a:ext cx="11469511" cy="584775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2. Can you categorise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?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ABBFF80-6E52-F6CF-026B-0DD4B00E2327}"/>
              </a:ext>
            </a:extLst>
          </p:cNvPr>
          <p:cNvSpPr txBox="1"/>
          <p:nvPr/>
        </p:nvSpPr>
        <p:spPr>
          <a:xfrm>
            <a:off x="374659" y="2448905"/>
            <a:ext cx="11596551" cy="830997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</a:t>
            </a:r>
            <a:r>
              <a:rPr lang="en-GB" sz="4800" u="sng" dirty="0">
                <a:solidFill>
                  <a:srgbClr val="00FF00"/>
                </a:solidFill>
                <a:latin typeface="Andika" panose="02000000000000000000" pitchFamily="2" charset="0"/>
              </a:rPr>
              <a:t>has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 </a:t>
            </a:r>
            <a:r>
              <a:rPr lang="en-GB" sz="4800" u="sng" dirty="0">
                <a:solidFill>
                  <a:srgbClr val="FF00FF"/>
                </a:solidFill>
                <a:latin typeface="Andika" panose="02000000000000000000" pitchFamily="2" charset="0"/>
              </a:rPr>
              <a:t>wanted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 </a:t>
            </a:r>
            <a:r>
              <a:rPr lang="en-GB" sz="4800" u="sng" dirty="0">
                <a:solidFill>
                  <a:srgbClr val="00B0F0"/>
                </a:solidFill>
                <a:latin typeface="Andika" panose="02000000000000000000" pitchFamily="2" charset="0"/>
              </a:rPr>
              <a:t>to build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 rocket.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63C32A3-E1D0-18CB-9186-449F8C01C0AC}"/>
              </a:ext>
            </a:extLst>
          </p:cNvPr>
          <p:cNvSpPr/>
          <p:nvPr/>
        </p:nvSpPr>
        <p:spPr>
          <a:xfrm rot="16200000">
            <a:off x="3043840" y="3487697"/>
            <a:ext cx="830997" cy="175001"/>
          </a:xfrm>
          <a:prstGeom prst="rightArrow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901A3C1-7A72-843F-1204-5FF6C2412B40}"/>
              </a:ext>
            </a:extLst>
          </p:cNvPr>
          <p:cNvSpPr txBox="1">
            <a:spLocks/>
          </p:cNvSpPr>
          <p:nvPr/>
        </p:nvSpPr>
        <p:spPr>
          <a:xfrm>
            <a:off x="2589771" y="3408740"/>
            <a:ext cx="1527963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Auxiliary verb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094D84B9-7EB9-4F0C-0B4C-42C5D805437F}"/>
              </a:ext>
            </a:extLst>
          </p:cNvPr>
          <p:cNvSpPr/>
          <p:nvPr/>
        </p:nvSpPr>
        <p:spPr>
          <a:xfrm rot="16200000">
            <a:off x="4635629" y="3487697"/>
            <a:ext cx="830997" cy="175001"/>
          </a:xfrm>
          <a:prstGeom prst="rightArrow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0930F83-4F57-C482-E561-19DBC118F934}"/>
              </a:ext>
            </a:extLst>
          </p:cNvPr>
          <p:cNvSpPr txBox="1">
            <a:spLocks/>
          </p:cNvSpPr>
          <p:nvPr/>
        </p:nvSpPr>
        <p:spPr>
          <a:xfrm>
            <a:off x="4328906" y="3400106"/>
            <a:ext cx="1739134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verb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52445871-5646-24BB-CDF2-55A6C3ED5C46}"/>
              </a:ext>
            </a:extLst>
          </p:cNvPr>
          <p:cNvSpPr/>
          <p:nvPr/>
        </p:nvSpPr>
        <p:spPr>
          <a:xfrm rot="16200000">
            <a:off x="6782770" y="3675011"/>
            <a:ext cx="1174128" cy="175003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D8179AC-9827-D36C-2BAF-1E0E2A13E7FF}"/>
              </a:ext>
            </a:extLst>
          </p:cNvPr>
          <p:cNvSpPr txBox="1">
            <a:spLocks/>
          </p:cNvSpPr>
          <p:nvPr/>
        </p:nvSpPr>
        <p:spPr>
          <a:xfrm>
            <a:off x="6283588" y="4207387"/>
            <a:ext cx="2207227" cy="72000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Transitive verb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6B9979F-9BC6-4B0E-98F5-B8B6734A665D}"/>
              </a:ext>
            </a:extLst>
          </p:cNvPr>
          <p:cNvSpPr txBox="1">
            <a:spLocks/>
          </p:cNvSpPr>
          <p:nvPr/>
        </p:nvSpPr>
        <p:spPr>
          <a:xfrm>
            <a:off x="6283588" y="5070831"/>
            <a:ext cx="2207228" cy="72000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Non-finite verb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B491B9D-6978-C8D4-90EB-9F274751E1F3}"/>
              </a:ext>
            </a:extLst>
          </p:cNvPr>
          <p:cNvSpPr txBox="1">
            <a:spLocks/>
          </p:cNvSpPr>
          <p:nvPr/>
        </p:nvSpPr>
        <p:spPr>
          <a:xfrm>
            <a:off x="4328906" y="4218979"/>
            <a:ext cx="1739134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Transitive verb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B698E904-3948-564D-B172-E05A60974C6A}"/>
              </a:ext>
            </a:extLst>
          </p:cNvPr>
          <p:cNvSpPr txBox="1">
            <a:spLocks/>
          </p:cNvSpPr>
          <p:nvPr/>
        </p:nvSpPr>
        <p:spPr>
          <a:xfrm>
            <a:off x="4328906" y="5084622"/>
            <a:ext cx="1739134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Non-finite verb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A34053AA-B655-0005-C4EE-D9D6F5418A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8D80811-EA1D-860D-FE03-1EDD0CC818E9}"/>
              </a:ext>
            </a:extLst>
          </p:cNvPr>
          <p:cNvSpPr txBox="1">
            <a:spLocks/>
          </p:cNvSpPr>
          <p:nvPr/>
        </p:nvSpPr>
        <p:spPr>
          <a:xfrm>
            <a:off x="2607855" y="5098568"/>
            <a:ext cx="1527963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Finite verb</a:t>
            </a:r>
          </a:p>
        </p:txBody>
      </p:sp>
    </p:spTree>
    <p:extLst>
      <p:ext uri="{BB962C8B-B14F-4D97-AF65-F5344CB8AC3E}">
        <p14:creationId xmlns:p14="http://schemas.microsoft.com/office/powerpoint/2010/main" val="1266976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" grpId="0" animBg="1"/>
      <p:bldP spid="3" grpId="0" animBg="1"/>
      <p:bldP spid="8" grpId="0" animBg="1"/>
      <p:bldP spid="4" grpId="0" animBg="1"/>
      <p:bldP spid="9" grpId="0" animBg="1"/>
      <p:bldP spid="11" grpId="0" animBg="1"/>
      <p:bldP spid="15" grpId="0" animBg="1"/>
      <p:bldP spid="14" grpId="0" animBg="1"/>
      <p:bldP spid="21" grpId="0" animBg="1"/>
      <p:bldP spid="22" grpId="0" animBg="1"/>
      <p:bldP spid="23" grpId="0" animBg="1"/>
      <p:bldP spid="12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37165D-AE27-014F-1D86-CD137EF426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B4545292-E1CC-C540-D66B-35F18353413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A5495758-E6C5-AF71-0BB9-A9F383E16CDC}"/>
              </a:ext>
            </a:extLst>
          </p:cNvPr>
          <p:cNvSpPr txBox="1">
            <a:spLocks/>
          </p:cNvSpPr>
          <p:nvPr/>
        </p:nvSpPr>
        <p:spPr>
          <a:xfrm>
            <a:off x="284138" y="567771"/>
            <a:ext cx="11498231" cy="9110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example sentences and underline the verb?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857E7C8-7861-2565-D65B-3AB6DBFFBECC}"/>
              </a:ext>
            </a:extLst>
          </p:cNvPr>
          <p:cNvGraphicFramePr>
            <a:graphicFrameLocks noGrp="1"/>
          </p:cNvGraphicFramePr>
          <p:nvPr/>
        </p:nvGraphicFramePr>
        <p:xfrm>
          <a:off x="505707" y="1614311"/>
          <a:ext cx="11180586" cy="3932792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103437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4073878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5003271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3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Definition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0877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7490EB0-3173-B347-7E15-5E94D80050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3823300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2546BA-8488-22DE-3067-71C01C4A66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FD056CE1-410A-5DEB-FE80-6D66928930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EC8BA627-88DF-C21D-236B-3B87B0991327}"/>
              </a:ext>
            </a:extLst>
          </p:cNvPr>
          <p:cNvSpPr txBox="1">
            <a:spLocks/>
          </p:cNvSpPr>
          <p:nvPr/>
        </p:nvSpPr>
        <p:spPr>
          <a:xfrm>
            <a:off x="284138" y="567771"/>
            <a:ext cx="11498231" cy="9110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example sentences and underline the verb?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130ECDD-32BB-92BC-4444-D08481F24891}"/>
              </a:ext>
            </a:extLst>
          </p:cNvPr>
          <p:cNvGraphicFramePr>
            <a:graphicFrameLocks noGrp="1"/>
          </p:cNvGraphicFramePr>
          <p:nvPr/>
        </p:nvGraphicFramePr>
        <p:xfrm>
          <a:off x="505707" y="1614311"/>
          <a:ext cx="11180586" cy="3932792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103437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4073878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5003271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3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Definition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0877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5AF1D8A2-5D68-EE38-EAA3-6E4AA40827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4099425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2A83B1-8260-00DF-865D-5788181786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35C59A08-C57E-238F-4975-8E4C42D4F3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91F831D0-2D83-1D93-9571-012261E985C3}"/>
              </a:ext>
            </a:extLst>
          </p:cNvPr>
          <p:cNvSpPr txBox="1">
            <a:spLocks/>
          </p:cNvSpPr>
          <p:nvPr/>
        </p:nvSpPr>
        <p:spPr>
          <a:xfrm>
            <a:off x="284138" y="567771"/>
            <a:ext cx="11498231" cy="9110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example sentences and underline the verb?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F283BDE-215A-B65A-555D-B2C50CE4162D}"/>
              </a:ext>
            </a:extLst>
          </p:cNvPr>
          <p:cNvGraphicFramePr>
            <a:graphicFrameLocks noGrp="1"/>
          </p:cNvGraphicFramePr>
          <p:nvPr/>
        </p:nvGraphicFramePr>
        <p:xfrm>
          <a:off x="505707" y="1614311"/>
          <a:ext cx="11180586" cy="3932792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103437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4073878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5003271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3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Definition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am</a:t>
                      </a:r>
                      <a:r>
                        <a:rPr lang="en-GB" sz="1800" dirty="0"/>
                        <a:t> liking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0877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450F2CDD-1125-ACCD-A5BE-E3964034C9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1188288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89D274-9F73-8B25-A810-8270599C23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9D6C2AB1-BC25-E2D0-0712-527697E891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673C609-A841-CBDE-FC38-06C4E2BE16F9}"/>
              </a:ext>
            </a:extLst>
          </p:cNvPr>
          <p:cNvSpPr txBox="1">
            <a:spLocks/>
          </p:cNvSpPr>
          <p:nvPr/>
        </p:nvSpPr>
        <p:spPr>
          <a:xfrm>
            <a:off x="284138" y="567771"/>
            <a:ext cx="11498231" cy="9110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example sentences and underline the verb?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203E419-2DA8-2AC8-57BF-164CF604F6D1}"/>
              </a:ext>
            </a:extLst>
          </p:cNvPr>
          <p:cNvGraphicFramePr>
            <a:graphicFrameLocks noGrp="1"/>
          </p:cNvGraphicFramePr>
          <p:nvPr/>
        </p:nvGraphicFramePr>
        <p:xfrm>
          <a:off x="505707" y="1614311"/>
          <a:ext cx="11180586" cy="3932792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103437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4073878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5003271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3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Definition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am</a:t>
                      </a:r>
                      <a:r>
                        <a:rPr lang="en-GB" sz="1800" dirty="0"/>
                        <a:t> liking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could</a:t>
                      </a:r>
                      <a:r>
                        <a:rPr lang="en-GB" sz="1800" b="1" u="none" dirty="0"/>
                        <a:t> </a:t>
                      </a:r>
                      <a:r>
                        <a:rPr lang="en-GB" sz="1800" dirty="0"/>
                        <a:t>like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0877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FA551F83-F108-AE5D-5141-77F12E3709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2828838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0BC98E-B94B-B123-66C6-4DD122BCF3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A59E149D-B41F-5D20-6748-C47B6B8A54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CBBE75B6-E075-C4DC-49D3-EA333372445B}"/>
              </a:ext>
            </a:extLst>
          </p:cNvPr>
          <p:cNvSpPr txBox="1">
            <a:spLocks/>
          </p:cNvSpPr>
          <p:nvPr/>
        </p:nvSpPr>
        <p:spPr>
          <a:xfrm>
            <a:off x="284138" y="567771"/>
            <a:ext cx="11498231" cy="9110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example sentences and underline the verb?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3130A48-6250-D4AF-3EE5-FA31DF13D6A6}"/>
              </a:ext>
            </a:extLst>
          </p:cNvPr>
          <p:cNvGraphicFramePr>
            <a:graphicFrameLocks noGrp="1"/>
          </p:cNvGraphicFramePr>
          <p:nvPr/>
        </p:nvGraphicFramePr>
        <p:xfrm>
          <a:off x="505707" y="1614311"/>
          <a:ext cx="11180586" cy="3932792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103437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4073878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5003271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3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Definition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am</a:t>
                      </a:r>
                      <a:r>
                        <a:rPr lang="en-GB" sz="1800" dirty="0"/>
                        <a:t> liking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could</a:t>
                      </a:r>
                      <a:r>
                        <a:rPr lang="en-GB" sz="1800" b="1" u="none" dirty="0"/>
                        <a:t> </a:t>
                      </a:r>
                      <a:r>
                        <a:rPr lang="en-GB" sz="1800" dirty="0"/>
                        <a:t>like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0877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  <a:p>
                      <a:pPr>
                        <a:buNone/>
                      </a:pPr>
                      <a:r>
                        <a:rPr lang="en-GB" sz="1800" dirty="0"/>
                        <a:t>He </a:t>
                      </a:r>
                      <a:r>
                        <a:rPr lang="en-GB" sz="1800" b="1" u="sng" dirty="0"/>
                        <a:t>likes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21A9CBE2-B459-44CB-DAD7-5D7516096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267894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4996220"/>
              </p:ext>
            </p:extLst>
          </p:nvPr>
        </p:nvGraphicFramePr>
        <p:xfrm>
          <a:off x="104775" y="285751"/>
          <a:ext cx="11982451" cy="59055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7981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183466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115028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2085976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637140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752623">
                <a:tc>
                  <a:txBody>
                    <a:bodyPr/>
                    <a:lstStyle/>
                    <a:p>
                      <a:r>
                        <a:rPr lang="en-GB" sz="1800" dirty="0"/>
                        <a:t>Spot the verb - Introduction.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7526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Simple past tense.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Quickly, the cat ran.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7526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being verb - Simple present in a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sun is a star.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GBeingVerb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7526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doing verb - Simple present in a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eats a bone.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GDoingVerb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8667633"/>
                  </a:ext>
                </a:extLst>
              </a:tr>
              <a:tr h="7526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powerful 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powerful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Shatter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GPowerfulVerbs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7526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auxiliary 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auxiliary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They are watching a documentary tonight.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GAuxVerbs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7526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Finite or non-finite verb?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type of verb is </a:t>
                      </a:r>
                      <a:r>
                        <a:rPr lang="en-GB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barked?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Finite verb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Gfinite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4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7F5284-6759-AE26-70D7-F1A73FFD5A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ED36547-C3A7-3E53-7AFB-25D400149D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0E5A07-F702-78D6-0C06-923E0AD3F64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A98EDF-740F-B072-EC54-CF24185E7C2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52701B-35C1-3986-C2AA-A536B59ADC6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6FCE256-20C4-C21B-6C39-9533C4AE9D3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2B586EE-D90D-424B-51B8-FDDB762C5197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4238290-607A-8D84-E383-91F8923FF16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3286492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AC63D7-18EE-ACBC-1C0A-FD5E115AD9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948A65-90EF-52CC-61E0-8AF856DC94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AF3C34-0879-C697-EE57-C87282D8749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9BDFF42-62F5-2B86-E99D-3681614E43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6A5A7B-883E-39F8-7571-9DC8347B0AC5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85B595F-B6B5-02C1-BE56-E2DD53DC255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2CFB21D-5B00-C952-77B8-366F5CC9EA7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6BF9233-4088-9DF2-970A-54C1E3319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194113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833BB3-8958-5177-2EF8-164FA21050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CDD401-3BE2-18AC-048D-A183F9AE0C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EDAD15B-FC62-C60B-A92D-6F383F21DD4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54E0003-9C66-5F8F-8B90-AF648F1F683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CDC5A45-7131-87D3-207D-634F62EBFAC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CA22BC-CCAC-18B9-53DA-5E7A0BD2CB3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44D1B98-A4CE-2100-3FAC-B73B4BF2211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B2B318A-6E82-D2A5-77AD-A2F99C7CE38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3655923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E3E2C8-44EC-9F08-8916-7E245BAB65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8CEDA0E-5C1A-9842-C5E4-1D57B979E4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DAEDF84-EC63-B58F-C521-478F57FDE40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6D89C37-27C9-A400-E7DA-7CDECC6B5A7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shadows, Scrambler activated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E48A0A0-02F2-9AE3-2032-6EACB06ED0A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E77210A-BC23-F1CF-8D7D-A48A332D7F4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143FDD-7B3C-A4F1-3A42-8A29A790D4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FF34FE6-147E-912A-2E1C-59F9D716A1D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3417106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5594</Words>
  <Application>Microsoft Office PowerPoint</Application>
  <PresentationFormat>Widescreen</PresentationFormat>
  <Paragraphs>968</Paragraphs>
  <Slides>59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2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Finite Verbs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2025-12-22T09:26:57Z</dcterms:modified>
</cp:coreProperties>
</file>