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1"/>
  </p:notesMasterIdLst>
  <p:sldIdLst>
    <p:sldId id="2593" r:id="rId2"/>
    <p:sldId id="443" r:id="rId3"/>
    <p:sldId id="444" r:id="rId4"/>
    <p:sldId id="445" r:id="rId5"/>
    <p:sldId id="446" r:id="rId6"/>
    <p:sldId id="447" r:id="rId7"/>
    <p:sldId id="458" r:id="rId8"/>
    <p:sldId id="448" r:id="rId9"/>
    <p:sldId id="449" r:id="rId10"/>
    <p:sldId id="450" r:id="rId11"/>
    <p:sldId id="452" r:id="rId12"/>
    <p:sldId id="451" r:id="rId13"/>
    <p:sldId id="453" r:id="rId14"/>
    <p:sldId id="459" r:id="rId15"/>
    <p:sldId id="460" r:id="rId16"/>
    <p:sldId id="461" r:id="rId17"/>
    <p:sldId id="462" r:id="rId18"/>
    <p:sldId id="463" r:id="rId19"/>
    <p:sldId id="474" r:id="rId20"/>
    <p:sldId id="475" r:id="rId21"/>
    <p:sldId id="476" r:id="rId22"/>
    <p:sldId id="477" r:id="rId23"/>
    <p:sldId id="478" r:id="rId24"/>
    <p:sldId id="479" r:id="rId25"/>
    <p:sldId id="480" r:id="rId26"/>
    <p:sldId id="481" r:id="rId27"/>
    <p:sldId id="484" r:id="rId28"/>
    <p:sldId id="483" r:id="rId29"/>
    <p:sldId id="274" r:id="rId30"/>
    <p:sldId id="469" r:id="rId31"/>
    <p:sldId id="470" r:id="rId32"/>
    <p:sldId id="471" r:id="rId33"/>
    <p:sldId id="472" r:id="rId34"/>
    <p:sldId id="473" r:id="rId35"/>
    <p:sldId id="364" r:id="rId36"/>
    <p:sldId id="363" r:id="rId37"/>
    <p:sldId id="385" r:id="rId38"/>
    <p:sldId id="2595" r:id="rId39"/>
    <p:sldId id="402" r:id="rId40"/>
    <p:sldId id="403" r:id="rId41"/>
    <p:sldId id="485" r:id="rId42"/>
    <p:sldId id="486" r:id="rId43"/>
    <p:sldId id="487" r:id="rId44"/>
    <p:sldId id="488" r:id="rId45"/>
    <p:sldId id="499" r:id="rId46"/>
    <p:sldId id="500" r:id="rId47"/>
    <p:sldId id="501" r:id="rId48"/>
    <p:sldId id="502" r:id="rId49"/>
    <p:sldId id="503" r:id="rId50"/>
    <p:sldId id="504" r:id="rId51"/>
    <p:sldId id="465" r:id="rId52"/>
    <p:sldId id="505" r:id="rId53"/>
    <p:sldId id="506" r:id="rId54"/>
    <p:sldId id="507" r:id="rId55"/>
    <p:sldId id="508" r:id="rId56"/>
    <p:sldId id="509" r:id="rId57"/>
    <p:sldId id="510" r:id="rId58"/>
    <p:sldId id="511" r:id="rId59"/>
    <p:sldId id="2594" r:id="rId60"/>
  </p:sldIdLst>
  <p:sldSz cx="12192000" cy="6858000"/>
  <p:notesSz cx="6858000" cy="9144000"/>
  <p:embeddedFontLst>
    <p:embeddedFont>
      <p:font typeface="Andika" panose="02000000000000000000" pitchFamily="2" charset="0"/>
      <p:regular r:id="rId62"/>
      <p:bold r:id="rId63"/>
      <p:italic r:id="rId64"/>
      <p:boldItalic r:id="rId6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800984-AC2E-4E77-A319-8F5712AB52E6}" v="74" dt="2025-12-16T08:59:07.1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-3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2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/>
            <a:t>Prepositional Phrase </a:t>
          </a:r>
          <a:r>
            <a:rPr lang="en-GB" sz="1400" dirty="0"/>
            <a:t>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 </a:t>
          </a:r>
          <a:r>
            <a:rPr lang="en-GB" sz="1400" kern="1200" dirty="0"/>
            <a:t>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0074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408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EAF89-3F54-C9B8-931E-20440FC9C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566F41-B99A-02AB-FDA5-4CE975FF56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3C9B5F-8A77-7BC0-B5F8-CE97AC9C6A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4FC01B-D45C-E482-9CA3-75A02F747D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5675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2912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6919F-AC6A-DBD2-C396-8F4F7F2C1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BC35-46FA-58A9-14A2-F4E54FAC5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413325-7D3C-915A-F59D-B513F5E86E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37503-3B95-62AA-9CF6-95BA2263B2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27CC4E-6D3F-028A-C76A-E22A277A1A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018F89-1DA2-D2D0-D2EB-409D35365F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87FDDC-1776-8BEC-5BFC-00FE6BB79D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145CFB-8E30-861C-5446-FFE715C22B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0888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60F4C-509D-E9B6-4D77-D6CC1C18C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F6216DE-8235-7ACC-B0A0-2391CCD6B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143DD6-7FBE-C740-D01C-14732D0D468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17CDFF-0A19-D8BD-D2C3-A732308F208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82B15-269E-7A46-FC45-0579032E9E5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670B29F-E6B8-1A03-F5C3-135C8E567F8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867A471-5432-8C2A-0BC6-A5680AD18AC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7FD382-0125-D89C-537A-7CCFD97EF5B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0671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E341-24F4-2C1D-67B9-D10B006AF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10311D-514D-32DA-1422-92F906179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32D38B-94BD-50E2-6922-3F027FDF33B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12ED515-7306-6E80-3A34-351B4E6D511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AD2AB31-5013-FED6-5871-151F588A05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8A51D37-5990-2CFB-5A85-78DF83C52E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0F510A-CA39-DF9B-4AE6-AF847044FF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surrounded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83097F-CC2F-0268-8F3C-09A4F3E5AF9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0427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A8F9D-37DD-DA12-9DF5-7D40D7B18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BBF2DA-DC6A-4B99-5C55-00C19C681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C2D2473-8B9A-774E-6BC5-48AF767AF8E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5745AA-AD91-7B1E-3177-BDB6B6728C9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68273E-0720-9A62-2062-78E3FA2796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F28441-F99B-5280-D98D-4FE2BB19C59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D6D2E0-1B33-4E02-7217-FB1ED61DC0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surrounded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A48EF7E-841D-8A15-D135-02C053EF65C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143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9885E-B3A5-79EB-7105-140D17302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FF28379-BE1B-506F-2DF8-AEB8B7C79F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B79275-3330-E126-E2C6-CA240BC4FD7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748FE5-BC3C-AB8B-D05A-C4D5535D9A6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027036-1E4B-0B64-EF1C-537B065AE6A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9B5220-3BE2-15A3-68B5-04F219E5910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6476CD-573C-7D60-B448-4FC9A100841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surrounded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said Emile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156A14D-DB19-659B-C582-AD9392BD24B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227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80889-37EA-2E1E-76D7-3686B3C0A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939E27F-D121-2A7D-7C1E-3007A4624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A41E3B2-B335-D587-DD2E-D8110984F64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3C5179D-53F5-FA41-CF5A-7335DE0D8C69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E3AF9E-2F30-9F22-1454-38BCFC6A3426}"/>
              </a:ext>
            </a:extLst>
          </p:cNvPr>
          <p:cNvSpPr txBox="1">
            <a:spLocks/>
          </p:cNvSpPr>
          <p:nvPr/>
        </p:nvSpPr>
        <p:spPr>
          <a:xfrm>
            <a:off x="2538576" y="4876097"/>
            <a:ext cx="6699808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D4F3D61-FD38-3051-EE45-ED42FE3CCBB9}"/>
              </a:ext>
            </a:extLst>
          </p:cNvPr>
          <p:cNvSpPr/>
          <p:nvPr/>
        </p:nvSpPr>
        <p:spPr>
          <a:xfrm rot="16200000">
            <a:off x="8275407" y="41847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0B59314-D1CE-4EF2-4321-80380E7A38B2}"/>
              </a:ext>
            </a:extLst>
          </p:cNvPr>
          <p:cNvSpPr/>
          <p:nvPr/>
        </p:nvSpPr>
        <p:spPr>
          <a:xfrm rot="16200000">
            <a:off x="2483358" y="41353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3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mocked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mocked justice.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9" y="1229640"/>
            <a:ext cx="539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DB75D2-5D8D-B6C9-887E-C0C9DDE8520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7527630" y="4837056"/>
            <a:ext cx="24098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7987659" y="4132383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367192" y="416616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982838" y="4793714"/>
            <a:ext cx="220470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349564" y="413446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81CC985-50CD-BCD8-85E9-5D9E1A4593BD}"/>
              </a:ext>
            </a:extLst>
          </p:cNvPr>
          <p:cNvSpPr/>
          <p:nvPr/>
        </p:nvSpPr>
        <p:spPr>
          <a:xfrm rot="16200000">
            <a:off x="8000446" y="410424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43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8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9632A49-C9F6-141B-96A8-7261ECCABE17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5261508" y="4860571"/>
            <a:ext cx="208226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4816704" y="417219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1803264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200000">
            <a:off x="1460200" y="4110999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5134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1787754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EE444B-5F09-DE2A-B885-22BD83A70AAD}"/>
              </a:ext>
            </a:extLst>
          </p:cNvPr>
          <p:cNvSpPr txBox="1">
            <a:spLocks/>
          </p:cNvSpPr>
          <p:nvPr/>
        </p:nvSpPr>
        <p:spPr>
          <a:xfrm>
            <a:off x="4974445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89B7B262-E12C-E298-B866-88266484F39F}"/>
              </a:ext>
            </a:extLst>
          </p:cNvPr>
          <p:cNvSpPr/>
          <p:nvPr/>
        </p:nvSpPr>
        <p:spPr>
          <a:xfrm rot="16200000">
            <a:off x="9958092" y="418917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2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6E112-DAA5-AC0B-AA23-DFA19B66A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2758A2-1BA8-C1D5-04B5-C133DAC67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B0B29A0-9BD3-56D7-6A89-26CE61E4CF4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“lush” and “green”?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C2A41AF-415E-3EFB-B885-08F9CB2F6496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8BC716-7610-7D1D-B645-B4478DEB6E10}"/>
              </a:ext>
            </a:extLst>
          </p:cNvPr>
          <p:cNvSpPr txBox="1">
            <a:spLocks/>
          </p:cNvSpPr>
          <p:nvPr/>
        </p:nvSpPr>
        <p:spPr>
          <a:xfrm>
            <a:off x="5815822" y="4987414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3598A7F4-6A9E-18FE-A7BD-01DC8BD11947}"/>
              </a:ext>
            </a:extLst>
          </p:cNvPr>
          <p:cNvSpPr/>
          <p:nvPr/>
        </p:nvSpPr>
        <p:spPr>
          <a:xfrm rot="16200000">
            <a:off x="5720500" y="4203834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D726A75-80E2-4ACB-D8E5-C34DE18977F6}"/>
              </a:ext>
            </a:extLst>
          </p:cNvPr>
          <p:cNvSpPr/>
          <p:nvPr/>
        </p:nvSpPr>
        <p:spPr>
          <a:xfrm rot="16200000">
            <a:off x="6761606" y="4203833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26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E5336-E0EC-F6EB-AD46-85AC4E9CF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7724D2-CEAE-5929-CF68-9F5C38D32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DCBA0D-43C9-6FE5-17E0-B1DF54C3346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99518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classify “the lush, green garden”?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18995FC-8CCE-305C-51AE-8F3A2579C567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F2F789-F757-B27C-93F6-3281BC386812}"/>
              </a:ext>
            </a:extLst>
          </p:cNvPr>
          <p:cNvSpPr txBox="1">
            <a:spLocks/>
          </p:cNvSpPr>
          <p:nvPr/>
        </p:nvSpPr>
        <p:spPr>
          <a:xfrm>
            <a:off x="5191125" y="3743919"/>
            <a:ext cx="4248149" cy="66081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C3D94E-FEC9-FE12-9C0D-552C43855E45}"/>
              </a:ext>
            </a:extLst>
          </p:cNvPr>
          <p:cNvSpPr txBox="1">
            <a:spLocks/>
          </p:cNvSpPr>
          <p:nvPr/>
        </p:nvSpPr>
        <p:spPr>
          <a:xfrm>
            <a:off x="5191125" y="3776959"/>
            <a:ext cx="4248149" cy="656631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</a:p>
        </p:txBody>
      </p:sp>
    </p:spTree>
    <p:extLst>
      <p:ext uri="{BB962C8B-B14F-4D97-AF65-F5344CB8AC3E}">
        <p14:creationId xmlns:p14="http://schemas.microsoft.com/office/powerpoint/2010/main" val="332936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2E9EF-F865-7F52-47DF-47B675B93DF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9077325" y="5103315"/>
            <a:ext cx="20573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430992" y="419114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D1822B3-E5C8-7BE3-157D-2B6BD6657031}"/>
              </a:ext>
            </a:extLst>
          </p:cNvPr>
          <p:cNvSpPr txBox="1">
            <a:spLocks/>
          </p:cNvSpPr>
          <p:nvPr/>
        </p:nvSpPr>
        <p:spPr>
          <a:xfrm>
            <a:off x="3089299" y="5179515"/>
            <a:ext cx="20573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A0591FD1-7EBD-4EF1-3340-E4A1701B291E}"/>
              </a:ext>
            </a:extLst>
          </p:cNvPr>
          <p:cNvSpPr/>
          <p:nvPr/>
        </p:nvSpPr>
        <p:spPr>
          <a:xfrm rot="16200000">
            <a:off x="3442966" y="426734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832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5" grpId="0" animBg="1"/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C86B3C-FB29-A7FC-899F-C9FECF264284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9182090" y="5093267"/>
            <a:ext cx="20546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456607" y="427275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9182090" y="25585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5F82C8-BEA9-79F6-AB84-D12042E57ACF}"/>
              </a:ext>
            </a:extLst>
          </p:cNvPr>
          <p:cNvSpPr txBox="1">
            <a:spLocks/>
          </p:cNvSpPr>
          <p:nvPr/>
        </p:nvSpPr>
        <p:spPr>
          <a:xfrm>
            <a:off x="3190175" y="5137179"/>
            <a:ext cx="20546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D755364-206E-61CF-C7C5-05116D8FB00F}"/>
              </a:ext>
            </a:extLst>
          </p:cNvPr>
          <p:cNvSpPr/>
          <p:nvPr/>
        </p:nvSpPr>
        <p:spPr>
          <a:xfrm rot="16200000">
            <a:off x="3464692" y="431666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8195EFD-7200-B5F4-2BAF-DF4761F45271}"/>
              </a:ext>
            </a:extLst>
          </p:cNvPr>
          <p:cNvSpPr txBox="1">
            <a:spLocks/>
          </p:cNvSpPr>
          <p:nvPr/>
        </p:nvSpPr>
        <p:spPr>
          <a:xfrm>
            <a:off x="3190175" y="251465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4161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“After the rain stopped”?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628650" y="3752047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B83E9C-7562-E1F1-C934-1BF517FD530A}"/>
              </a:ext>
            </a:extLst>
          </p:cNvPr>
          <p:cNvSpPr txBox="1">
            <a:spLocks/>
          </p:cNvSpPr>
          <p:nvPr/>
        </p:nvSpPr>
        <p:spPr>
          <a:xfrm>
            <a:off x="697058" y="1223116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“Early in the morning” is an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2EBBB4-8B15-5170-112C-AEFEEEA4441A}"/>
              </a:ext>
            </a:extLst>
          </p:cNvPr>
          <p:cNvSpPr txBox="1">
            <a:spLocks/>
          </p:cNvSpPr>
          <p:nvPr/>
        </p:nvSpPr>
        <p:spPr>
          <a:xfrm>
            <a:off x="697058" y="2046984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adverbial phrase is it?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785D20-1974-E3B4-A5DC-4CD3BC915B70}"/>
              </a:ext>
            </a:extLst>
          </p:cNvPr>
          <p:cNvSpPr txBox="1">
            <a:spLocks/>
          </p:cNvSpPr>
          <p:nvPr/>
        </p:nvSpPr>
        <p:spPr>
          <a:xfrm>
            <a:off x="628650" y="3752047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81DAB7-13F5-9381-EF94-3FD4D98AE86D}"/>
              </a:ext>
            </a:extLst>
          </p:cNvPr>
          <p:cNvSpPr txBox="1">
            <a:spLocks/>
          </p:cNvSpPr>
          <p:nvPr/>
        </p:nvSpPr>
        <p:spPr>
          <a:xfrm>
            <a:off x="697058" y="4795837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it is at the front of the sentence.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D262A1D-B326-8378-8202-C88909E7FD2C}"/>
              </a:ext>
            </a:extLst>
          </p:cNvPr>
          <p:cNvSpPr txBox="1">
            <a:spLocks/>
          </p:cNvSpPr>
          <p:nvPr/>
        </p:nvSpPr>
        <p:spPr>
          <a:xfrm>
            <a:off x="697058" y="5660918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use a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a fronted adverbial to show the reader should pause.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9907B51E-87B9-724F-44C0-B1D065A63ACE}"/>
              </a:ext>
            </a:extLst>
          </p:cNvPr>
          <p:cNvSpPr/>
          <p:nvPr/>
        </p:nvSpPr>
        <p:spPr>
          <a:xfrm rot="2315039">
            <a:off x="5066238" y="3747888"/>
            <a:ext cx="1248248" cy="644543"/>
          </a:xfrm>
          <a:prstGeom prst="leftArrow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017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5" grpId="0" animBg="1"/>
      <p:bldP spid="9" grpId="0" animBg="1"/>
      <p:bldP spid="11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F0FBE-06D4-102E-7990-9C5907EF2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CE762AA-0D2E-22B3-1A92-B17F201E7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C86B351-CB0B-EF67-FA55-B0AF2860225F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F2B5DF8-2D09-A8BB-21B3-5C3D7D367848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punctuation is used in the sentence?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AF54EF-F2B2-C9EE-33A8-11AE93A23B63}"/>
              </a:ext>
            </a:extLst>
          </p:cNvPr>
          <p:cNvSpPr txBox="1">
            <a:spLocks/>
          </p:cNvSpPr>
          <p:nvPr/>
        </p:nvSpPr>
        <p:spPr>
          <a:xfrm>
            <a:off x="697057" y="1271171"/>
            <a:ext cx="88565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of the sentence, there is a capital letter.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73CBED-6E6E-7579-105B-EF10DDBF84D1}"/>
              </a:ext>
            </a:extLst>
          </p:cNvPr>
          <p:cNvSpPr txBox="1">
            <a:spLocks/>
          </p:cNvSpPr>
          <p:nvPr/>
        </p:nvSpPr>
        <p:spPr>
          <a:xfrm>
            <a:off x="697057" y="2094667"/>
            <a:ext cx="88565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end of the sentence, there is a full stop.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F3CA67F-193B-AC5B-F269-8BB2FD2DC71D}"/>
              </a:ext>
            </a:extLst>
          </p:cNvPr>
          <p:cNvSpPr txBox="1">
            <a:spLocks/>
          </p:cNvSpPr>
          <p:nvPr/>
        </p:nvSpPr>
        <p:spPr>
          <a:xfrm>
            <a:off x="697056" y="4247317"/>
            <a:ext cx="88565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fronted adverbial, there is a comma.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1B6A442-D43F-89DB-049B-1D442C36BFEC}"/>
              </a:ext>
            </a:extLst>
          </p:cNvPr>
          <p:cNvSpPr txBox="1">
            <a:spLocks/>
          </p:cNvSpPr>
          <p:nvPr/>
        </p:nvSpPr>
        <p:spPr>
          <a:xfrm>
            <a:off x="697056" y="5155854"/>
            <a:ext cx="88565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expanded noun phrase, there is also a comma.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A935D62-00A4-EB0F-DE33-842D1C9827C9}"/>
              </a:ext>
            </a:extLst>
          </p:cNvPr>
          <p:cNvSpPr/>
          <p:nvPr/>
        </p:nvSpPr>
        <p:spPr>
          <a:xfrm rot="3300476">
            <a:off x="-114302" y="2608873"/>
            <a:ext cx="1066800" cy="4095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CBE6E50-30E1-3440-F501-25C041B09C80}"/>
              </a:ext>
            </a:extLst>
          </p:cNvPr>
          <p:cNvSpPr/>
          <p:nvPr/>
        </p:nvSpPr>
        <p:spPr>
          <a:xfrm rot="6392444">
            <a:off x="10787852" y="2769069"/>
            <a:ext cx="1066800" cy="4095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D36684B8-D835-4107-2034-059777446C40}"/>
              </a:ext>
            </a:extLst>
          </p:cNvPr>
          <p:cNvSpPr/>
          <p:nvPr/>
        </p:nvSpPr>
        <p:spPr>
          <a:xfrm rot="14108720">
            <a:off x="4886493" y="3758009"/>
            <a:ext cx="664193" cy="4095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A20F43E-A16A-9203-C5CA-600EB7E53036}"/>
              </a:ext>
            </a:extLst>
          </p:cNvPr>
          <p:cNvSpPr/>
          <p:nvPr/>
        </p:nvSpPr>
        <p:spPr>
          <a:xfrm rot="14108720">
            <a:off x="6641315" y="3776226"/>
            <a:ext cx="664193" cy="4095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577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2026731" y="399774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7092E-10E9-5760-DE3B-6C799735EB02}"/>
              </a:ext>
            </a:extLst>
          </p:cNvPr>
          <p:cNvSpPr txBox="1">
            <a:spLocks/>
          </p:cNvSpPr>
          <p:nvPr/>
        </p:nvSpPr>
        <p:spPr>
          <a:xfrm>
            <a:off x="223838" y="418147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9635452" y="263567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5400000">
            <a:off x="2272850" y="3573112"/>
            <a:ext cx="1648423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2395810" y="2628008"/>
            <a:ext cx="1588103" cy="61009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680718" y="2606640"/>
            <a:ext cx="1200435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669477" y="3625239"/>
            <a:ext cx="1300096" cy="260057"/>
          </a:xfrm>
          <a:prstGeom prst="rightArrow">
            <a:avLst>
              <a:gd name="adj1" fmla="val 64652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182BE4ED-B943-4B2C-B06D-EE6941110FD3}"/>
              </a:ext>
            </a:extLst>
          </p:cNvPr>
          <p:cNvSpPr/>
          <p:nvPr/>
        </p:nvSpPr>
        <p:spPr>
          <a:xfrm rot="5400000">
            <a:off x="9809757" y="3684670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2B8761DD-B7FA-439C-758D-0C419CC3D2F3}"/>
              </a:ext>
            </a:extLst>
          </p:cNvPr>
          <p:cNvSpPr/>
          <p:nvPr/>
        </p:nvSpPr>
        <p:spPr>
          <a:xfrm rot="5400000">
            <a:off x="1276382" y="3354043"/>
            <a:ext cx="1786345" cy="241051"/>
          </a:xfrm>
          <a:prstGeom prst="rightArrow">
            <a:avLst>
              <a:gd name="adj1" fmla="val 45662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2CC367E-7E3F-E3C5-35E4-3CF8D7A69AB6}"/>
              </a:ext>
            </a:extLst>
          </p:cNvPr>
          <p:cNvSpPr txBox="1">
            <a:spLocks/>
          </p:cNvSpPr>
          <p:nvPr/>
        </p:nvSpPr>
        <p:spPr>
          <a:xfrm>
            <a:off x="945773" y="2008883"/>
            <a:ext cx="1461248" cy="5441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B8C5C96-1D86-1792-F408-211F6A1EE85D}"/>
              </a:ext>
            </a:extLst>
          </p:cNvPr>
          <p:cNvSpPr/>
          <p:nvPr/>
        </p:nvSpPr>
        <p:spPr>
          <a:xfrm rot="5400000">
            <a:off x="4893332" y="360980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FB4F863-EE63-EFBC-DF46-4AC1E2D24624}"/>
              </a:ext>
            </a:extLst>
          </p:cNvPr>
          <p:cNvSpPr txBox="1">
            <a:spLocks/>
          </p:cNvSpPr>
          <p:nvPr/>
        </p:nvSpPr>
        <p:spPr>
          <a:xfrm>
            <a:off x="4550465" y="2638221"/>
            <a:ext cx="1461248" cy="6365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E7D3389-EC54-1330-92FC-4FE96EE0C02A}"/>
              </a:ext>
            </a:extLst>
          </p:cNvPr>
          <p:cNvSpPr txBox="1">
            <a:spLocks/>
          </p:cNvSpPr>
          <p:nvPr/>
        </p:nvSpPr>
        <p:spPr>
          <a:xfrm>
            <a:off x="5912010" y="1969641"/>
            <a:ext cx="121745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F2DEA40E-421C-00B2-F06D-A8E7D21655AD}"/>
              </a:ext>
            </a:extLst>
          </p:cNvPr>
          <p:cNvSpPr/>
          <p:nvPr/>
        </p:nvSpPr>
        <p:spPr>
          <a:xfrm rot="5400000">
            <a:off x="5495331" y="3335217"/>
            <a:ext cx="183867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89A02A7-1460-0D8D-BADC-0F08CC207165}"/>
              </a:ext>
            </a:extLst>
          </p:cNvPr>
          <p:cNvSpPr txBox="1">
            <a:spLocks/>
          </p:cNvSpPr>
          <p:nvPr/>
        </p:nvSpPr>
        <p:spPr>
          <a:xfrm>
            <a:off x="6653875" y="2655621"/>
            <a:ext cx="121745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1A29230A-8BE3-4956-9864-DC21715ABE44}"/>
              </a:ext>
            </a:extLst>
          </p:cNvPr>
          <p:cNvSpPr/>
          <p:nvPr/>
        </p:nvSpPr>
        <p:spPr>
          <a:xfrm rot="5400000">
            <a:off x="6894215" y="3719148"/>
            <a:ext cx="122895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B2DC79CC-12A8-6D4F-9F26-9C0D810E73EF}"/>
              </a:ext>
            </a:extLst>
          </p:cNvPr>
          <p:cNvSpPr/>
          <p:nvPr/>
        </p:nvSpPr>
        <p:spPr>
          <a:xfrm rot="5400000">
            <a:off x="7682680" y="3421423"/>
            <a:ext cx="190881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12BE03C-CF9A-0F1A-4030-58CF6E7FC3AE}"/>
              </a:ext>
            </a:extLst>
          </p:cNvPr>
          <p:cNvSpPr txBox="1">
            <a:spLocks/>
          </p:cNvSpPr>
          <p:nvPr/>
        </p:nvSpPr>
        <p:spPr>
          <a:xfrm>
            <a:off x="7839292" y="200888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85D8D6E-7730-7D6A-1F09-ED62FCFF3485}"/>
              </a:ext>
            </a:extLst>
          </p:cNvPr>
          <p:cNvSpPr txBox="1">
            <a:spLocks/>
          </p:cNvSpPr>
          <p:nvPr/>
        </p:nvSpPr>
        <p:spPr>
          <a:xfrm>
            <a:off x="857251" y="4883170"/>
            <a:ext cx="4333874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127973C-3895-6BA2-AF9C-56A922A4FBCA}"/>
              </a:ext>
            </a:extLst>
          </p:cNvPr>
          <p:cNvSpPr txBox="1">
            <a:spLocks/>
          </p:cNvSpPr>
          <p:nvPr/>
        </p:nvSpPr>
        <p:spPr>
          <a:xfrm>
            <a:off x="5343525" y="4883170"/>
            <a:ext cx="4191000" cy="600371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3ACEE8-BA54-4CA4-8D86-87A97D5F4051}"/>
              </a:ext>
            </a:extLst>
          </p:cNvPr>
          <p:cNvSpPr txBox="1">
            <a:spLocks/>
          </p:cNvSpPr>
          <p:nvPr/>
        </p:nvSpPr>
        <p:spPr>
          <a:xfrm>
            <a:off x="3714684" y="1997718"/>
            <a:ext cx="1553732" cy="55529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7C8AB92-4F89-A212-8F9A-616CD3F1739A}"/>
              </a:ext>
            </a:extLst>
          </p:cNvPr>
          <p:cNvSpPr/>
          <p:nvPr/>
        </p:nvSpPr>
        <p:spPr>
          <a:xfrm rot="5400000">
            <a:off x="3335922" y="3346580"/>
            <a:ext cx="1956217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06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18" grpId="0" animBg="1"/>
      <p:bldP spid="27" grpId="0" animBg="1"/>
      <p:bldP spid="28" grpId="0" animBg="1"/>
      <p:bldP spid="4" grpId="0" animBg="1"/>
      <p:bldP spid="9" grpId="0" animBg="1"/>
      <p:bldP spid="11" grpId="0" animBg="1"/>
      <p:bldP spid="20" grpId="0" animBg="1"/>
      <p:bldP spid="23" grpId="0" animBg="1"/>
      <p:bldP spid="25" grpId="0" animBg="1"/>
      <p:bldP spid="26" grpId="0" animBg="1"/>
      <p:bldP spid="31" grpId="0" animBg="1"/>
      <p:bldP spid="32" grpId="0" animBg="1"/>
      <p:bldP spid="34" grpId="0" animBg="1"/>
      <p:bldP spid="37" grpId="0" animBg="1"/>
      <p:bldP spid="38" grpId="0" animBg="1"/>
      <p:bldP spid="8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23956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Subjunctive Form of 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mocked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7887845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95333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9381697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2169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133601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98353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571787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239638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2038877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that helps improve our writing.</a:t>
            </a:r>
          </a:p>
        </p:txBody>
      </p:sp>
    </p:spTree>
    <p:extLst>
      <p:ext uri="{BB962C8B-B14F-4D97-AF65-F5344CB8AC3E}">
        <p14:creationId xmlns:p14="http://schemas.microsoft.com/office/powerpoint/2010/main" val="129421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20511"/>
            <a:ext cx="10283535" cy="2392773"/>
          </a:xfrm>
          <a:prstGeom prst="roundRect">
            <a:avLst>
              <a:gd name="adj" fmla="val 7646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subjunctive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form of a 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expresses things that could or should happen.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used to express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wishes, hopes, commands, demands or suggestions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typically only used in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formal language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1" y="2872403"/>
            <a:ext cx="10283535" cy="101011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“It is important that she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these terms.”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CE3E6E-7220-A19E-EF9E-370B4C3D7ABC}"/>
              </a:ext>
            </a:extLst>
          </p:cNvPr>
          <p:cNvSpPr txBox="1">
            <a:spLocks/>
          </p:cNvSpPr>
          <p:nvPr/>
        </p:nvSpPr>
        <p:spPr>
          <a:xfrm>
            <a:off x="954230" y="4888712"/>
            <a:ext cx="10283535" cy="14720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different but often confused with modal verbs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(can, may, will, should, …)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DFCD58C-BA2A-D5B1-C4F9-3586160AEE8C}"/>
              </a:ext>
            </a:extLst>
          </p:cNvPr>
          <p:cNvSpPr txBox="1">
            <a:spLocks/>
          </p:cNvSpPr>
          <p:nvPr/>
        </p:nvSpPr>
        <p:spPr>
          <a:xfrm>
            <a:off x="954230" y="4041634"/>
            <a:ext cx="10283535" cy="6879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</a:t>
            </a:r>
            <a:r>
              <a:rPr lang="en-GB" sz="32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“she agree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59876" y="211095"/>
            <a:ext cx="11271409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subjunctive is rare and used with the same verbs and structures repeatedly.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659876" y="1861777"/>
            <a:ext cx="7522590" cy="19550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important that she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vital that 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listen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recommended that she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go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ask that 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910B16-6A5F-627C-36E9-3451C874B920}"/>
              </a:ext>
            </a:extLst>
          </p:cNvPr>
          <p:cNvSpPr txBox="1">
            <a:spLocks/>
          </p:cNvSpPr>
          <p:nvPr/>
        </p:nvSpPr>
        <p:spPr>
          <a:xfrm>
            <a:off x="659876" y="5413539"/>
            <a:ext cx="7522590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cat, I would….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prime minister, I could….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DA1AEC-EB1A-3440-FB7E-E5149E05185A}"/>
              </a:ext>
            </a:extLst>
          </p:cNvPr>
          <p:cNvSpPr txBox="1">
            <a:spLocks/>
          </p:cNvSpPr>
          <p:nvPr/>
        </p:nvSpPr>
        <p:spPr>
          <a:xfrm>
            <a:off x="612742" y="4070545"/>
            <a:ext cx="7522590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demand that they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told off.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suggested that 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attend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meeting.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87A2E0E-CC5D-CEB3-C445-6D46D5977551}"/>
              </a:ext>
            </a:extLst>
          </p:cNvPr>
          <p:cNvSpPr txBox="1">
            <a:spLocks/>
          </p:cNvSpPr>
          <p:nvPr/>
        </p:nvSpPr>
        <p:spPr>
          <a:xfrm>
            <a:off x="8443179" y="1825100"/>
            <a:ext cx="3488107" cy="195504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“agrees”.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“listens”.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“goes”.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“leaves”.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FDC037E4-667F-64A4-33B1-3941A1BA4037}"/>
              </a:ext>
            </a:extLst>
          </p:cNvPr>
          <p:cNvSpPr/>
          <p:nvPr/>
        </p:nvSpPr>
        <p:spPr>
          <a:xfrm rot="10800000">
            <a:off x="7176893" y="2456076"/>
            <a:ext cx="1168924" cy="575035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92983BA-1BCD-E513-3D86-11D7B277C692}"/>
              </a:ext>
            </a:extLst>
          </p:cNvPr>
          <p:cNvSpPr txBox="1">
            <a:spLocks/>
          </p:cNvSpPr>
          <p:nvPr/>
        </p:nvSpPr>
        <p:spPr>
          <a:xfrm>
            <a:off x="8443179" y="5383854"/>
            <a:ext cx="3488107" cy="110334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“I was”.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1202D24-0FCF-80ED-8D7A-1D9A14295F35}"/>
              </a:ext>
            </a:extLst>
          </p:cNvPr>
          <p:cNvSpPr/>
          <p:nvPr/>
        </p:nvSpPr>
        <p:spPr>
          <a:xfrm rot="10800000">
            <a:off x="7176893" y="5648009"/>
            <a:ext cx="1168924" cy="575035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49B7D82-91B6-D3E9-6F91-FDBCCC2DCA05}"/>
              </a:ext>
            </a:extLst>
          </p:cNvPr>
          <p:cNvSpPr txBox="1">
            <a:spLocks/>
          </p:cNvSpPr>
          <p:nvPr/>
        </p:nvSpPr>
        <p:spPr>
          <a:xfrm>
            <a:off x="8443178" y="4067890"/>
            <a:ext cx="3488107" cy="110334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“they are”.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Not “he attends”.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D40CD16-D79E-6A8E-B6A6-963936C28C4A}"/>
              </a:ext>
            </a:extLst>
          </p:cNvPr>
          <p:cNvSpPr/>
          <p:nvPr/>
        </p:nvSpPr>
        <p:spPr>
          <a:xfrm rot="10800000">
            <a:off x="7183557" y="4066464"/>
            <a:ext cx="1168924" cy="575035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63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68ABE-9D42-7DAC-8FE4-7926EDAFF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6822BD38-27E9-C971-6D24-F0E1317E93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F57F80F-EE4E-9971-77FE-3D89E9084A9B}"/>
              </a:ext>
            </a:extLst>
          </p:cNvPr>
          <p:cNvSpPr txBox="1">
            <a:spLocks/>
          </p:cNvSpPr>
          <p:nvPr/>
        </p:nvSpPr>
        <p:spPr>
          <a:xfrm>
            <a:off x="659876" y="211095"/>
            <a:ext cx="11271409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patterns?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18BCB9C-5A99-AFD7-C066-ADF0E2973523}"/>
              </a:ext>
            </a:extLst>
          </p:cNvPr>
          <p:cNvSpPr txBox="1">
            <a:spLocks/>
          </p:cNvSpPr>
          <p:nvPr/>
        </p:nvSpPr>
        <p:spPr>
          <a:xfrm>
            <a:off x="2334705" y="1825100"/>
            <a:ext cx="7522590" cy="19550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important that she agree.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vital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he listen.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recommended that she go.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ask that he leave.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C12549-D45F-DBD8-DC3C-DB63C962A8E1}"/>
              </a:ext>
            </a:extLst>
          </p:cNvPr>
          <p:cNvSpPr txBox="1">
            <a:spLocks/>
          </p:cNvSpPr>
          <p:nvPr/>
        </p:nvSpPr>
        <p:spPr>
          <a:xfrm>
            <a:off x="2334705" y="5376862"/>
            <a:ext cx="7522590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 were a cat, I would….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 were prime minister, I could….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C22D63-4546-34A1-47D6-B07F3E27518F}"/>
              </a:ext>
            </a:extLst>
          </p:cNvPr>
          <p:cNvSpPr txBox="1">
            <a:spLocks/>
          </p:cNvSpPr>
          <p:nvPr/>
        </p:nvSpPr>
        <p:spPr>
          <a:xfrm>
            <a:off x="2334705" y="4033868"/>
            <a:ext cx="7522590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demand that they be told off.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suggested that he attend the meeting.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F1214B1-3A13-9DA4-261F-6B0184B318CB}"/>
              </a:ext>
            </a:extLst>
          </p:cNvPr>
          <p:cNvSpPr txBox="1">
            <a:spLocks/>
          </p:cNvSpPr>
          <p:nvPr/>
        </p:nvSpPr>
        <p:spPr>
          <a:xfrm>
            <a:off x="2334705" y="1825100"/>
            <a:ext cx="7522590" cy="19550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important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she agree.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vital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he listen.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recommended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she go.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ask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he leave.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EB0D3BA-46B1-EAA1-5623-9DE961D86709}"/>
              </a:ext>
            </a:extLst>
          </p:cNvPr>
          <p:cNvSpPr txBox="1">
            <a:spLocks/>
          </p:cNvSpPr>
          <p:nvPr/>
        </p:nvSpPr>
        <p:spPr>
          <a:xfrm>
            <a:off x="2334705" y="5427596"/>
            <a:ext cx="7522590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If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a cat,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 would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….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If I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 prime minister,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 could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….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4CC643C-F1D0-707F-4E6A-B273384E1FAE}"/>
              </a:ext>
            </a:extLst>
          </p:cNvPr>
          <p:cNvSpPr txBox="1">
            <a:spLocks/>
          </p:cNvSpPr>
          <p:nvPr/>
        </p:nvSpPr>
        <p:spPr>
          <a:xfrm>
            <a:off x="2334705" y="4011855"/>
            <a:ext cx="7522590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demand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they be told off.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suggested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he attend the meeting.</a:t>
            </a:r>
          </a:p>
        </p:txBody>
      </p:sp>
    </p:spTree>
    <p:extLst>
      <p:ext uri="{BB962C8B-B14F-4D97-AF65-F5344CB8AC3E}">
        <p14:creationId xmlns:p14="http://schemas.microsoft.com/office/powerpoint/2010/main" val="195956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311" y="422168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Which verb form is correct?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268794" y="259736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268794" y="2597361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268794" y="259736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261413" y="5400594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261413" y="540059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268794" y="259736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497124" y="383238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537511" y="2597361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544364" y="4906671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138726" y="469843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815673" y="28146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400468" y="33083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437142" y="433705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569486" y="386969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270395" y="389132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490220" y="332240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430235" y="43534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261413" y="540059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790865" y="469843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194375" y="285611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543592" y="2787221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261413" y="540059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334659" y="1889945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1838" y="1714163"/>
            <a:ext cx="2577462" cy="4348308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4581" y="2070160"/>
            <a:ext cx="6902028" cy="425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 If I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were/was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 teacher, I would never shout.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 If I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was/were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 dragon, I would eat naughty people.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 If I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were/was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angry, I would try and calm down.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4. I demand that they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be/are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told off.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5. I recommend that he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listen/listens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to the teacher.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6. It is important that she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do/does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as instructed.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7. It is vital that she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win/wins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8. It is important that she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work/works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hard.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38565" y="1746711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  <p:extLst>
      <p:ext uri="{BB962C8B-B14F-4D97-AF65-F5344CB8AC3E}">
        <p14:creationId xmlns:p14="http://schemas.microsoft.com/office/powerpoint/2010/main" val="156090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mocked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126560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DF5F4A-4798-7229-61BA-8A0838CCE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7" y="1781281"/>
            <a:ext cx="69020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 If I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were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/was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 teacher, I would never shout.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 If I 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was/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were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 dragon, I would eat naughty people.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 If I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were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/was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angry, I would try and calm down.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4. I demand that they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be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/are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told off.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5. I recommend that he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listen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/listens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to the teacher.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6. It is important that she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do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/does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as instructed.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7. It is vital that she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win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/wins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8. It is important that she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work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/works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hard.</a:t>
            </a:r>
          </a:p>
        </p:txBody>
      </p:sp>
    </p:spTree>
    <p:extLst>
      <p:ext uri="{BB962C8B-B14F-4D97-AF65-F5344CB8AC3E}">
        <p14:creationId xmlns:p14="http://schemas.microsoft.com/office/powerpoint/2010/main" val="422653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insisted that Aimee repair 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ship before nightfall.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09599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97723" y="5532600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“Repair” is a verb in the subjunctive form.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3D1BF9-EB78-5C04-302D-4E4704F4BD7B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insisted that Aimee </a:t>
            </a:r>
            <a:r>
              <a:rPr lang="en-GB" sz="48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repair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ship before nightfall.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65113" y="2307064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demanded that Scrambler surrender immediately.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“Surrender”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37DCC0-D60C-6B83-69F4-9B5F3882615B}"/>
              </a:ext>
            </a:extLst>
          </p:cNvPr>
          <p:cNvSpPr txBox="1"/>
          <p:nvPr/>
        </p:nvSpPr>
        <p:spPr>
          <a:xfrm>
            <a:off x="265113" y="2307064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demanded that Scrambler </a:t>
            </a:r>
            <a:r>
              <a:rPr lang="en-GB" sz="5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surrender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immediately.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Scrambler wished that Emile be less predictable.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3"/>
            <a:ext cx="11661196" cy="59085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8F5D3-3A43-B372-81DB-56A6305653FD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“Be”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90CF3D-9DAC-A35E-AA18-42797D2DA86F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Scrambler wished that Emile be less predictable.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requested that Aimee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scan the mysterious artifact.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3"/>
            <a:ext cx="11686904" cy="587044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11C546-2AC6-67BF-1F69-1288E2BF119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“Scan”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176033-AE98-F6C5-3186-2ADB8808EB4A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requested that Aimee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scan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the mysterious artifact.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 proposed that Scrambler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change his tactics.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mocked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D6651C-E0E9-FA81-C116-E4AA9CB1BA2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“Change”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F1328B-F4D2-BE9D-F7A8-0F14A2D651AD}"/>
              </a:ext>
            </a:extLst>
          </p:cNvPr>
          <p:cNvSpPr txBox="1"/>
          <p:nvPr/>
        </p:nvSpPr>
        <p:spPr>
          <a:xfrm>
            <a:off x="252549" y="2390924"/>
            <a:ext cx="116994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 proposed that Scrambler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change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 his tactics.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insisted that Scrambler tell them where he hid the device.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4248AE-A192-774F-46A0-13BC62F6B8E3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“Tell”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A5405D-A2A2-179D-A631-084FD41AF972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insisted that Scrambler </a:t>
            </a:r>
            <a:r>
              <a:rPr lang="en-GB" sz="5400" u="sng" dirty="0">
                <a:solidFill>
                  <a:srgbClr val="FFFF00"/>
                </a:solidFill>
                <a:latin typeface="Andika" panose="02000000000000000000" pitchFamily="2" charset="0"/>
              </a:rPr>
              <a:t>tell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them where he hid the device.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176C9-0338-CAB3-FEEF-4E4C876C4DE3}"/>
              </a:ext>
            </a:extLst>
          </p:cNvPr>
          <p:cNvSpPr txBox="1"/>
          <p:nvPr/>
        </p:nvSpPr>
        <p:spPr>
          <a:xfrm>
            <a:off x="355464" y="240217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requested that Aimee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verify the message.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879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0ED466-5505-09F0-5C00-2D37E465C13B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“Verify”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7FC33B-DA51-8857-0107-FDD24C5B232A}"/>
              </a:ext>
            </a:extLst>
          </p:cNvPr>
          <p:cNvSpPr txBox="1"/>
          <p:nvPr/>
        </p:nvSpPr>
        <p:spPr>
          <a:xfrm>
            <a:off x="355464" y="240217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requested that Aimee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verify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the message.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644170"/>
            <a:ext cx="11612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wished that Aimee lead the negotiations with the alien council.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2013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133CBD-5F43-289C-8C28-D75EE39B9C38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>
                <a:solidFill>
                  <a:schemeClr val="bg1"/>
                </a:solidFill>
                <a:latin typeface="Andika" panose="02000000000000000000" pitchFamily="2" charset="0"/>
              </a:rPr>
              <a:t>“Lead”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4735FC-BD88-241C-F93D-044B5F654C48}"/>
              </a:ext>
            </a:extLst>
          </p:cNvPr>
          <p:cNvSpPr txBox="1"/>
          <p:nvPr/>
        </p:nvSpPr>
        <p:spPr>
          <a:xfrm>
            <a:off x="227421" y="2644170"/>
            <a:ext cx="11612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wished that Aimee </a:t>
            </a:r>
            <a:r>
              <a:rPr lang="en-GB" sz="48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lead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the negotiations with the alien council.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419" y="1800612"/>
            <a:ext cx="1078771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Why is it “If I were an alien” and not “If I was an alien”?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3 sentences using the subjunctive form, starting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“If I were an alien, I would…..”)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360446" y="439185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0833" y="3156831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07686" y="5466141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02048" y="52579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678995" y="337408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263790" y="386782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00464" y="48965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32808" y="442916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33717" y="445079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53542" y="388187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293557" y="49129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54187" y="52579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057697" y="341558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06914" y="3346691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197153" y="2399335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-0.21341 0.0875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2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32559-CDEB-510A-67A4-F7858524B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361B0C7-2336-81F4-4A2F-6CA1B4B939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51D08BE-88A4-F313-645D-6B65D4AA37EB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4C99EB-D07A-4189-0602-06014BBFE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419" y="1800612"/>
            <a:ext cx="1078771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Why is it “If I were an alien” and not “If I was an alien”?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E33C63-F731-E02F-FF42-BAD3F0CA736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3 sentences using the subjunctive form, starting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“If I were an alien, I would…..”)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F6F6AA9-DB66-CC63-46A5-897BBD87F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2E1C121-6006-0078-C61E-8CF8585139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3239472-6C6D-E871-3A22-355E3E3416A8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EF9318E-806C-F11F-54D8-605294FFE73A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9B1134-A83E-D04E-5848-623A3E19778E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E2B968F-C97F-03E0-7308-69B73DC797A0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CC02424-781B-5D1B-1DAD-651BF87F4E75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EE27260-13BD-6B3C-7D45-D4D5B701ADDB}"/>
              </a:ext>
            </a:extLst>
          </p:cNvPr>
          <p:cNvSpPr/>
          <p:nvPr/>
        </p:nvSpPr>
        <p:spPr>
          <a:xfrm>
            <a:off x="1360446" y="439185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7546B525-B462-E430-EC96-C75DFA79776E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30A2ADD-8897-400A-F0FA-07E7ABB4191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0833" y="3156831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FC9134-127F-2306-6C75-C75BCB6F2D87}"/>
              </a:ext>
            </a:extLst>
          </p:cNvPr>
          <p:cNvCxnSpPr/>
          <p:nvPr/>
        </p:nvCxnSpPr>
        <p:spPr>
          <a:xfrm>
            <a:off x="1407686" y="5466141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AB5F67A-3B94-6D64-41A9-CAD0B9B19F8B}"/>
              </a:ext>
            </a:extLst>
          </p:cNvPr>
          <p:cNvCxnSpPr>
            <a:cxnSpLocks/>
          </p:cNvCxnSpPr>
          <p:nvPr/>
        </p:nvCxnSpPr>
        <p:spPr>
          <a:xfrm>
            <a:off x="2002048" y="52579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0A0EBD0-F87F-4426-B73F-38E0458CF4BE}"/>
              </a:ext>
            </a:extLst>
          </p:cNvPr>
          <p:cNvCxnSpPr>
            <a:cxnSpLocks/>
          </p:cNvCxnSpPr>
          <p:nvPr/>
        </p:nvCxnSpPr>
        <p:spPr>
          <a:xfrm>
            <a:off x="678995" y="337408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A4619A4-EDA1-D0BB-D26F-DB8D328731E5}"/>
              </a:ext>
            </a:extLst>
          </p:cNvPr>
          <p:cNvCxnSpPr>
            <a:cxnSpLocks/>
          </p:cNvCxnSpPr>
          <p:nvPr/>
        </p:nvCxnSpPr>
        <p:spPr>
          <a:xfrm>
            <a:off x="263790" y="386782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4503C55-A737-BC24-2E9B-DFB38EE0FD23}"/>
              </a:ext>
            </a:extLst>
          </p:cNvPr>
          <p:cNvCxnSpPr>
            <a:cxnSpLocks/>
          </p:cNvCxnSpPr>
          <p:nvPr/>
        </p:nvCxnSpPr>
        <p:spPr>
          <a:xfrm>
            <a:off x="2300464" y="48965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9323E6D-C6DE-BDD6-D559-8B17574CA4EE}"/>
              </a:ext>
            </a:extLst>
          </p:cNvPr>
          <p:cNvCxnSpPr>
            <a:cxnSpLocks/>
          </p:cNvCxnSpPr>
          <p:nvPr/>
        </p:nvCxnSpPr>
        <p:spPr>
          <a:xfrm>
            <a:off x="2432808" y="442916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398F6FF-3A65-8E94-689B-039C928B7E66}"/>
              </a:ext>
            </a:extLst>
          </p:cNvPr>
          <p:cNvCxnSpPr>
            <a:cxnSpLocks/>
          </p:cNvCxnSpPr>
          <p:nvPr/>
        </p:nvCxnSpPr>
        <p:spPr>
          <a:xfrm>
            <a:off x="133717" y="445079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0B6258-FF5C-BDC4-6281-06AE3FB15879}"/>
              </a:ext>
            </a:extLst>
          </p:cNvPr>
          <p:cNvCxnSpPr>
            <a:cxnSpLocks/>
          </p:cNvCxnSpPr>
          <p:nvPr/>
        </p:nvCxnSpPr>
        <p:spPr>
          <a:xfrm flipV="1">
            <a:off x="2353542" y="388187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27AFBFF-609B-0E47-8FB2-9E61F255FE80}"/>
              </a:ext>
            </a:extLst>
          </p:cNvPr>
          <p:cNvCxnSpPr>
            <a:cxnSpLocks/>
          </p:cNvCxnSpPr>
          <p:nvPr/>
        </p:nvCxnSpPr>
        <p:spPr>
          <a:xfrm flipV="1">
            <a:off x="293557" y="49129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A5EE9BB-2C67-6298-F7B5-6A1446DF26D5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E5E484-9561-1757-6978-20599104877C}"/>
              </a:ext>
            </a:extLst>
          </p:cNvPr>
          <p:cNvCxnSpPr>
            <a:cxnSpLocks/>
          </p:cNvCxnSpPr>
          <p:nvPr/>
        </p:nvCxnSpPr>
        <p:spPr>
          <a:xfrm flipV="1">
            <a:off x="654187" y="52579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2A48F45-4030-0937-621B-65C8B77271A5}"/>
              </a:ext>
            </a:extLst>
          </p:cNvPr>
          <p:cNvCxnSpPr>
            <a:cxnSpLocks/>
          </p:cNvCxnSpPr>
          <p:nvPr/>
        </p:nvCxnSpPr>
        <p:spPr>
          <a:xfrm flipV="1">
            <a:off x="2057697" y="341558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4BFC72B-0FB0-1DAD-EE5F-BC458CA01807}"/>
              </a:ext>
            </a:extLst>
          </p:cNvPr>
          <p:cNvGrpSpPr>
            <a:grpSpLocks/>
          </p:cNvGrpSpPr>
          <p:nvPr/>
        </p:nvGrpSpPr>
        <p:grpSpPr bwMode="auto">
          <a:xfrm>
            <a:off x="1406914" y="3346691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1D38F75-44A4-6E7A-681C-65494810D7A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12C0367-66BD-BF49-DCFF-E3556C47919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E3949BD0-F4F0-DAE1-0E2B-AF584C67675F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3A7455-70D7-6BF3-7E45-025851188227}"/>
              </a:ext>
            </a:extLst>
          </p:cNvPr>
          <p:cNvSpPr txBox="1"/>
          <p:nvPr/>
        </p:nvSpPr>
        <p:spPr>
          <a:xfrm>
            <a:off x="197153" y="2399335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D1DF01-16ED-CC89-9A06-85B245254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8371" y="2537606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If I were an alien, I would visit as many countries on Earth as possible.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If I were an alien, I would fly around the star system and land on Mars.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If I were an alien, I would pretend to be human and become rich with my “inventions”.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680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152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798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18346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8875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or intransitive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Gtrans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E7153-40F0-1A3C-A815-5C172E5B9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39A35E2-0150-A7CF-C982-862ACA295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AD154E-6B2F-C1C1-9EEE-2FF3699C868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9F45D8-B96E-E41A-3969-53DCB728EF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DF1AB0-64B7-5052-201D-D263B58BEE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3554C-92BC-88EA-A080-CD32E042CEB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74A84A1-225E-87BE-500E-E8674C36F5B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E4734E-7AD9-8CB5-5546-6D94384E6E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122403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 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4411</Words>
  <Application>Microsoft Office PowerPoint</Application>
  <PresentationFormat>Widescreen</PresentationFormat>
  <Paragraphs>627</Paragraphs>
  <Slides>59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Subjunctive Form of 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Which verb form is correct?</vt:lpstr>
      <vt:lpstr>How did you do?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2025-12-22T09:36:47Z</dcterms:modified>
</cp:coreProperties>
</file>