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274" r:id="rId3"/>
    <p:sldId id="469" r:id="rId4"/>
    <p:sldId id="470" r:id="rId5"/>
    <p:sldId id="471" r:id="rId6"/>
    <p:sldId id="472" r:id="rId7"/>
    <p:sldId id="473" r:id="rId8"/>
    <p:sldId id="364" r:id="rId9"/>
    <p:sldId id="363" r:id="rId10"/>
    <p:sldId id="385" r:id="rId11"/>
    <p:sldId id="2595" r:id="rId12"/>
    <p:sldId id="402" r:id="rId13"/>
    <p:sldId id="403" r:id="rId14"/>
    <p:sldId id="485" r:id="rId15"/>
    <p:sldId id="486" r:id="rId16"/>
    <p:sldId id="487" r:id="rId17"/>
    <p:sldId id="488" r:id="rId18"/>
    <p:sldId id="499" r:id="rId19"/>
    <p:sldId id="500" r:id="rId20"/>
    <p:sldId id="501" r:id="rId21"/>
    <p:sldId id="502" r:id="rId22"/>
    <p:sldId id="503" r:id="rId23"/>
    <p:sldId id="504" r:id="rId24"/>
    <p:sldId id="465" r:id="rId25"/>
    <p:sldId id="505" r:id="rId26"/>
    <p:sldId id="506" r:id="rId27"/>
    <p:sldId id="507" r:id="rId28"/>
    <p:sldId id="508" r:id="rId29"/>
    <p:sldId id="50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3ABA0D-87DB-40C0-A89F-15DD1149F1CB}" v="1" dt="2025-12-19T13:35:42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/>
            <a:t>Prepositional Phrase </a:t>
          </a:r>
          <a:r>
            <a:rPr lang="en-GB" sz="1400" dirty="0"/>
            <a:t>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r>
            <a:rPr lang="en-GB" sz="1400" kern="1200" dirty="0"/>
            <a:t>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07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1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subjunctive is rare and used with the same verbs and structures repeatedly.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59876" y="1861777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that 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listen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go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659876" y="5413539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612742" y="407054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meeting.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7A2E0E-CC5D-CEB3-C445-6D46D5977551}"/>
              </a:ext>
            </a:extLst>
          </p:cNvPr>
          <p:cNvSpPr txBox="1">
            <a:spLocks/>
          </p:cNvSpPr>
          <p:nvPr/>
        </p:nvSpPr>
        <p:spPr>
          <a:xfrm>
            <a:off x="8443179" y="1825100"/>
            <a:ext cx="3488107" cy="195504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“agrees”.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“listens”.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“goes”.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“leaves”.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DC037E4-667F-64A4-33B1-3941A1BA4037}"/>
              </a:ext>
            </a:extLst>
          </p:cNvPr>
          <p:cNvSpPr/>
          <p:nvPr/>
        </p:nvSpPr>
        <p:spPr>
          <a:xfrm rot="10800000">
            <a:off x="7176893" y="2456076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2983BA-1BCD-E513-3D86-11D7B277C692}"/>
              </a:ext>
            </a:extLst>
          </p:cNvPr>
          <p:cNvSpPr txBox="1">
            <a:spLocks/>
          </p:cNvSpPr>
          <p:nvPr/>
        </p:nvSpPr>
        <p:spPr>
          <a:xfrm>
            <a:off x="8443179" y="5383854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“I was”.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1202D24-0FCF-80ED-8D7A-1D9A14295F35}"/>
              </a:ext>
            </a:extLst>
          </p:cNvPr>
          <p:cNvSpPr/>
          <p:nvPr/>
        </p:nvSpPr>
        <p:spPr>
          <a:xfrm rot="10800000">
            <a:off x="7176893" y="5648009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9B7D82-91B6-D3E9-6F91-FDBCCC2DCA05}"/>
              </a:ext>
            </a:extLst>
          </p:cNvPr>
          <p:cNvSpPr txBox="1">
            <a:spLocks/>
          </p:cNvSpPr>
          <p:nvPr/>
        </p:nvSpPr>
        <p:spPr>
          <a:xfrm>
            <a:off x="8443178" y="4067890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“they are”.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Not “he attends”.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40CD16-D79E-6A8E-B6A6-963936C28C4A}"/>
              </a:ext>
            </a:extLst>
          </p:cNvPr>
          <p:cNvSpPr/>
          <p:nvPr/>
        </p:nvSpPr>
        <p:spPr>
          <a:xfrm rot="10800000">
            <a:off x="7183557" y="4066464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68ABE-9D42-7DAC-8FE4-7926EDAFF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822BD38-27E9-C971-6D24-F0E1317E9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57F80F-EE4E-9971-77FE-3D89E9084A9B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patterns?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8BCB9C-5A99-AFD7-C066-ADF0E2973523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leave.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C12549-D45F-DBD8-DC3C-DB63C962A8E1}"/>
              </a:ext>
            </a:extLst>
          </p:cNvPr>
          <p:cNvSpPr txBox="1">
            <a:spLocks/>
          </p:cNvSpPr>
          <p:nvPr/>
        </p:nvSpPr>
        <p:spPr>
          <a:xfrm>
            <a:off x="2334705" y="5376862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C22D63-4546-34A1-47D6-B07F3E27518F}"/>
              </a:ext>
            </a:extLst>
          </p:cNvPr>
          <p:cNvSpPr txBox="1">
            <a:spLocks/>
          </p:cNvSpPr>
          <p:nvPr/>
        </p:nvSpPr>
        <p:spPr>
          <a:xfrm>
            <a:off x="2334705" y="4033868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attend the meeting.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F1214B1-3A13-9DA4-261F-6B0184B318CB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leave.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EB0D3BA-46B1-EAA1-5623-9DE961D86709}"/>
              </a:ext>
            </a:extLst>
          </p:cNvPr>
          <p:cNvSpPr txBox="1">
            <a:spLocks/>
          </p:cNvSpPr>
          <p:nvPr/>
        </p:nvSpPr>
        <p:spPr>
          <a:xfrm>
            <a:off x="2334705" y="5427596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a cat,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would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 prime minister,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could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CC643C-F1D0-707F-4E6A-B273384E1FAE}"/>
              </a:ext>
            </a:extLst>
          </p:cNvPr>
          <p:cNvSpPr txBox="1">
            <a:spLocks/>
          </p:cNvSpPr>
          <p:nvPr/>
        </p:nvSpPr>
        <p:spPr>
          <a:xfrm>
            <a:off x="2334705" y="401185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attend the meeting.</a:t>
            </a:r>
          </a:p>
        </p:txBody>
      </p:sp>
    </p:spTree>
    <p:extLst>
      <p:ext uri="{BB962C8B-B14F-4D97-AF65-F5344CB8AC3E}">
        <p14:creationId xmlns:p14="http://schemas.microsoft.com/office/powerpoint/2010/main" val="195956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311" y="422168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Which verb form is correct?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497124" y="38323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537511" y="259736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544364" y="490667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138726" y="46984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815673" y="28146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400468" y="33083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437142" y="43370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569486" y="38696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270395" y="38913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490220" y="33224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430235" y="43534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790865" y="469843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194375" y="28561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543592" y="2787221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334659" y="188994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838" y="1714163"/>
            <a:ext cx="2577462" cy="434830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81" y="2070160"/>
            <a:ext cx="6902028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was/were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be/are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listen/listens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do/does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win/wins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work/works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hard.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8565" y="1746711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1560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126560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DF5F4A-4798-7229-61BA-8A0838CCE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7" y="1781281"/>
            <a:ext cx="69020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was/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be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/are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listen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/listens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do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/does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win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work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/works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hard.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repair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“Repair” is a verb in the subjunctive form.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3D1BF9-EB78-5C04-302D-4E4704F4BD7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repair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surrender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“Surrender”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surrender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“Be”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90CF3D-9DAC-A35E-AA18-42797D2DA86F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Subjunctive Form of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scan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“Scan”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176033-AE98-F6C5-3186-2ADB8808EB4A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scan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change his tactics.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“Change”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F1328B-F4D2-BE9D-F7A8-0F14A2D651AD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change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his tactics.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tell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“Tell”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A5405D-A2A2-179D-A631-084FD41AF972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tell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verify the message.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“Verify”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7FC33B-DA51-8857-0107-FDD24C5B232A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verify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message.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lead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“Lead”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735FC-BD88-241C-F93D-044B5F654C48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lead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 negotiations with the alien council.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5945FFD9-01CA-8C6B-AFE9-EA9B81508E3B}"/>
              </a:ext>
            </a:extLst>
          </p:cNvPr>
          <p:cNvSpPr/>
          <p:nvPr/>
        </p:nvSpPr>
        <p:spPr>
          <a:xfrm>
            <a:off x="9862338" y="5672373"/>
            <a:ext cx="2203387" cy="10433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88784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5333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38169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2169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3360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8353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571787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3963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03887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12942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20511"/>
            <a:ext cx="10283535" cy="2392773"/>
          </a:xfrm>
          <a:prstGeom prst="roundRect">
            <a:avLst>
              <a:gd name="adj" fmla="val 7646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subjunctive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 of a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expresses things that could or should happen.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used to express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wishes, hopes, commands, demands or suggestions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typically only used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formal language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2872403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 is important that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these terms.”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CE3E6E-7220-A19E-EF9E-370B4C3D7ABC}"/>
              </a:ext>
            </a:extLst>
          </p:cNvPr>
          <p:cNvSpPr txBox="1">
            <a:spLocks/>
          </p:cNvSpPr>
          <p:nvPr/>
        </p:nvSpPr>
        <p:spPr>
          <a:xfrm>
            <a:off x="954230" y="4888712"/>
            <a:ext cx="10283535" cy="14720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different but often confused with modal verbs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(can, may, will, should, …)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FCD58C-BA2A-D5B1-C4F9-3586160AEE8C}"/>
              </a:ext>
            </a:extLst>
          </p:cNvPr>
          <p:cNvSpPr txBox="1">
            <a:spLocks/>
          </p:cNvSpPr>
          <p:nvPr/>
        </p:nvSpPr>
        <p:spPr>
          <a:xfrm>
            <a:off x="954230" y="4041634"/>
            <a:ext cx="10283535" cy="6879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“she agree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Microsoft Office PowerPoint</Application>
  <PresentationFormat>Widescreen</PresentationFormat>
  <Paragraphs>152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Subjunctive Form of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verb form is correct?</vt:lpstr>
      <vt:lpstr>How did you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2025-12-22T09:37:06Z</dcterms:modified>
</cp:coreProperties>
</file>