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68" r:id="rId3"/>
    <p:sldId id="443" r:id="rId4"/>
    <p:sldId id="413" r:id="rId5"/>
    <p:sldId id="416" r:id="rId6"/>
    <p:sldId id="419" r:id="rId7"/>
    <p:sldId id="418" r:id="rId8"/>
    <p:sldId id="274" r:id="rId9"/>
    <p:sldId id="364" r:id="rId10"/>
    <p:sldId id="363" r:id="rId11"/>
    <p:sldId id="469" r:id="rId12"/>
    <p:sldId id="385" r:id="rId13"/>
    <p:sldId id="403" r:id="rId14"/>
    <p:sldId id="475" r:id="rId15"/>
    <p:sldId id="476" r:id="rId16"/>
    <p:sldId id="477" r:id="rId17"/>
    <p:sldId id="478" r:id="rId18"/>
    <p:sldId id="499" r:id="rId19"/>
    <p:sldId id="500" r:id="rId20"/>
    <p:sldId id="501" r:id="rId21"/>
    <p:sldId id="502" r:id="rId22"/>
    <p:sldId id="503" r:id="rId23"/>
    <p:sldId id="504" r:id="rId24"/>
    <p:sldId id="465" r:id="rId25"/>
    <p:sldId id="505" r:id="rId26"/>
    <p:sldId id="479" r:id="rId27"/>
    <p:sldId id="480" r:id="rId28"/>
    <p:sldId id="506" r:id="rId29"/>
    <p:sldId id="50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DE599-8436-4ED0-A092-52C5FA4C8BCF}" v="2" dt="2025-12-19T13:23:43.373"/>
    <p1510:client id="{C56237B8-39F4-4304-B8F2-8342B3CB9745}" v="6" dt="2025-12-19T13:36:53.4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6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0" y="355855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 in the sentences below?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E0A4BCE-AD6B-FE13-BF47-7EB2280D8A52}"/>
              </a:ext>
            </a:extLst>
          </p:cNvPr>
          <p:cNvSpPr txBox="1">
            <a:spLocks/>
          </p:cNvSpPr>
          <p:nvPr/>
        </p:nvSpPr>
        <p:spPr>
          <a:xfrm>
            <a:off x="954230" y="3061187"/>
            <a:ext cx="4998895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019164-0D2D-AE4E-E76B-9999B5C36128}"/>
              </a:ext>
            </a:extLst>
          </p:cNvPr>
          <p:cNvSpPr txBox="1">
            <a:spLocks/>
          </p:cNvSpPr>
          <p:nvPr/>
        </p:nvSpPr>
        <p:spPr>
          <a:xfrm>
            <a:off x="2461056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0275553-F4E6-8503-F95F-D47FC13CEE36}"/>
              </a:ext>
            </a:extLst>
          </p:cNvPr>
          <p:cNvSpPr/>
          <p:nvPr/>
        </p:nvSpPr>
        <p:spPr>
          <a:xfrm rot="16200000">
            <a:off x="2727298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E2F2DCF-FB3A-0DEE-523E-5B9831831D0B}"/>
              </a:ext>
            </a:extLst>
          </p:cNvPr>
          <p:cNvSpPr txBox="1">
            <a:spLocks/>
          </p:cNvSpPr>
          <p:nvPr/>
        </p:nvSpPr>
        <p:spPr>
          <a:xfrm>
            <a:off x="4232101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3E504B-F7A2-FE77-3796-92FC715BCA1F}"/>
              </a:ext>
            </a:extLst>
          </p:cNvPr>
          <p:cNvSpPr/>
          <p:nvPr/>
        </p:nvSpPr>
        <p:spPr>
          <a:xfrm rot="16200000">
            <a:off x="4498343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D8FBC6-A954-A472-6282-BC19F9FE57BC}"/>
              </a:ext>
            </a:extLst>
          </p:cNvPr>
          <p:cNvSpPr txBox="1">
            <a:spLocks/>
          </p:cNvSpPr>
          <p:nvPr/>
        </p:nvSpPr>
        <p:spPr>
          <a:xfrm>
            <a:off x="6550313" y="3061186"/>
            <a:ext cx="4687452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art.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F568E1-A787-5D41-A9CF-DF37A1590A48}"/>
              </a:ext>
            </a:extLst>
          </p:cNvPr>
          <p:cNvSpPr txBox="1">
            <a:spLocks/>
          </p:cNvSpPr>
          <p:nvPr/>
        </p:nvSpPr>
        <p:spPr>
          <a:xfrm>
            <a:off x="8304945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67F9430-7385-36FC-A010-A864176ECE2B}"/>
              </a:ext>
            </a:extLst>
          </p:cNvPr>
          <p:cNvSpPr/>
          <p:nvPr/>
        </p:nvSpPr>
        <p:spPr>
          <a:xfrm rot="16200000">
            <a:off x="8571187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1E1309-ACE5-19BA-C25A-7555E709BE3C}"/>
              </a:ext>
            </a:extLst>
          </p:cNvPr>
          <p:cNvSpPr txBox="1">
            <a:spLocks/>
          </p:cNvSpPr>
          <p:nvPr/>
        </p:nvSpPr>
        <p:spPr>
          <a:xfrm>
            <a:off x="954230" y="1599838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 in the sentences below? 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237E85F4-A69A-C12D-19DE-6A70662AC412}"/>
              </a:ext>
            </a:extLst>
          </p:cNvPr>
          <p:cNvSpPr/>
          <p:nvPr/>
        </p:nvSpPr>
        <p:spPr>
          <a:xfrm rot="16200000">
            <a:off x="1230757" y="4078373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F42688C-3651-2C8F-0385-A0F3CFAAFE79}"/>
              </a:ext>
            </a:extLst>
          </p:cNvPr>
          <p:cNvSpPr txBox="1">
            <a:spLocks/>
          </p:cNvSpPr>
          <p:nvPr/>
        </p:nvSpPr>
        <p:spPr>
          <a:xfrm>
            <a:off x="753549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F44E457-E382-2468-0E35-13EDB214C594}"/>
              </a:ext>
            </a:extLst>
          </p:cNvPr>
          <p:cNvSpPr/>
          <p:nvPr/>
        </p:nvSpPr>
        <p:spPr>
          <a:xfrm rot="16200000">
            <a:off x="7170120" y="410242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9032D02-A19D-8287-71D9-E5AEAD401F09}"/>
              </a:ext>
            </a:extLst>
          </p:cNvPr>
          <p:cNvSpPr txBox="1">
            <a:spLocks/>
          </p:cNvSpPr>
          <p:nvPr/>
        </p:nvSpPr>
        <p:spPr>
          <a:xfrm>
            <a:off x="6611136" y="452440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4B8D52E8-6E84-68A3-D05B-9599F1C4519A}"/>
              </a:ext>
            </a:extLst>
          </p:cNvPr>
          <p:cNvSpPr/>
          <p:nvPr/>
        </p:nvSpPr>
        <p:spPr>
          <a:xfrm rot="16200000">
            <a:off x="9599212" y="407837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0EDE7E5-7766-5DD4-E61D-2F6FD48E43C6}"/>
              </a:ext>
            </a:extLst>
          </p:cNvPr>
          <p:cNvSpPr txBox="1">
            <a:spLocks/>
          </p:cNvSpPr>
          <p:nvPr/>
        </p:nvSpPr>
        <p:spPr>
          <a:xfrm>
            <a:off x="9984350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36E58E-09E9-468B-01A3-8DF7C1A314AD}"/>
              </a:ext>
            </a:extLst>
          </p:cNvPr>
          <p:cNvSpPr txBox="1">
            <a:spLocks/>
          </p:cNvSpPr>
          <p:nvPr/>
        </p:nvSpPr>
        <p:spPr>
          <a:xfrm>
            <a:off x="954230" y="5568451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the sentences?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60624-FD3C-4FDB-9B5A-E2F2B9405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887DFBE-3720-B929-065D-5A8205DDD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7C1FD1F-1994-DFCE-BC9A-2C9717ED4E55}"/>
              </a:ext>
            </a:extLst>
          </p:cNvPr>
          <p:cNvSpPr txBox="1">
            <a:spLocks/>
          </p:cNvSpPr>
          <p:nvPr/>
        </p:nvSpPr>
        <p:spPr>
          <a:xfrm>
            <a:off x="954230" y="355855"/>
            <a:ext cx="10283535" cy="7927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have the same structure.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547537-C754-DCB7-7366-A9595ADC2922}"/>
              </a:ext>
            </a:extLst>
          </p:cNvPr>
          <p:cNvSpPr txBox="1">
            <a:spLocks/>
          </p:cNvSpPr>
          <p:nvPr/>
        </p:nvSpPr>
        <p:spPr>
          <a:xfrm>
            <a:off x="954230" y="3061187"/>
            <a:ext cx="4998895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675FF7-562C-DFAB-FF39-4623A685AD49}"/>
              </a:ext>
            </a:extLst>
          </p:cNvPr>
          <p:cNvSpPr txBox="1">
            <a:spLocks/>
          </p:cNvSpPr>
          <p:nvPr/>
        </p:nvSpPr>
        <p:spPr>
          <a:xfrm>
            <a:off x="2461056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26C1F7D-D92E-3C37-E0D3-0CD8CBEA1278}"/>
              </a:ext>
            </a:extLst>
          </p:cNvPr>
          <p:cNvSpPr/>
          <p:nvPr/>
        </p:nvSpPr>
        <p:spPr>
          <a:xfrm rot="16200000">
            <a:off x="2727298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952A7-9E67-C6C6-2CA5-C6B6F5CD5E7A}"/>
              </a:ext>
            </a:extLst>
          </p:cNvPr>
          <p:cNvSpPr txBox="1">
            <a:spLocks/>
          </p:cNvSpPr>
          <p:nvPr/>
        </p:nvSpPr>
        <p:spPr>
          <a:xfrm>
            <a:off x="4232101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82C2E3B-D293-2245-4189-5B43E5C103AE}"/>
              </a:ext>
            </a:extLst>
          </p:cNvPr>
          <p:cNvSpPr/>
          <p:nvPr/>
        </p:nvSpPr>
        <p:spPr>
          <a:xfrm rot="16200000">
            <a:off x="4498343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213E65-B395-360C-D960-3D73CE1505A4}"/>
              </a:ext>
            </a:extLst>
          </p:cNvPr>
          <p:cNvSpPr txBox="1">
            <a:spLocks/>
          </p:cNvSpPr>
          <p:nvPr/>
        </p:nvSpPr>
        <p:spPr>
          <a:xfrm>
            <a:off x="6550313" y="3061186"/>
            <a:ext cx="4687452" cy="82132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art.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6343D69-B624-5D2E-DBC3-0D67B156C7B8}"/>
              </a:ext>
            </a:extLst>
          </p:cNvPr>
          <p:cNvSpPr txBox="1">
            <a:spLocks/>
          </p:cNvSpPr>
          <p:nvPr/>
        </p:nvSpPr>
        <p:spPr>
          <a:xfrm>
            <a:off x="8304945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6E45AB6-2779-D4E1-C025-4285B253BCAE}"/>
              </a:ext>
            </a:extLst>
          </p:cNvPr>
          <p:cNvSpPr/>
          <p:nvPr/>
        </p:nvSpPr>
        <p:spPr>
          <a:xfrm rot="16200000">
            <a:off x="8571187" y="410242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3D0EA8-5586-0C20-6464-2D3D129DE27B}"/>
              </a:ext>
            </a:extLst>
          </p:cNvPr>
          <p:cNvSpPr txBox="1">
            <a:spLocks/>
          </p:cNvSpPr>
          <p:nvPr/>
        </p:nvSpPr>
        <p:spPr>
          <a:xfrm>
            <a:off x="954230" y="1342771"/>
            <a:ext cx="10283535" cy="12671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why some people think “reading” is acting as a noun?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4AC7700D-EFB0-14DA-333D-878278D49B35}"/>
              </a:ext>
            </a:extLst>
          </p:cNvPr>
          <p:cNvSpPr/>
          <p:nvPr/>
        </p:nvSpPr>
        <p:spPr>
          <a:xfrm rot="16200000">
            <a:off x="1230757" y="4078373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8900A5-1879-9386-8681-AEF32FCCAB5A}"/>
              </a:ext>
            </a:extLst>
          </p:cNvPr>
          <p:cNvSpPr txBox="1">
            <a:spLocks/>
          </p:cNvSpPr>
          <p:nvPr/>
        </p:nvSpPr>
        <p:spPr>
          <a:xfrm>
            <a:off x="753549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E133A858-7675-FD8E-811D-62D41C2081E0}"/>
              </a:ext>
            </a:extLst>
          </p:cNvPr>
          <p:cNvSpPr/>
          <p:nvPr/>
        </p:nvSpPr>
        <p:spPr>
          <a:xfrm rot="16200000">
            <a:off x="7170120" y="410242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7BF5CC7-FC0E-069E-E9FF-E7982F9F63E9}"/>
              </a:ext>
            </a:extLst>
          </p:cNvPr>
          <p:cNvSpPr txBox="1">
            <a:spLocks/>
          </p:cNvSpPr>
          <p:nvPr/>
        </p:nvSpPr>
        <p:spPr>
          <a:xfrm>
            <a:off x="6611136" y="452440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D26024DE-1861-3901-A8E2-CFBE2FC8481E}"/>
              </a:ext>
            </a:extLst>
          </p:cNvPr>
          <p:cNvSpPr/>
          <p:nvPr/>
        </p:nvSpPr>
        <p:spPr>
          <a:xfrm rot="16200000">
            <a:off x="9599212" y="4078372"/>
            <a:ext cx="117284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1FD44E-4E63-94CB-01B8-14989A1DA5DA}"/>
              </a:ext>
            </a:extLst>
          </p:cNvPr>
          <p:cNvSpPr txBox="1">
            <a:spLocks/>
          </p:cNvSpPr>
          <p:nvPr/>
        </p:nvSpPr>
        <p:spPr>
          <a:xfrm>
            <a:off x="9984350" y="45204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BA0108-2787-81C6-B9A1-006F6C49D976}"/>
              </a:ext>
            </a:extLst>
          </p:cNvPr>
          <p:cNvSpPr txBox="1">
            <a:spLocks/>
          </p:cNvSpPr>
          <p:nvPr/>
        </p:nvSpPr>
        <p:spPr>
          <a:xfrm>
            <a:off x="954229" y="5515230"/>
            <a:ext cx="10283535" cy="82133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that act as nouns are called “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153982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 are quite common.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gerunds in the sentences below?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976310" y="1825100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cooking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jogging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9FD5C8-EFBB-08C4-251F-EDB4A0DF59F4}"/>
              </a:ext>
            </a:extLst>
          </p:cNvPr>
          <p:cNvSpPr txBox="1">
            <a:spLocks/>
          </p:cNvSpPr>
          <p:nvPr/>
        </p:nvSpPr>
        <p:spPr>
          <a:xfrm>
            <a:off x="1976310" y="182509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jogging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75EEA6-640A-EE89-62C4-9058E73E2EEA}"/>
              </a:ext>
            </a:extLst>
          </p:cNvPr>
          <p:cNvSpPr txBox="1">
            <a:spLocks/>
          </p:cNvSpPr>
          <p:nvPr/>
        </p:nvSpPr>
        <p:spPr>
          <a:xfrm>
            <a:off x="1976310" y="182509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Swimming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1EFB8EE-F491-448B-3EAD-5432EAE06D35}"/>
              </a:ext>
            </a:extLst>
          </p:cNvPr>
          <p:cNvSpPr txBox="1">
            <a:spLocks/>
          </p:cNvSpPr>
          <p:nvPr/>
        </p:nvSpPr>
        <p:spPr>
          <a:xfrm>
            <a:off x="1976310" y="182509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9D67748-D1F5-2813-DB2A-8E0E66ADC3F2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learning more about history.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7432CA3-C3E6-05B1-D7E3-1A5C86AB3A5F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enjoy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my family.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jogging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 morning.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Swimming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ocean is refreshing.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new languages can be challenging.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interested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more about history.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5ED8AD-C0B6-4D0F-1DFA-F9D9EA3967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what suffix all gerunds use?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464C4E7-FB9A-CF72-105A-A1EBEE4CF9BD}"/>
              </a:ext>
            </a:extLst>
          </p:cNvPr>
          <p:cNvSpPr txBox="1">
            <a:spLocks/>
          </p:cNvSpPr>
          <p:nvPr/>
        </p:nvSpPr>
        <p:spPr>
          <a:xfrm>
            <a:off x="659875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 are created by adding the suffix "-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"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base form of a verb. 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719DC21-28B1-8C4A-61C3-3D69BFF83CC6}"/>
              </a:ext>
            </a:extLst>
          </p:cNvPr>
          <p:cNvSpPr txBox="1">
            <a:spLocks/>
          </p:cNvSpPr>
          <p:nvPr/>
        </p:nvSpPr>
        <p:spPr>
          <a:xfrm>
            <a:off x="1976310" y="1825097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arguing.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learning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40D852-D8D4-EA12-67A3-129FC5F6F56C}"/>
              </a:ext>
            </a:extLst>
          </p:cNvPr>
          <p:cNvSpPr txBox="1">
            <a:spLocks/>
          </p:cNvSpPr>
          <p:nvPr/>
        </p:nvSpPr>
        <p:spPr>
          <a:xfrm>
            <a:off x="659875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gerunds?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38AFD2-BB1D-AAD0-AC24-04EDE916460C}"/>
              </a:ext>
            </a:extLst>
          </p:cNvPr>
          <p:cNvSpPr txBox="1">
            <a:spLocks/>
          </p:cNvSpPr>
          <p:nvPr/>
        </p:nvSpPr>
        <p:spPr>
          <a:xfrm>
            <a:off x="1976310" y="1825096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learning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9D3A03-42D3-D0E6-0E29-51B62E523047}"/>
              </a:ext>
            </a:extLst>
          </p:cNvPr>
          <p:cNvSpPr txBox="1">
            <a:spLocks/>
          </p:cNvSpPr>
          <p:nvPr/>
        </p:nvSpPr>
        <p:spPr>
          <a:xfrm>
            <a:off x="1976310" y="183200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Teaching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96494D-7CA8-7908-824E-47AADDA2DF67}"/>
              </a:ext>
            </a:extLst>
          </p:cNvPr>
          <p:cNvSpPr txBox="1">
            <a:spLocks/>
          </p:cNvSpPr>
          <p:nvPr/>
        </p:nvSpPr>
        <p:spPr>
          <a:xfrm>
            <a:off x="1976310" y="1838919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relaxing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565A61-92D4-127A-A80F-885EA5CC7D26}"/>
              </a:ext>
            </a:extLst>
          </p:cNvPr>
          <p:cNvSpPr txBox="1">
            <a:spLocks/>
          </p:cNvSpPr>
          <p:nvPr/>
        </p:nvSpPr>
        <p:spPr>
          <a:xfrm>
            <a:off x="1976310" y="1845830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relaxing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gardening, brings me joy.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AB7EB67-6550-808F-F514-42118DDF6E9F}"/>
              </a:ext>
            </a:extLst>
          </p:cNvPr>
          <p:cNvSpPr txBox="1">
            <a:spLocks/>
          </p:cNvSpPr>
          <p:nvPr/>
        </p:nvSpPr>
        <p:spPr>
          <a:xfrm>
            <a:off x="1976310" y="1838918"/>
            <a:ext cx="8638540" cy="45852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is tired of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arguing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started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learning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Spanish last year.</a:t>
            </a:r>
          </a:p>
          <a:p>
            <a:pPr marL="514350" indent="-514350" algn="ctr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young children requires patience.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best part of the day is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relaxing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book.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hobby,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gardening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brings me joy.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enjoyed exploring the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abandoned spaceship.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“Exploring” is a gerund.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5C2A2C-8C8B-49A3-61F7-0B4D138C1C11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enjoyed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exploring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abandoned spaceship.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while watching his plan unfold.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“Watching”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911166-EDCA-B532-C895-DED0E5A1382C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while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watching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his plan unfold.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avoided revealing too much information.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“Revealing”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E026AA-532A-7431-F708-5DD2E65822BC}"/>
              </a:ext>
            </a:extLst>
          </p:cNvPr>
          <p:cNvSpPr txBox="1"/>
          <p:nvPr/>
        </p:nvSpPr>
        <p:spPr>
          <a:xfrm>
            <a:off x="252549" y="2744775"/>
            <a:ext cx="11609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avoided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revealing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too much information.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continued searching for a weak spot in the security system.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“Searching”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426F2-FAF7-6243-376C-00D6CF7E9056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continued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searching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for a weak spot in the security system.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took pride in deceiving his enemies.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“Deceiving”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0F8027-B4A4-2828-9347-19F18F3E56FA}"/>
              </a:ext>
            </a:extLst>
          </p:cNvPr>
          <p:cNvSpPr txBox="1"/>
          <p:nvPr/>
        </p:nvSpPr>
        <p:spPr>
          <a:xfrm>
            <a:off x="252549" y="2390924"/>
            <a:ext cx="116994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took pride in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deceiving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his enemies.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247798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delayed activating his escape pod.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“Activating”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C7693B-FC33-529D-0965-2288C4F1EAE3}"/>
              </a:ext>
            </a:extLst>
          </p:cNvPr>
          <p:cNvSpPr txBox="1"/>
          <p:nvPr/>
        </p:nvSpPr>
        <p:spPr>
          <a:xfrm>
            <a:off x="252549" y="2247798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delayed </a:t>
            </a:r>
            <a:r>
              <a:rPr lang="en-GB" sz="66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activating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his escape pod.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1944976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Emile disliked waiting for backup.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“Waiting”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3EE0B2-FFB7-4FC7-BC19-9FAC549CC08C}"/>
              </a:ext>
            </a:extLst>
          </p:cNvPr>
          <p:cNvSpPr txBox="1"/>
          <p:nvPr/>
        </p:nvSpPr>
        <p:spPr>
          <a:xfrm>
            <a:off x="355464" y="1944976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Emile disliked </a:t>
            </a:r>
            <a:r>
              <a:rPr lang="en-GB" sz="72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waiting</a:t>
            </a:r>
            <a:r>
              <a:rPr lang="en-GB" sz="7200" dirty="0">
                <a:solidFill>
                  <a:schemeClr val="bg1"/>
                </a:solidFill>
                <a:latin typeface="Andika" panose="02000000000000000000" pitchFamily="2" charset="0"/>
              </a:rPr>
              <a:t> for backup.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gerund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Scrambler regretted underestimating his opponents.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“Underestimating” is a gerund.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64535-AC21-42F1-4D73-6B7A5EDFA4CA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Scrambler regretted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underestimating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his opponents.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30462B3D-7EC5-04AE-B8D0-D29559D7F6FD}"/>
              </a:ext>
            </a:extLst>
          </p:cNvPr>
          <p:cNvSpPr/>
          <p:nvPr/>
        </p:nvSpPr>
        <p:spPr>
          <a:xfrm>
            <a:off x="9613418" y="5843823"/>
            <a:ext cx="2441512" cy="8719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Gerunds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1162</Words>
  <Application>Microsoft Office PowerPoint</Application>
  <PresentationFormat>Widescreen</PresentationFormat>
  <Paragraphs>210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2025-12-22T09:36:27Z</dcterms:modified>
</cp:coreProperties>
</file>