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4"/>
  </p:notesMasterIdLst>
  <p:sldIdLst>
    <p:sldId id="2593" r:id="rId2"/>
    <p:sldId id="509" r:id="rId3"/>
    <p:sldId id="444" r:id="rId4"/>
    <p:sldId id="453" r:id="rId5"/>
    <p:sldId id="446" r:id="rId6"/>
    <p:sldId id="447" r:id="rId7"/>
    <p:sldId id="448" r:id="rId8"/>
    <p:sldId id="449" r:id="rId9"/>
    <p:sldId id="450" r:id="rId10"/>
    <p:sldId id="454" r:id="rId11"/>
    <p:sldId id="457" r:id="rId12"/>
    <p:sldId id="458" r:id="rId13"/>
    <p:sldId id="459" r:id="rId14"/>
    <p:sldId id="460" r:id="rId15"/>
    <p:sldId id="461" r:id="rId16"/>
    <p:sldId id="462" r:id="rId17"/>
    <p:sldId id="463" r:id="rId18"/>
    <p:sldId id="464" r:id="rId19"/>
    <p:sldId id="465" r:id="rId20"/>
    <p:sldId id="466" r:id="rId21"/>
    <p:sldId id="467" r:id="rId22"/>
    <p:sldId id="468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7" r:id="rId31"/>
    <p:sldId id="506" r:id="rId32"/>
    <p:sldId id="265" r:id="rId33"/>
    <p:sldId id="266" r:id="rId34"/>
    <p:sldId id="507" r:id="rId35"/>
    <p:sldId id="508" r:id="rId36"/>
    <p:sldId id="271" r:id="rId37"/>
    <p:sldId id="274" r:id="rId38"/>
    <p:sldId id="443" r:id="rId39"/>
    <p:sldId id="469" r:id="rId40"/>
    <p:sldId id="416" r:id="rId41"/>
    <p:sldId id="419" r:id="rId42"/>
    <p:sldId id="476" r:id="rId43"/>
    <p:sldId id="363" r:id="rId44"/>
    <p:sldId id="365" r:id="rId45"/>
    <p:sldId id="380" r:id="rId46"/>
    <p:sldId id="381" r:id="rId47"/>
    <p:sldId id="382" r:id="rId48"/>
    <p:sldId id="383" r:id="rId49"/>
    <p:sldId id="360" r:id="rId50"/>
    <p:sldId id="366" r:id="rId51"/>
    <p:sldId id="504" r:id="rId52"/>
    <p:sldId id="2594" r:id="rId53"/>
  </p:sldIdLst>
  <p:sldSz cx="12192000" cy="6858000"/>
  <p:notesSz cx="6858000" cy="9144000"/>
  <p:embeddedFontLst>
    <p:embeddedFont>
      <p:font typeface="Andika" panose="02000000000000000000" pitchFamily="2" charset="0"/>
      <p:regular r:id="rId55"/>
      <p:bold r:id="rId56"/>
      <p:italic r:id="rId57"/>
      <p:boldItalic r:id="rId5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55AB6E-2C17-4104-B995-0B7BE3EB56B9}" v="3" dt="2025-12-15T12:24:30.0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65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15T12:24:31.609" v="4" actId="47"/>
      <pc:docMkLst>
        <pc:docMk/>
      </pc:docMkLst>
      <pc:sldChg chg="addSp modSp del modAnim">
        <pc:chgData name="Glen Jones" userId="e846aaca-4b24-4b13-b0d0-f2308e16b284" providerId="ADAL" clId="{ED47ACC3-9597-4D89-A1DC-43CF280EF274}" dt="2025-12-15T12:24:31.609" v="4" actId="47"/>
        <pc:sldMkLst>
          <pc:docMk/>
          <pc:sldMk cId="2837964923" sldId="364"/>
        </pc:sldMkLst>
      </pc:sldChg>
      <pc:sldChg chg="add">
        <pc:chgData name="Glen Jones" userId="e846aaca-4b24-4b13-b0d0-f2308e16b284" providerId="ADAL" clId="{ED47ACC3-9597-4D89-A1DC-43CF280EF274}" dt="2025-12-10T10:15:39.928" v="0"/>
        <pc:sldMkLst>
          <pc:docMk/>
          <pc:sldMk cId="2755717954" sldId="2593"/>
        </pc:sldMkLst>
      </pc:sldChg>
      <pc:sldChg chg="add">
        <pc:chgData name="Glen Jones" userId="e846aaca-4b24-4b13-b0d0-f2308e16b284" providerId="ADAL" clId="{ED47ACC3-9597-4D89-A1DC-43CF280EF274}" dt="2025-12-15T12:24:30.082" v="3"/>
        <pc:sldMkLst>
          <pc:docMk/>
          <pc:sldMk cId="119264369" sldId="2594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readers</a:t>
          </a:r>
        </a:p>
      </dsp:txBody>
      <dsp:txXfrm>
        <a:off x="7658940" y="2208632"/>
        <a:ext cx="2250547" cy="1171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15/12/2025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>
          <a:extLst>
            <a:ext uri="{FF2B5EF4-FFF2-40B4-BE49-F238E27FC236}">
              <a16:creationId xmlns:a16="http://schemas.microsoft.com/office/drawing/2014/main" id="{A9ED3AF6-2B54-A105-D43A-FDDAE71AD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9:notes">
            <a:extLst>
              <a:ext uri="{FF2B5EF4-FFF2-40B4-BE49-F238E27FC236}">
                <a16:creationId xmlns:a16="http://schemas.microsoft.com/office/drawing/2014/main" id="{72435FA8-4791-8191-C92C-424314139D3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9:notes">
            <a:extLst>
              <a:ext uri="{FF2B5EF4-FFF2-40B4-BE49-F238E27FC236}">
                <a16:creationId xmlns:a16="http://schemas.microsoft.com/office/drawing/2014/main" id="{729D1A1C-D75B-1959-2E69-2DD64311E1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5328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15/12/2025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1CCA2-F1CE-085C-C12F-09A26010B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011237-CC4B-12A3-DC10-FC0B6E9F8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C990A8-E583-11DC-2FD9-89945A1E848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305D4B-956D-5000-1AC3-D30D19A1AA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2E20D6-061C-3E36-9572-7F7CC1DBDF7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26C870-55DC-4D8C-881A-3098EE8805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9C72F-EF9E-E4FE-A8E8-D7EC25233DF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E2D876-0A4F-2FA9-737E-60DC292E24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</a:p>
        </p:txBody>
      </p:sp>
    </p:spTree>
    <p:extLst>
      <p:ext uri="{BB962C8B-B14F-4D97-AF65-F5344CB8AC3E}">
        <p14:creationId xmlns:p14="http://schemas.microsoft.com/office/powerpoint/2010/main" val="352763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C6E98-D287-89C0-9053-F653EF452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76D02B9-05E1-9970-42FD-C1B76EF8D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5F512E-79BF-DB13-F7D0-9025D4E2B07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0F7F778-2137-2C98-6E3A-787E208163B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B08AAE-9603-5C7A-AC38-ADE22739885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349151D-3719-C2F7-A425-CA8C80E0F38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D8FCE4F-983B-FED1-4377-5B520C0A79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7CB9CF-9C50-5811-6124-2C9004BBCA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826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D6A50A-7F65-1DF0-9057-BDEF096B9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E5A764-8ACD-10DB-932C-9B112AF50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07F94B-052E-7161-AD57-83B016650A3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D44BC29-52DD-6C97-D73F-2FF24B1C5C7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2F1F05-66A1-2AC7-5748-C89864BDC7A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93F5C7-20FA-C4A2-4AB9-3E0A1ACE783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03157D-B1C7-1417-6E7B-FB6F0B5E04C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19D0CE-0D8F-DA51-2F6D-0D910127C44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263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A677A-D1BB-FE1F-C9DF-1F5A432D6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209BCB-551A-0D4F-C0DA-57980E432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AF9BF4-5AC7-B5ED-8D34-386FA475DA5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D7BDE-9A5E-779E-89AD-CFCB70E4E9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B4D46-05E9-9D97-CD9D-200A0CF57BD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137096-1316-D1B4-EE1D-5C11B7AB32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CCAC-6E28-BBF3-55BA-0DC05F77FA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CFF88A-F536-3FA9-4BCE-A6FF8AEF535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138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3EAF2-CCF9-EDF1-C2E5-E185E907C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31CF93-5616-362B-80E7-503766B98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487CE5-6B28-E549-37A6-9771F4C1471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958EE0-C7E1-2447-6051-A86B5A5A507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954AE8-DA22-CB9F-C822-1D4BB7B4F8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444F08-1B03-F6E7-B9B8-C0131AEDA9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A34E13A-3CBA-167E-2FFA-3C29D9278C0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89F2854-80B5-73AE-5EAB-9B061ECECA7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235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18C97-D67B-3B95-4679-F7BB698D1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69CD20-B305-DDD7-9CC0-C25BFA83B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7C0C50-48F4-4B67-189B-7EAAA29975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723BFB-8BC6-60B8-3859-5D6E0DAC33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87ED73-118C-2CF9-6367-636F6ABA295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899527-A6EA-659D-FA46-446EDA6E73A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5D0573-9377-8B1B-204D-CC24723BE19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61E91E-8EBA-ACC4-A891-1C475966A04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507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BF153-B6F1-63E1-6D3A-96E9899B2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E68059-B211-A0FD-2D29-C204A8D82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EA2ECF-7FFB-3297-26B5-E5B5D6AB096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BCEFD2-EAD9-F906-151A-05DAB5A3A92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6A8174-DCD7-913E-D130-683D6434DFB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9AA764-D6F6-1126-0A23-B27F1BDADB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05F269-BB3F-A007-6E35-F9F7697F5A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945334-4C18-1A1E-E9CC-F56EC7A806E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427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99138-DB66-82D4-12D0-2B3972BBA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574EAB-EAFF-8451-CFC6-976647369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08D9AA-8A76-4D83-69A3-F17AEA320D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EC80C8-7935-B7BA-E81F-9F94438EC71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E5A76F-DD8B-E737-2AB9-2777177DDA1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4CAC121-2A70-7E4C-B220-684B19E050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D4E114-607D-6E8E-5ACD-F38028EAD2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EC5246-ED64-A881-8A6F-E7F6ED9699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297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878D3-964A-6EBB-859D-85A3BE6E0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72D14B-70FE-5E95-B658-1385D5D3F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F68FB9-C4C2-9B78-966A-CA18655252F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62B718-84AF-44C5-974C-A3CFDB91CB6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3E0468-AA43-6E92-CF09-7ADEDB89767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99C56C-22D1-F8B8-9C85-A04E79A0D5D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464DCB-0F8E-9ECD-81E7-A729D04E10E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ED62EF-046A-307F-1F49-A366779CA2C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974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4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/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99" name="Google Shape;99;p14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2" name="Google Shape;102;p14"/>
          <p:cNvSpPr/>
          <p:nvPr/>
        </p:nvSpPr>
        <p:spPr>
          <a:xfrm>
            <a:off x="436671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3" name="Google Shape;103;p14"/>
          <p:cNvSpPr/>
          <p:nvPr/>
        </p:nvSpPr>
        <p:spPr>
          <a:xfrm rot="-5400000">
            <a:off x="5014991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02;p14">
            <a:extLst>
              <a:ext uri="{FF2B5EF4-FFF2-40B4-BE49-F238E27FC236}">
                <a16:creationId xmlns:a16="http://schemas.microsoft.com/office/drawing/2014/main" id="{0B8F5473-3857-C694-AE02-5456660E8637}"/>
              </a:ext>
            </a:extLst>
          </p:cNvPr>
          <p:cNvSpPr/>
          <p:nvPr/>
        </p:nvSpPr>
        <p:spPr>
          <a:xfrm>
            <a:off x="636863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03;p14">
            <a:extLst>
              <a:ext uri="{FF2B5EF4-FFF2-40B4-BE49-F238E27FC236}">
                <a16:creationId xmlns:a16="http://schemas.microsoft.com/office/drawing/2014/main" id="{05059D14-4AC5-6933-B897-B9B8D7ED0183}"/>
              </a:ext>
            </a:extLst>
          </p:cNvPr>
          <p:cNvSpPr/>
          <p:nvPr/>
        </p:nvSpPr>
        <p:spPr>
          <a:xfrm rot="16200000">
            <a:off x="6256526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02;p14">
            <a:extLst>
              <a:ext uri="{FF2B5EF4-FFF2-40B4-BE49-F238E27FC236}">
                <a16:creationId xmlns:a16="http://schemas.microsoft.com/office/drawing/2014/main" id="{3A55EBA1-2955-4C49-3172-AF3D3EE57838}"/>
              </a:ext>
            </a:extLst>
          </p:cNvPr>
          <p:cNvSpPr/>
          <p:nvPr/>
        </p:nvSpPr>
        <p:spPr>
          <a:xfrm>
            <a:off x="9532486" y="6107905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" name="Google Shape;103;p14">
            <a:extLst>
              <a:ext uri="{FF2B5EF4-FFF2-40B4-BE49-F238E27FC236}">
                <a16:creationId xmlns:a16="http://schemas.microsoft.com/office/drawing/2014/main" id="{049BD8E1-432E-B7AB-4AD6-3358D91D16F0}"/>
              </a:ext>
            </a:extLst>
          </p:cNvPr>
          <p:cNvSpPr/>
          <p:nvPr/>
        </p:nvSpPr>
        <p:spPr>
          <a:xfrm rot="16200000">
            <a:off x="10079142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5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2" name="Google Shape;112;p15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4" name="Google Shape;114;p15"/>
          <p:cNvSpPr/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16" name="Google Shape;116;p15"/>
          <p:cNvSpPr/>
          <p:nvPr/>
        </p:nvSpPr>
        <p:spPr>
          <a:xfrm>
            <a:off x="6494826" y="6030192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7" name="Google Shape;117;p15"/>
          <p:cNvSpPr/>
          <p:nvPr/>
        </p:nvSpPr>
        <p:spPr>
          <a:xfrm rot="-5400000">
            <a:off x="6301403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16;p15">
            <a:extLst>
              <a:ext uri="{FF2B5EF4-FFF2-40B4-BE49-F238E27FC236}">
                <a16:creationId xmlns:a16="http://schemas.microsoft.com/office/drawing/2014/main" id="{BC249DE7-C09F-2E00-3469-C572E1632251}"/>
              </a:ext>
            </a:extLst>
          </p:cNvPr>
          <p:cNvSpPr/>
          <p:nvPr/>
        </p:nvSpPr>
        <p:spPr>
          <a:xfrm>
            <a:off x="3649199" y="6030191"/>
            <a:ext cx="2271668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Plural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17;p15">
            <a:extLst>
              <a:ext uri="{FF2B5EF4-FFF2-40B4-BE49-F238E27FC236}">
                <a16:creationId xmlns:a16="http://schemas.microsoft.com/office/drawing/2014/main" id="{14994257-BDB1-2640-D30F-799E74FBB633}"/>
              </a:ext>
            </a:extLst>
          </p:cNvPr>
          <p:cNvSpPr/>
          <p:nvPr/>
        </p:nvSpPr>
        <p:spPr>
          <a:xfrm rot="16200000">
            <a:off x="4945321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" name="Google Shape;116;p15">
            <a:extLst>
              <a:ext uri="{FF2B5EF4-FFF2-40B4-BE49-F238E27FC236}">
                <a16:creationId xmlns:a16="http://schemas.microsoft.com/office/drawing/2014/main" id="{BDE81F2D-8D44-B8DD-ECA3-B19F3D769859}"/>
              </a:ext>
            </a:extLst>
          </p:cNvPr>
          <p:cNvSpPr/>
          <p:nvPr/>
        </p:nvSpPr>
        <p:spPr>
          <a:xfrm>
            <a:off x="9340453" y="6031354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17;p15">
            <a:extLst>
              <a:ext uri="{FF2B5EF4-FFF2-40B4-BE49-F238E27FC236}">
                <a16:creationId xmlns:a16="http://schemas.microsoft.com/office/drawing/2014/main" id="{F24BF7DB-AAF9-85A9-3B8B-B460680CBAB0}"/>
              </a:ext>
            </a:extLst>
          </p:cNvPr>
          <p:cNvSpPr/>
          <p:nvPr/>
        </p:nvSpPr>
        <p:spPr>
          <a:xfrm rot="16200000">
            <a:off x="10110714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6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6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6" name="Google Shape;126;p16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27" name="Google Shape;127;p16"/>
          <p:cNvSpPr/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28" name="Google Shape;128;p16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9" name="Google Shape;129;p16"/>
          <p:cNvSpPr/>
          <p:nvPr/>
        </p:nvSpPr>
        <p:spPr>
          <a:xfrm>
            <a:off x="3517563" y="6132541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0" name="Google Shape;130;p16"/>
          <p:cNvSpPr/>
          <p:nvPr/>
        </p:nvSpPr>
        <p:spPr>
          <a:xfrm rot="-5400000">
            <a:off x="4887109" y="5511128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1" name="Google Shape;131;p16"/>
          <p:cNvSpPr/>
          <p:nvPr/>
        </p:nvSpPr>
        <p:spPr>
          <a:xfrm>
            <a:off x="6342513" y="6096575"/>
            <a:ext cx="211825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2" name="Google Shape;132;p16"/>
          <p:cNvSpPr/>
          <p:nvPr/>
        </p:nvSpPr>
        <p:spPr>
          <a:xfrm rot="-5400000">
            <a:off x="6297291" y="5510211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29;p16">
            <a:extLst>
              <a:ext uri="{FF2B5EF4-FFF2-40B4-BE49-F238E27FC236}">
                <a16:creationId xmlns:a16="http://schemas.microsoft.com/office/drawing/2014/main" id="{584061FA-065F-FCF9-3BA7-A3AF59E96F57}"/>
              </a:ext>
            </a:extLst>
          </p:cNvPr>
          <p:cNvSpPr/>
          <p:nvPr/>
        </p:nvSpPr>
        <p:spPr>
          <a:xfrm>
            <a:off x="9409601" y="6132541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30;p16">
            <a:extLst>
              <a:ext uri="{FF2B5EF4-FFF2-40B4-BE49-F238E27FC236}">
                <a16:creationId xmlns:a16="http://schemas.microsoft.com/office/drawing/2014/main" id="{969FC752-823B-4CDC-DECC-656D9C731E69}"/>
              </a:ext>
            </a:extLst>
          </p:cNvPr>
          <p:cNvSpPr/>
          <p:nvPr/>
        </p:nvSpPr>
        <p:spPr>
          <a:xfrm rot="16200000">
            <a:off x="10141414" y="5541853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7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7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1" name="Google Shape;141;p17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2" name="Google Shape;142;p17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43" name="Google Shape;143;p17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4" name="Google Shape;144;p17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18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8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1" name="Google Shape;151;p18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52" name="Google Shape;152;p18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53" name="Google Shape;153;p18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What type of nouns are they?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55" name="Google Shape;155;p18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6" name="Google Shape;156;p18"/>
          <p:cNvSpPr/>
          <p:nvPr/>
        </p:nvSpPr>
        <p:spPr>
          <a:xfrm rot="-5400000">
            <a:off x="6498923" y="547478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7" name="Google Shape;157;p18"/>
          <p:cNvSpPr/>
          <p:nvPr/>
        </p:nvSpPr>
        <p:spPr>
          <a:xfrm>
            <a:off x="5289884" y="6145669"/>
            <a:ext cx="359092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Subject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19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9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4" name="Google Shape;164;p19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5" name="Google Shape;165;p19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66" name="Google Shape;166;p19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7" name="Google Shape;167;p19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8" name="Google Shape;168;p19"/>
          <p:cNvSpPr/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objects?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0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0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5" name="Google Shape;175;p20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76" name="Google Shape;176;p20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77" name="Google Shape;177;p20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What type of nouns are they?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78" name="Google Shape;178;p20"/>
          <p:cNvSpPr/>
          <p:nvPr/>
        </p:nvSpPr>
        <p:spPr>
          <a:xfrm rot="-5400000">
            <a:off x="10415675" y="5188194"/>
            <a:ext cx="619125" cy="15590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9" name="Google Shape;179;p20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0" name="Google Shape;180;p20"/>
          <p:cNvSpPr/>
          <p:nvPr/>
        </p:nvSpPr>
        <p:spPr>
          <a:xfrm>
            <a:off x="9601200" y="5592441"/>
            <a:ext cx="218122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Object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1" name="Google Shape;181;p20"/>
          <p:cNvSpPr/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objects?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3" name="Google Shape;183;p20"/>
          <p:cNvSpPr/>
          <p:nvPr/>
        </p:nvSpPr>
        <p:spPr>
          <a:xfrm>
            <a:off x="3809011" y="5670306"/>
            <a:ext cx="218122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O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bject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78;p20">
            <a:extLst>
              <a:ext uri="{FF2B5EF4-FFF2-40B4-BE49-F238E27FC236}">
                <a16:creationId xmlns:a16="http://schemas.microsoft.com/office/drawing/2014/main" id="{08EE36A1-5909-23F9-2186-31B340CDA38C}"/>
              </a:ext>
            </a:extLst>
          </p:cNvPr>
          <p:cNvSpPr/>
          <p:nvPr/>
        </p:nvSpPr>
        <p:spPr>
          <a:xfrm rot="16200000">
            <a:off x="4590062" y="5188194"/>
            <a:ext cx="619125" cy="15590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cluster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4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4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27" name="Google Shape;227;p24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sort of word is “while”?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8" name="Google Shape;228;p24"/>
          <p:cNvSpPr/>
          <p:nvPr/>
        </p:nvSpPr>
        <p:spPr>
          <a:xfrm>
            <a:off x="371837" y="491428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Conjunction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9" name="Google Shape;229;p24"/>
          <p:cNvSpPr/>
          <p:nvPr/>
        </p:nvSpPr>
        <p:spPr>
          <a:xfrm rot="-5400000">
            <a:off x="871591" y="4207497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77E13F-82E0-C54A-AB40-5A49F8DDB0D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“while”?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6351376" y="2847443"/>
            <a:ext cx="4721590" cy="40372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96629" y="2847443"/>
            <a:ext cx="5332721" cy="38265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Google Shape;228;p24">
            <a:extLst>
              <a:ext uri="{FF2B5EF4-FFF2-40B4-BE49-F238E27FC236}">
                <a16:creationId xmlns:a16="http://schemas.microsoft.com/office/drawing/2014/main" id="{E562BB6B-32C0-FB0D-27D3-D70DC029731F}"/>
              </a:ext>
            </a:extLst>
          </p:cNvPr>
          <p:cNvSpPr/>
          <p:nvPr/>
        </p:nvSpPr>
        <p:spPr>
          <a:xfrm>
            <a:off x="371837" y="491428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Conjunction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" name="Google Shape;229;p24">
            <a:extLst>
              <a:ext uri="{FF2B5EF4-FFF2-40B4-BE49-F238E27FC236}">
                <a16:creationId xmlns:a16="http://schemas.microsoft.com/office/drawing/2014/main" id="{9CBBA6FC-AE97-0FBA-EA23-A182575E3C0F}"/>
              </a:ext>
            </a:extLst>
          </p:cNvPr>
          <p:cNvSpPr/>
          <p:nvPr/>
        </p:nvSpPr>
        <p:spPr>
          <a:xfrm rot="16200000">
            <a:off x="871591" y="4207497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330539" y="4838000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2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2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02" name="Google Shape;202;p22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verbs?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3" name="Google Shape;203;p22"/>
          <p:cNvSpPr/>
          <p:nvPr/>
        </p:nvSpPr>
        <p:spPr>
          <a:xfrm>
            <a:off x="2793256" y="5104305"/>
            <a:ext cx="540684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Verbs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4" name="Google Shape;204;p22"/>
          <p:cNvSpPr/>
          <p:nvPr/>
        </p:nvSpPr>
        <p:spPr>
          <a:xfrm rot="-5400000">
            <a:off x="2200818" y="429482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5" name="Google Shape;205;p22"/>
          <p:cNvSpPr/>
          <p:nvPr/>
        </p:nvSpPr>
        <p:spPr>
          <a:xfrm rot="-5400000">
            <a:off x="7190233" y="428616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23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3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verbs?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2" name="Google Shape;212;p23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13" name="Google Shape;213;p23"/>
          <p:cNvSpPr/>
          <p:nvPr/>
        </p:nvSpPr>
        <p:spPr>
          <a:xfrm>
            <a:off x="2793256" y="5104305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Verbs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4" name="Google Shape;214;p23"/>
          <p:cNvSpPr/>
          <p:nvPr/>
        </p:nvSpPr>
        <p:spPr>
          <a:xfrm rot="-5400000">
            <a:off x="2200818" y="43152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5" name="Google Shape;215;p23"/>
          <p:cNvSpPr/>
          <p:nvPr/>
        </p:nvSpPr>
        <p:spPr>
          <a:xfrm rot="-5400000">
            <a:off x="7254981" y="43152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6" name="Google Shape;216;p23"/>
          <p:cNvSpPr/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 what tense are the Verb Phrase?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7" name="Google Shape;217;p23"/>
          <p:cNvSpPr/>
          <p:nvPr/>
        </p:nvSpPr>
        <p:spPr>
          <a:xfrm>
            <a:off x="2162863" y="2247900"/>
            <a:ext cx="1581505" cy="9914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Present participle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8" name="Google Shape;218;p23"/>
          <p:cNvSpPr/>
          <p:nvPr/>
        </p:nvSpPr>
        <p:spPr>
          <a:xfrm>
            <a:off x="7217026" y="2290347"/>
            <a:ext cx="1581506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Simple past tense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>
          <a:extLst>
            <a:ext uri="{FF2B5EF4-FFF2-40B4-BE49-F238E27FC236}">
              <a16:creationId xmlns:a16="http://schemas.microsoft.com/office/drawing/2014/main" id="{1111832C-26A9-5AA0-4934-54AE0D9D2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21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FFE974C-1D85-F320-81DB-C58A5A22AF4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508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1">
            <a:extLst>
              <a:ext uri="{FF2B5EF4-FFF2-40B4-BE49-F238E27FC236}">
                <a16:creationId xmlns:a16="http://schemas.microsoft.com/office/drawing/2014/main" id="{D90A1BB9-078B-6E81-186F-13D172E1CB32}"/>
              </a:ext>
            </a:extLst>
          </p:cNvPr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90" name="Google Shape;190;p21">
            <a:extLst>
              <a:ext uri="{FF2B5EF4-FFF2-40B4-BE49-F238E27FC236}">
                <a16:creationId xmlns:a16="http://schemas.microsoft.com/office/drawing/2014/main" id="{6178063C-562D-2A8F-739D-6DF9F787DE3F}"/>
              </a:ext>
            </a:extLst>
          </p:cNvPr>
          <p:cNvSpPr/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types of words are “two” and “a”?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1" name="Google Shape;191;p21">
            <a:extLst>
              <a:ext uri="{FF2B5EF4-FFF2-40B4-BE49-F238E27FC236}">
                <a16:creationId xmlns:a16="http://schemas.microsoft.com/office/drawing/2014/main" id="{492B8FB5-32D2-A6C4-D209-C1B7861FE441}"/>
              </a:ext>
            </a:extLst>
          </p:cNvPr>
          <p:cNvSpPr/>
          <p:nvPr/>
        </p:nvSpPr>
        <p:spPr>
          <a:xfrm>
            <a:off x="2753609" y="4930908"/>
            <a:ext cx="6803346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Determiners</a:t>
            </a:r>
            <a:endParaRPr dirty="0"/>
          </a:p>
        </p:txBody>
      </p:sp>
      <p:sp>
        <p:nvSpPr>
          <p:cNvPr id="193" name="Google Shape;193;p21">
            <a:extLst>
              <a:ext uri="{FF2B5EF4-FFF2-40B4-BE49-F238E27FC236}">
                <a16:creationId xmlns:a16="http://schemas.microsoft.com/office/drawing/2014/main" id="{2ADC90B4-F17D-5101-413E-F599A98386AF}"/>
              </a:ext>
            </a:extLst>
          </p:cNvPr>
          <p:cNvSpPr/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determiner is “two”?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4" name="Google Shape;194;p21">
            <a:extLst>
              <a:ext uri="{FF2B5EF4-FFF2-40B4-BE49-F238E27FC236}">
                <a16:creationId xmlns:a16="http://schemas.microsoft.com/office/drawing/2014/main" id="{E83C39AA-F342-3831-E590-6DECDB89FAE2}"/>
              </a:ext>
            </a:extLst>
          </p:cNvPr>
          <p:cNvSpPr/>
          <p:nvPr/>
        </p:nvSpPr>
        <p:spPr>
          <a:xfrm>
            <a:off x="2753609" y="4923988"/>
            <a:ext cx="3571873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Number</a:t>
            </a:r>
            <a:endParaRPr dirty="0"/>
          </a:p>
        </p:txBody>
      </p:sp>
      <p:sp>
        <p:nvSpPr>
          <p:cNvPr id="195" name="Google Shape;195;p21">
            <a:extLst>
              <a:ext uri="{FF2B5EF4-FFF2-40B4-BE49-F238E27FC236}">
                <a16:creationId xmlns:a16="http://schemas.microsoft.com/office/drawing/2014/main" id="{1E1E8FB6-0211-2FAD-BFB0-2DFD081E904A}"/>
              </a:ext>
            </a:extLst>
          </p:cNvPr>
          <p:cNvSpPr/>
          <p:nvPr/>
        </p:nvSpPr>
        <p:spPr>
          <a:xfrm rot="-5400000">
            <a:off x="3936986" y="4198321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95;p21">
            <a:extLst>
              <a:ext uri="{FF2B5EF4-FFF2-40B4-BE49-F238E27FC236}">
                <a16:creationId xmlns:a16="http://schemas.microsoft.com/office/drawing/2014/main" id="{271EF04E-CAA3-E543-B81A-660E752A62D4}"/>
              </a:ext>
            </a:extLst>
          </p:cNvPr>
          <p:cNvSpPr/>
          <p:nvPr/>
        </p:nvSpPr>
        <p:spPr>
          <a:xfrm rot="16200000">
            <a:off x="8238406" y="4198320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" name="Google Shape;193;p21">
            <a:extLst>
              <a:ext uri="{FF2B5EF4-FFF2-40B4-BE49-F238E27FC236}">
                <a16:creationId xmlns:a16="http://schemas.microsoft.com/office/drawing/2014/main" id="{C008A028-A3B6-480B-971D-9C7E5B6EEFD4}"/>
              </a:ext>
            </a:extLst>
          </p:cNvPr>
          <p:cNvSpPr/>
          <p:nvPr/>
        </p:nvSpPr>
        <p:spPr>
          <a:xfrm>
            <a:off x="697058" y="2276302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determiner is “a”?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94;p21">
            <a:extLst>
              <a:ext uri="{FF2B5EF4-FFF2-40B4-BE49-F238E27FC236}">
                <a16:creationId xmlns:a16="http://schemas.microsoft.com/office/drawing/2014/main" id="{9F3446D9-9193-5AC5-AE83-D0B4C39F02AD}"/>
              </a:ext>
            </a:extLst>
          </p:cNvPr>
          <p:cNvSpPr/>
          <p:nvPr/>
        </p:nvSpPr>
        <p:spPr>
          <a:xfrm>
            <a:off x="7055029" y="4923988"/>
            <a:ext cx="3571873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Indefinite article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080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42B7D4-0FE4-9B9E-107E-F3CF07AA2AD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“purple”?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8081594" y="505706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8897351" y="427028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1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p28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8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69" name="Google Shape;269;p28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classify every word in this sentence?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1" name="Google Shape;271;p28"/>
          <p:cNvSpPr/>
          <p:nvPr/>
        </p:nvSpPr>
        <p:spPr>
          <a:xfrm rot="5400000">
            <a:off x="2475573" y="2749018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0" name="Google Shape;270;p28"/>
          <p:cNvSpPr/>
          <p:nvPr/>
        </p:nvSpPr>
        <p:spPr>
          <a:xfrm>
            <a:off x="2228564" y="20570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2" name="Google Shape;272;p28"/>
          <p:cNvSpPr/>
          <p:nvPr/>
        </p:nvSpPr>
        <p:spPr>
          <a:xfrm>
            <a:off x="7975688" y="1248908"/>
            <a:ext cx="1985457" cy="656892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1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Indefinite article</a:t>
            </a:r>
            <a:endParaRPr sz="2960" b="0" i="1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3" name="Google Shape;273;p28"/>
          <p:cNvSpPr/>
          <p:nvPr/>
        </p:nvSpPr>
        <p:spPr>
          <a:xfrm rot="5400000">
            <a:off x="8110831" y="2459400"/>
            <a:ext cx="1476916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6" name="Google Shape;276;p28"/>
          <p:cNvSpPr/>
          <p:nvPr/>
        </p:nvSpPr>
        <p:spPr>
          <a:xfrm rot="5574243">
            <a:off x="5038361" y="2704682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7" name="Google Shape;277;p28"/>
          <p:cNvSpPr/>
          <p:nvPr/>
        </p:nvSpPr>
        <p:spPr>
          <a:xfrm>
            <a:off x="4779731" y="2076665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9" name="Google Shape;279;p28"/>
          <p:cNvSpPr/>
          <p:nvPr/>
        </p:nvSpPr>
        <p:spPr>
          <a:xfrm rot="5400000">
            <a:off x="7352506" y="2728101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8" name="Google Shape;278;p28"/>
          <p:cNvSpPr/>
          <p:nvPr/>
        </p:nvSpPr>
        <p:spPr>
          <a:xfrm>
            <a:off x="7076975" y="202960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0" name="Google Shape;280;p28"/>
          <p:cNvSpPr/>
          <p:nvPr/>
        </p:nvSpPr>
        <p:spPr>
          <a:xfrm>
            <a:off x="2753703" y="1194906"/>
            <a:ext cx="2523058" cy="76489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Quantifying determiner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1" name="Google Shape;281;p28"/>
          <p:cNvSpPr/>
          <p:nvPr/>
        </p:nvSpPr>
        <p:spPr>
          <a:xfrm rot="5400000">
            <a:off x="3721302" y="2531663"/>
            <a:ext cx="1442311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4" name="Google Shape;284;p28"/>
          <p:cNvSpPr/>
          <p:nvPr/>
        </p:nvSpPr>
        <p:spPr>
          <a:xfrm rot="5400000">
            <a:off x="10217464" y="1148721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229;p24">
            <a:extLst>
              <a:ext uri="{FF2B5EF4-FFF2-40B4-BE49-F238E27FC236}">
                <a16:creationId xmlns:a16="http://schemas.microsoft.com/office/drawing/2014/main" id="{D33F435C-F394-59B6-DF36-7BBD9DA052C8}"/>
              </a:ext>
            </a:extLst>
          </p:cNvPr>
          <p:cNvSpPr/>
          <p:nvPr/>
        </p:nvSpPr>
        <p:spPr>
          <a:xfrm rot="5400000">
            <a:off x="936583" y="253198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1B378C9-9785-733B-6AAD-A9DD3C92BFE3}"/>
              </a:ext>
            </a:extLst>
          </p:cNvPr>
          <p:cNvSpPr txBox="1">
            <a:spLocks/>
          </p:cNvSpPr>
          <p:nvPr/>
        </p:nvSpPr>
        <p:spPr>
          <a:xfrm>
            <a:off x="170605" y="1159562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Google Shape;276;p28">
            <a:extLst>
              <a:ext uri="{FF2B5EF4-FFF2-40B4-BE49-F238E27FC236}">
                <a16:creationId xmlns:a16="http://schemas.microsoft.com/office/drawing/2014/main" id="{42D79BE1-3EF9-635E-BCBD-48C91FB9C797}"/>
              </a:ext>
            </a:extLst>
          </p:cNvPr>
          <p:cNvSpPr/>
          <p:nvPr/>
        </p:nvSpPr>
        <p:spPr>
          <a:xfrm rot="5160024">
            <a:off x="6144338" y="2490597"/>
            <a:ext cx="1464003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277;p28">
            <a:extLst>
              <a:ext uri="{FF2B5EF4-FFF2-40B4-BE49-F238E27FC236}">
                <a16:creationId xmlns:a16="http://schemas.microsoft.com/office/drawing/2014/main" id="{9D90CB41-6CCC-BFEB-2BAA-7C992F6143FC}"/>
              </a:ext>
            </a:extLst>
          </p:cNvPr>
          <p:cNvSpPr/>
          <p:nvPr/>
        </p:nvSpPr>
        <p:spPr>
          <a:xfrm>
            <a:off x="6044958" y="1222645"/>
            <a:ext cx="1588103" cy="71789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" name="Google Shape;276;p28">
            <a:extLst>
              <a:ext uri="{FF2B5EF4-FFF2-40B4-BE49-F238E27FC236}">
                <a16:creationId xmlns:a16="http://schemas.microsoft.com/office/drawing/2014/main" id="{A499E640-A83C-DE18-D023-B4E9AED72E82}"/>
              </a:ext>
            </a:extLst>
          </p:cNvPr>
          <p:cNvSpPr/>
          <p:nvPr/>
        </p:nvSpPr>
        <p:spPr>
          <a:xfrm rot="5574243">
            <a:off x="9339748" y="2657621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" name="Google Shape;277;p28">
            <a:extLst>
              <a:ext uri="{FF2B5EF4-FFF2-40B4-BE49-F238E27FC236}">
                <a16:creationId xmlns:a16="http://schemas.microsoft.com/office/drawing/2014/main" id="{0F8CFCFA-0FC9-D8F6-3AE9-371ADEFD6A8B}"/>
              </a:ext>
            </a:extLst>
          </p:cNvPr>
          <p:cNvSpPr/>
          <p:nvPr/>
        </p:nvSpPr>
        <p:spPr>
          <a:xfrm>
            <a:off x="9081118" y="2029604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Adjective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" name="Google Shape;276;p28">
            <a:extLst>
              <a:ext uri="{FF2B5EF4-FFF2-40B4-BE49-F238E27FC236}">
                <a16:creationId xmlns:a16="http://schemas.microsoft.com/office/drawing/2014/main" id="{95C74377-068C-8DC9-48A6-101034514088}"/>
              </a:ext>
            </a:extLst>
          </p:cNvPr>
          <p:cNvSpPr/>
          <p:nvPr/>
        </p:nvSpPr>
        <p:spPr>
          <a:xfrm rot="5574243">
            <a:off x="9989836" y="2279821"/>
            <a:ext cx="1894729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" name="Google Shape;277;p28">
            <a:extLst>
              <a:ext uri="{FF2B5EF4-FFF2-40B4-BE49-F238E27FC236}">
                <a16:creationId xmlns:a16="http://schemas.microsoft.com/office/drawing/2014/main" id="{CBD77660-60A0-978F-C84D-6770E3499229}"/>
              </a:ext>
            </a:extLst>
          </p:cNvPr>
          <p:cNvSpPr/>
          <p:nvPr/>
        </p:nvSpPr>
        <p:spPr>
          <a:xfrm>
            <a:off x="10164021" y="124038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" name="Google Shape;213;p23">
            <a:extLst>
              <a:ext uri="{FF2B5EF4-FFF2-40B4-BE49-F238E27FC236}">
                <a16:creationId xmlns:a16="http://schemas.microsoft.com/office/drawing/2014/main" id="{B0A10C0C-6B21-D375-0E9C-DB755F47DCD8}"/>
              </a:ext>
            </a:extLst>
          </p:cNvPr>
          <p:cNvSpPr/>
          <p:nvPr/>
        </p:nvSpPr>
        <p:spPr>
          <a:xfrm>
            <a:off x="6393676" y="3723137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Main clause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" name="Google Shape;213;p23">
            <a:extLst>
              <a:ext uri="{FF2B5EF4-FFF2-40B4-BE49-F238E27FC236}">
                <a16:creationId xmlns:a16="http://schemas.microsoft.com/office/drawing/2014/main" id="{17C74F11-A633-39BD-E17A-70BD8F793827}"/>
              </a:ext>
            </a:extLst>
          </p:cNvPr>
          <p:cNvSpPr/>
          <p:nvPr/>
        </p:nvSpPr>
        <p:spPr>
          <a:xfrm>
            <a:off x="899729" y="3741989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Relative/Subordinate clause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6656904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cluster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satellites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8482B-2A28-EF6F-659C-5500CDF7A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9C435E2-2F44-D07B-06FE-A9E257AD9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03AD56-4C97-0DD7-8D89-61FFD74D8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20FDE-DCEA-89D6-FE11-371F685F47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B7E5642-7084-1DC7-A758-7C45BED73A8A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08E0FCB-DE07-78A6-441F-BCE8C3C3651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9AF2DD-EAD1-D034-D451-16B37327CF96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53371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why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is in relation to something else.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960823" y="44026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 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8326281" y="44599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4923934" y="715790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4254301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7478173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00924 -0.396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-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11" grpId="0" animBg="1"/>
      <p:bldP spid="1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688637" y="3739471"/>
            <a:ext cx="7483642" cy="74912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sat in the rocket.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526966" y="5069794"/>
            <a:ext cx="3111579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1 is Emile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0A96728-9ED5-5698-D8D6-3432126F86C5}"/>
              </a:ext>
            </a:extLst>
          </p:cNvPr>
          <p:cNvCxnSpPr>
            <a:cxnSpLocks/>
          </p:cNvCxnSpPr>
          <p:nvPr/>
        </p:nvCxnSpPr>
        <p:spPr>
          <a:xfrm flipV="1">
            <a:off x="2247482" y="4572815"/>
            <a:ext cx="1002216" cy="496979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15AF8A-36F4-56C5-3F03-2A61593553FD}"/>
              </a:ext>
            </a:extLst>
          </p:cNvPr>
          <p:cNvSpPr txBox="1"/>
          <p:nvPr/>
        </p:nvSpPr>
        <p:spPr>
          <a:xfrm>
            <a:off x="8382000" y="5069468"/>
            <a:ext cx="3402514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2 is the rocket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C42DCC3-5865-6002-2F15-ACB77533E8CF}"/>
              </a:ext>
            </a:extLst>
          </p:cNvPr>
          <p:cNvCxnSpPr>
            <a:cxnSpLocks/>
          </p:cNvCxnSpPr>
          <p:nvPr/>
        </p:nvCxnSpPr>
        <p:spPr>
          <a:xfrm flipH="1" flipV="1">
            <a:off x="8921833" y="4572815"/>
            <a:ext cx="1110077" cy="589547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6CA749-75E6-A9DB-78F2-2CEB7AAB592D}"/>
              </a:ext>
            </a:extLst>
          </p:cNvPr>
          <p:cNvCxnSpPr>
            <a:cxnSpLocks/>
          </p:cNvCxnSpPr>
          <p:nvPr/>
        </p:nvCxnSpPr>
        <p:spPr>
          <a:xfrm>
            <a:off x="3270167" y="4385888"/>
            <a:ext cx="12633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FDCEE3-DDDB-38B5-0511-0726DF812C6B}"/>
              </a:ext>
            </a:extLst>
          </p:cNvPr>
          <p:cNvCxnSpPr>
            <a:cxnSpLocks/>
          </p:cNvCxnSpPr>
          <p:nvPr/>
        </p:nvCxnSpPr>
        <p:spPr>
          <a:xfrm>
            <a:off x="6647031" y="4382060"/>
            <a:ext cx="28579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877763" y="5447773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“Sat” is the verb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5293893" y="4488594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92BF52-4F1E-C475-EEB3-05104EC886D5}"/>
              </a:ext>
            </a:extLst>
          </p:cNvPr>
          <p:cNvCxnSpPr>
            <a:cxnSpLocks/>
          </p:cNvCxnSpPr>
          <p:nvPr/>
        </p:nvCxnSpPr>
        <p:spPr>
          <a:xfrm>
            <a:off x="4932946" y="4373530"/>
            <a:ext cx="72189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68434" y="416905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describes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is in relation to the rocket?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9" y="2163191"/>
            <a:ext cx="11233699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“In” describes where Emile is in relation to the rocket.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preposition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0BD7F57-78E8-E17D-47D6-4ADC80D3EB3C}"/>
              </a:ext>
            </a:extLst>
          </p:cNvPr>
          <p:cNvCxnSpPr>
            <a:cxnSpLocks/>
          </p:cNvCxnSpPr>
          <p:nvPr/>
        </p:nvCxnSpPr>
        <p:spPr>
          <a:xfrm>
            <a:off x="5582653" y="3355007"/>
            <a:ext cx="330451" cy="5560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7389B7-B460-EA5B-918A-803026EAE98B}"/>
              </a:ext>
            </a:extLst>
          </p:cNvPr>
          <p:cNvCxnSpPr>
            <a:cxnSpLocks/>
          </p:cNvCxnSpPr>
          <p:nvPr/>
        </p:nvCxnSpPr>
        <p:spPr>
          <a:xfrm>
            <a:off x="5925136" y="4373530"/>
            <a:ext cx="4636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22" grpId="0" animBg="1"/>
      <p:bldP spid="33" grpId="0" animBg="1"/>
      <p:bldP spid="34" grpId="0" animBg="1"/>
      <p:bldP spid="3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84570" y="127134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4706800" y="1666001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99155" y="1666001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C7772-8132-6D82-F2F6-26D1F5EDCC5B}"/>
              </a:ext>
            </a:extLst>
          </p:cNvPr>
          <p:cNvSpPr txBox="1"/>
          <p:nvPr/>
        </p:nvSpPr>
        <p:spPr>
          <a:xfrm>
            <a:off x="8429032" y="1666001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4715544" y="3039420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99155" y="3039420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AF6AE7-E5B0-7B52-D83E-D46BFF762E53}"/>
              </a:ext>
            </a:extLst>
          </p:cNvPr>
          <p:cNvSpPr txBox="1"/>
          <p:nvPr/>
        </p:nvSpPr>
        <p:spPr>
          <a:xfrm>
            <a:off x="8453772" y="3039420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E36A3A-009E-EC5B-37A7-712E0E08FD77}"/>
              </a:ext>
            </a:extLst>
          </p:cNvPr>
          <p:cNvSpPr txBox="1">
            <a:spLocks/>
          </p:cNvSpPr>
          <p:nvPr/>
        </p:nvSpPr>
        <p:spPr>
          <a:xfrm>
            <a:off x="899155" y="5230084"/>
            <a:ext cx="10368950" cy="139135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can depend on the context where “in” or “on” are prepositions of place or time.</a:t>
            </a:r>
          </a:p>
        </p:txBody>
      </p:sp>
    </p:spTree>
    <p:extLst>
      <p:ext uri="{BB962C8B-B14F-4D97-AF65-F5344CB8AC3E}">
        <p14:creationId xmlns:p14="http://schemas.microsoft.com/office/powerpoint/2010/main" val="63211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1" grpId="0" animBg="1"/>
      <p:bldP spid="12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62031" y="2411143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62031" y="3784562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between the buildings.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a pitch.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3531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 field.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11BEBC-7684-FE3C-767D-1E176C6F3299}"/>
              </a:ext>
            </a:extLst>
          </p:cNvPr>
          <p:cNvSpPr txBox="1"/>
          <p:nvPr/>
        </p:nvSpPr>
        <p:spPr>
          <a:xfrm>
            <a:off x="4107795" y="50666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behind a school.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107795" y="2508304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between</a:t>
            </a:r>
            <a:r>
              <a:rPr lang="en-GB" sz="2800" dirty="0">
                <a:solidFill>
                  <a:schemeClr val="bg1"/>
                </a:solidFill>
              </a:rPr>
              <a:t> the buildings.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107795" y="3354157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1683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FC796D-8B0F-39C6-F013-FD88F015261E}"/>
              </a:ext>
            </a:extLst>
          </p:cNvPr>
          <p:cNvSpPr txBox="1"/>
          <p:nvPr/>
        </p:nvSpPr>
        <p:spPr>
          <a:xfrm>
            <a:off x="4070671" y="5086776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behind</a:t>
            </a:r>
            <a:r>
              <a:rPr lang="en-GB" sz="2800" dirty="0">
                <a:solidFill>
                  <a:schemeClr val="bg1"/>
                </a:solidFill>
              </a:rPr>
              <a:t> a school.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place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0000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at noon.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3515" y="397832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Saturday.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25524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an hour.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73515" y="2471449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at</a:t>
            </a:r>
            <a:r>
              <a:rPr lang="en-GB" sz="2800" dirty="0">
                <a:solidFill>
                  <a:schemeClr val="bg1"/>
                </a:solidFill>
              </a:rPr>
              <a:t> noon.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3515" y="3233845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an hour.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3515" y="4000514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Saturday.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78711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CFAF98-2DD6-8941-CF10-37FF78CD50F1}"/>
              </a:ext>
            </a:extLst>
          </p:cNvPr>
          <p:cNvSpPr txBox="1"/>
          <p:nvPr/>
        </p:nvSpPr>
        <p:spPr>
          <a:xfrm>
            <a:off x="947445" y="2453192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079CB8-7BEE-14B3-D09D-DA63227C2654}"/>
              </a:ext>
            </a:extLst>
          </p:cNvPr>
          <p:cNvSpPr txBox="1"/>
          <p:nvPr/>
        </p:nvSpPr>
        <p:spPr>
          <a:xfrm>
            <a:off x="947444" y="3843883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E28C22-395C-6C7F-F19A-6A825C8151FA}"/>
              </a:ext>
            </a:extLst>
          </p:cNvPr>
          <p:cNvSpPr txBox="1"/>
          <p:nvPr/>
        </p:nvSpPr>
        <p:spPr>
          <a:xfrm>
            <a:off x="4073515" y="5058775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7EB0F6-51AA-5E9D-D181-A744EB3C8E34}"/>
              </a:ext>
            </a:extLst>
          </p:cNvPr>
          <p:cNvSpPr txBox="1"/>
          <p:nvPr/>
        </p:nvSpPr>
        <p:spPr>
          <a:xfrm>
            <a:off x="4073515" y="587301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</p:spTree>
    <p:extLst>
      <p:ext uri="{BB962C8B-B14F-4D97-AF65-F5344CB8AC3E}">
        <p14:creationId xmlns:p14="http://schemas.microsoft.com/office/powerpoint/2010/main" val="58947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4" y="2469430"/>
            <a:ext cx="7171041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due to the field flooding.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because of my brother.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0671" y="327513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for a team..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94220" y="2477190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due to</a:t>
            </a:r>
            <a:r>
              <a:rPr lang="en-GB" sz="2800" dirty="0">
                <a:solidFill>
                  <a:schemeClr val="bg1"/>
                </a:solidFill>
              </a:rPr>
              <a:t> the field flooding.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0671" y="3291944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for</a:t>
            </a:r>
            <a:r>
              <a:rPr lang="en-GB" sz="2800" dirty="0">
                <a:solidFill>
                  <a:schemeClr val="bg1"/>
                </a:solidFill>
              </a:rPr>
              <a:t> a team.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23819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because of</a:t>
            </a:r>
            <a:r>
              <a:rPr lang="en-GB" sz="2800" dirty="0">
                <a:solidFill>
                  <a:schemeClr val="bg1"/>
                </a:solidFill>
              </a:rPr>
              <a:t> my brother.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cause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E2FF19-E8EA-056E-941A-A5D356DDABF7}"/>
              </a:ext>
            </a:extLst>
          </p:cNvPr>
          <p:cNvSpPr txBox="1"/>
          <p:nvPr/>
        </p:nvSpPr>
        <p:spPr>
          <a:xfrm>
            <a:off x="947445" y="2469430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68E25A-C69A-DEAF-F3A4-5658213973A5}"/>
              </a:ext>
            </a:extLst>
          </p:cNvPr>
          <p:cNvSpPr txBox="1"/>
          <p:nvPr/>
        </p:nvSpPr>
        <p:spPr>
          <a:xfrm>
            <a:off x="947445" y="3796695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</p:spTree>
    <p:extLst>
      <p:ext uri="{BB962C8B-B14F-4D97-AF65-F5344CB8AC3E}">
        <p14:creationId xmlns:p14="http://schemas.microsoft.com/office/powerpoint/2010/main" val="333648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5 sentences each with one preposition.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determine what type of preposition they are!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6990" y="2457241"/>
            <a:ext cx="615665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between rockets.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at 2pm.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due to her jets.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fastest on Saturdays.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in the rocket.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777" y="2448244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038113" y="2209673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069422" y="2222584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851434"/>
            <a:ext cx="8016536" cy="5657154"/>
          </a:xfrm>
          <a:prstGeom prst="roundRect">
            <a:avLst>
              <a:gd name="adj" fmla="val 639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867412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DD3343-F722-5821-2E15-AC4C5208A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8724" y="1131234"/>
            <a:ext cx="7178201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between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rockets.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AA26B9-CD9A-6990-6719-DF18EA50D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502" y="5242485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the rocket.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80706A-6136-3946-F03A-DB48DEEF8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8646" y="1531471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ADB914-5E2A-AAF8-7AA8-592AC2913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7291" y="2280359"/>
            <a:ext cx="3859295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at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2pm.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866B01-C008-DE22-9AF7-23367B9C6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8166" y="2614529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3C145BA-6E4D-29FA-0E3D-4A665892E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3289339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due to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her jets.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35C2C59-51A4-A65C-1D02-524FC38CF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603" y="3683306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cause.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20DD65-3B3F-5CB3-8601-DF2722EA6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430826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 Aimee flies fastest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on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Saturdays.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8C78656-3344-B494-6233-F715E9FC8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565" y="4684875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7AEC870-29FA-D4BF-3046-1793B9BC4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5773" y="5592440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3" grpId="0"/>
      <p:bldP spid="28" grpId="0"/>
      <p:bldP spid="34" grpId="0"/>
      <p:bldP spid="36" grpId="0"/>
      <p:bldP spid="37" grpId="0"/>
      <p:bldP spid="3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Cause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Time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7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54911" y="347580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due to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05365" y="347580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during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32078" y="5003713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beside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32079" y="425427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since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thanks to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53278" y="271712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until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076714" y="502982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beneath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076715" y="428038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near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058232" y="57792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187" y="340850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8.33333E-7 2.96296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32956 -0.2226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2.59259E-6 L 0.78386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0.40717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7 L 0.18217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96296E-6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3" y="396745"/>
          <a:ext cx="11915774" cy="440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731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64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29563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8764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908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Gpreposition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393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Preposition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Object | Preposition | Object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She put the book on the table.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Type of preposition? Time, manner or place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sort of preposition is 'on'?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is on the roof.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prepositional phrase!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&lt;b&gt;prepositional phrase&lt;/b&gt; is in this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dog slept soundly on the porch.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858132" y="5114925"/>
            <a:ext cx="5530727" cy="95032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5201</Words>
  <Application>Microsoft Office PowerPoint</Application>
  <PresentationFormat>Widescreen</PresentationFormat>
  <Paragraphs>710</Paragraphs>
  <Slides>52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Prepositions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5 sentences each with one preposition.  You have 1 minute to determine what type of preposition they are!</vt:lpstr>
      <vt:lpstr>How did you do?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2025-12-15T12:24:33Z</dcterms:modified>
</cp:coreProperties>
</file>