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8"/>
  </p:notesMasterIdLst>
  <p:sldIdLst>
    <p:sldId id="2593" r:id="rId2"/>
    <p:sldId id="479" r:id="rId3"/>
    <p:sldId id="444" r:id="rId4"/>
    <p:sldId id="445" r:id="rId5"/>
    <p:sldId id="446" r:id="rId6"/>
    <p:sldId id="447" r:id="rId7"/>
    <p:sldId id="458" r:id="rId8"/>
    <p:sldId id="448" r:id="rId9"/>
    <p:sldId id="449" r:id="rId10"/>
    <p:sldId id="450" r:id="rId11"/>
    <p:sldId id="452" r:id="rId12"/>
    <p:sldId id="451" r:id="rId13"/>
    <p:sldId id="453" r:id="rId14"/>
    <p:sldId id="459" r:id="rId15"/>
    <p:sldId id="480" r:id="rId16"/>
    <p:sldId id="481" r:id="rId17"/>
    <p:sldId id="482" r:id="rId18"/>
    <p:sldId id="409" r:id="rId19"/>
    <p:sldId id="434" r:id="rId20"/>
    <p:sldId id="435" r:id="rId21"/>
    <p:sldId id="436" r:id="rId22"/>
    <p:sldId id="456" r:id="rId23"/>
    <p:sldId id="466" r:id="rId24"/>
    <p:sldId id="478" r:id="rId25"/>
    <p:sldId id="457" r:id="rId26"/>
    <p:sldId id="467" r:id="rId27"/>
  </p:sldIdLst>
  <p:sldSz cx="12192000" cy="6858000"/>
  <p:notesSz cx="6858000" cy="9144000"/>
  <p:embeddedFontLst>
    <p:embeddedFont>
      <p:font typeface="Andika" panose="02000000000000000000" pitchFamily="2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C98C496-9BDF-4781-A726-DCFB03846953}" v="2" dt="2025-12-09T16:10:46.8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38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D78DA-9707-026B-172B-FAFA594FF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2241E7-9A8F-63FA-EC20-FB84997F38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50F5B0F-C590-8708-0F7C-59CF2F1BEC1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A53FBC-1B79-E469-25A9-3D703B3CE8B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until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C85902-AF4A-CD59-79BA-A0A1E13F7EEF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379E8E-F705-E0B2-D337-81E23A1DB68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496AA23-E8C5-6362-7878-A310BFF2CAD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496BC6E-5202-ACB6-50F4-21E811615695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tools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</a:t>
            </a:r>
          </a:p>
        </p:txBody>
      </p:sp>
    </p:spTree>
    <p:extLst>
      <p:ext uri="{BB962C8B-B14F-4D97-AF65-F5344CB8AC3E}">
        <p14:creationId xmlns:p14="http://schemas.microsoft.com/office/powerpoint/2010/main" val="853248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5926D6-51F1-075F-5CD9-C651EA2550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BD7016E-7249-73A2-83F3-C79B1AB80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49C9A65-DC60-2207-7F1A-759F638D19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5D42C86-3956-71C3-D19E-DC0D08D7B90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preposition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until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2B986A3-602E-C3F4-0840-99625D7A71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930B573-3BBB-F92E-1BAE-5668B9365C4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2FE0D15-7967-5F90-A62C-1BBCDC82265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9570F12-0BA9-E49D-202C-FF4E3288652A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tools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0474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7252B-ED37-5F7C-A5F4-6A445E8A41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932D791-9892-2E76-B467-91376F2637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7B8776B-9416-FF16-09D1-DD71F1B1076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6B79FBC-1F57-5F44-020C-11948CC0CBD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until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BBCEAD8-6E94-7414-D756-5E213AC71B68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37B7B63-D4C1-7B96-1254-2F8F1AC97D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BCABAF-BF38-04F8-BE7A-457D4E2035BF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F58E44-1B6E-CD8A-90DB-965F93DCAF8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tools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95930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6D130-8D98-2025-168D-B2FA144DB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FA266CD-4C11-FB5C-C57E-251AB6271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DE142CF-0341-8182-1C82-67384B60AD5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risky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2CE386F-3411-E53A-5123-FC4473E743F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until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3D506F0-A2EC-7C81-69DA-F7442D4A46C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0F77B8-2D54-4D91-FB54-4177D144A0C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95E411-C59C-A3D3-ED5B-8D1E9A4982F0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3A94D0B-FBB6-C996-9534-177EA44B7FA0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tools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69664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36919F-AC6A-DBD2-C396-8F4F7F2C13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7360BC35-46FA-58A9-14A2-F4E54FAC59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1413325-7D3C-915A-F59D-B513F5E86EC0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risky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0A37503-3B95-62AA-9CF6-95BA2263B29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until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B27CC4E-6D3F-028A-C76A-E22A277A1AC0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E018F89-1DA2-D2D0-D2EB-409D35365F9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587FDDC-1776-8BEC-5BFC-00FE6BB79DC5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B145CFB-8E30-861C-5446-FFE715C22B8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tools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08880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B6FE3B-E133-A691-B01C-323886AE88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E874DB-C19C-BB50-F1CE-DEA5D14455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27DAB4D-4442-A613-F4A4-BF58DCB267A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risky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685863A-B1E6-EE29-1B9E-D78C5247820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until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37D8BD1-91E3-330D-6FA3-D5F89D350C4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347ACA0-28B0-0A2B-8952-10C0BA0FD8F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2E9024D-0E80-3E15-ACE1-985F831AD5E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E14802F-C41F-1293-A9B0-A180FFBF01E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tools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44722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D41B25-8FE1-F3EC-5904-6ECFCF6915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2F9E015-320B-C9B3-EADB-BFB715C250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2AC7FA-FC80-3088-39F3-EE9D4184CBE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risky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B6BA7D5-5197-2183-0349-058698B8CA2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until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AE1729C-B09C-67DB-3180-2DB94F11C44D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47F552-69D2-DE1F-13C6-2A1D94C9CF7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476BE8-1958-41DC-6339-9A771BEC58B1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countdown has begun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BB2698E-B179-BD34-6DFD-2A0577A0D744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tools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52170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DE279F-5131-5D6E-3E7B-BE56598E49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CCE9473-25B1-DD3A-38FC-2BF3C06FA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2927941-B213-80E5-E6E9-E73B8235008E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adjectives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risky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and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brilliant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EE7FB07-3524-2E6D-7A7C-121548E84C4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time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002060"/>
                </a:solidFill>
                <a:latin typeface="Andika" panose="02000000000000000000" pitchFamily="2" charset="0"/>
                <a:ea typeface="Andika"/>
                <a:cs typeface="Andika"/>
              </a:rPr>
              <a:t>place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manner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or </a:t>
            </a:r>
            <a:r>
              <a:rPr lang="en-GB" sz="2000" dirty="0">
                <a:solidFill>
                  <a:srgbClr val="00FFFF"/>
                </a:solidFill>
                <a:latin typeface="Andika" panose="02000000000000000000" pitchFamily="2" charset="0"/>
                <a:ea typeface="Andika"/>
                <a:cs typeface="Andika"/>
              </a:rPr>
              <a:t>cause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</a:t>
            </a:r>
            <a:r>
              <a:rPr lang="en-GB" sz="2000" b="1" i="1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until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879F667-AC99-3162-5852-66E3A67C2069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558A394-DAF1-AACE-D5E5-05C31E81ED1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4607E76-496F-4F5E-67B5-DB1CB1C7F2F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, “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countdown has </a:t>
            </a:r>
            <a:r>
              <a:rPr lang="en-GB" sz="2000" b="1" i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begun</a:t>
            </a:r>
            <a:r>
              <a:rPr lang="en-GB" sz="2000" b="1" i="1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.”</a:t>
            </a:r>
            <a:endParaRPr lang="en-GB" sz="2000" b="1" i="1" dirty="0">
              <a:solidFill>
                <a:srgbClr val="FFFF00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49DE36C-C123-C6D1-4545-05673FBBE1E3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tools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were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everywhere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93100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shouted, “Aimee! The rocket can’t turn!”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819400" y="4873524"/>
            <a:ext cx="4352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4748095" y="4127127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682032" y="413530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ABE38A31-13F1-F05F-70B3-37DB269E5DC1}"/>
              </a:ext>
            </a:extLst>
          </p:cNvPr>
          <p:cNvSpPr/>
          <p:nvPr/>
        </p:nvSpPr>
        <p:spPr>
          <a:xfrm rot="16200000">
            <a:off x="6443545" y="4127127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240719" y="4868005"/>
            <a:ext cx="2522522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6DB3CA-51F4-B18C-1842-D84561D0053E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shouted, “Aimee! The rocket can’t turn!”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2409837" y="416541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390545" y="4114781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F1CA9144-D20A-4987-8DF5-A525072937D2}"/>
              </a:ext>
            </a:extLst>
          </p:cNvPr>
          <p:cNvSpPr/>
          <p:nvPr/>
        </p:nvSpPr>
        <p:spPr>
          <a:xfrm rot="16200000">
            <a:off x="4614745" y="412295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8724081B-C683-617C-BA4C-C32AD0DBA502}"/>
              </a:ext>
            </a:extLst>
          </p:cNvPr>
          <p:cNvSpPr/>
          <p:nvPr/>
        </p:nvSpPr>
        <p:spPr>
          <a:xfrm rot="16200000">
            <a:off x="4594796" y="4141060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D26DD27-C714-6C58-34BB-491386DCE195}"/>
              </a:ext>
            </a:extLst>
          </p:cNvPr>
          <p:cNvSpPr txBox="1">
            <a:spLocks/>
          </p:cNvSpPr>
          <p:nvPr/>
        </p:nvSpPr>
        <p:spPr>
          <a:xfrm>
            <a:off x="3919959" y="4868006"/>
            <a:ext cx="2522522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17EC8A45-86B9-1D1E-774C-4765849B570F}"/>
              </a:ext>
            </a:extLst>
          </p:cNvPr>
          <p:cNvSpPr/>
          <p:nvPr/>
        </p:nvSpPr>
        <p:spPr>
          <a:xfrm rot="16200000">
            <a:off x="6444306" y="409667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196B8817-8FD3-FFFC-AAF4-FDD56540083D}"/>
              </a:ext>
            </a:extLst>
          </p:cNvPr>
          <p:cNvSpPr/>
          <p:nvPr/>
        </p:nvSpPr>
        <p:spPr>
          <a:xfrm rot="16200000">
            <a:off x="6424357" y="4114780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4A0CC73-59BB-39DC-DC8B-3E7B15139A7C}"/>
              </a:ext>
            </a:extLst>
          </p:cNvPr>
          <p:cNvSpPr txBox="1">
            <a:spLocks/>
          </p:cNvSpPr>
          <p:nvPr/>
        </p:nvSpPr>
        <p:spPr>
          <a:xfrm>
            <a:off x="6599199" y="4843651"/>
            <a:ext cx="2522522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13" grpId="0" animBg="1"/>
      <p:bldP spid="4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until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believed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nouns?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believed in the power of forgiveness.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AA5C22-506E-E6EA-6429-50A5405F573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F110914-FD3D-5B84-7D50-BFF50056045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tools was everywhere</a:t>
            </a:r>
          </a:p>
        </p:txBody>
      </p:sp>
    </p:spTree>
    <p:extLst>
      <p:ext uri="{BB962C8B-B14F-4D97-AF65-F5344CB8AC3E}">
        <p14:creationId xmlns:p14="http://schemas.microsoft.com/office/powerpoint/2010/main" val="163165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6DB75D2-5D8D-B6C9-887E-C0C9DDE85202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shouted, “Aimee! The rocket can’t turn!”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3CA4914-5DAB-1A7E-28C5-E8A00A83E8D6}"/>
              </a:ext>
            </a:extLst>
          </p:cNvPr>
          <p:cNvSpPr txBox="1">
            <a:spLocks/>
          </p:cNvSpPr>
          <p:nvPr/>
        </p:nvSpPr>
        <p:spPr>
          <a:xfrm>
            <a:off x="6679905" y="4935271"/>
            <a:ext cx="240982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10D1700-CDB8-37AC-2749-4BD8E0026E70}"/>
              </a:ext>
            </a:extLst>
          </p:cNvPr>
          <p:cNvSpPr/>
          <p:nvPr/>
        </p:nvSpPr>
        <p:spPr>
          <a:xfrm rot="16200000">
            <a:off x="6501947" y="4155095"/>
            <a:ext cx="1182068" cy="16892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560451" y="4155568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2140335" y="4881784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2558799" y="4092108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81CC985-50CD-BCD8-85E9-5D9E1A4593BD}"/>
              </a:ext>
            </a:extLst>
          </p:cNvPr>
          <p:cNvSpPr/>
          <p:nvPr/>
        </p:nvSpPr>
        <p:spPr>
          <a:xfrm rot="16200000">
            <a:off x="6367345" y="414566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7A90201-85FB-44C8-2BC3-E0216C6AD3EB}"/>
              </a:ext>
            </a:extLst>
          </p:cNvPr>
          <p:cNvSpPr/>
          <p:nvPr/>
        </p:nvSpPr>
        <p:spPr>
          <a:xfrm rot="16200000">
            <a:off x="4881853" y="420905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6351987-69E7-C195-0F55-31289B26E57A}"/>
              </a:ext>
            </a:extLst>
          </p:cNvPr>
          <p:cNvSpPr txBox="1">
            <a:spLocks/>
          </p:cNvSpPr>
          <p:nvPr/>
        </p:nvSpPr>
        <p:spPr>
          <a:xfrm>
            <a:off x="4461737" y="4935271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BD6CE94-AC20-FDD2-5C1D-A82B60E95D7F}"/>
              </a:ext>
            </a:extLst>
          </p:cNvPr>
          <p:cNvSpPr/>
          <p:nvPr/>
        </p:nvSpPr>
        <p:spPr>
          <a:xfrm rot="16200000">
            <a:off x="4880201" y="414559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8" grpId="0" animBg="1"/>
      <p:bldP spid="20" grpId="0" animBg="1"/>
      <p:bldP spid="22" grpId="0" animBg="1"/>
      <p:bldP spid="8" grpId="0" animBg="1"/>
      <p:bldP spid="11" grpId="0" animBg="1"/>
      <p:bldP spid="5" grpId="0" animBg="1"/>
      <p:bldP spid="10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82E9EF-F865-7F52-47DF-47B675B93DF2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shouted, “Aimee! The rocket can’t turn!”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3448050" y="5066043"/>
            <a:ext cx="5619750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3245711" y="42183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4DCCC362-65EF-8DF3-DA52-E539BBC17D9D}"/>
              </a:ext>
            </a:extLst>
          </p:cNvPr>
          <p:cNvSpPr/>
          <p:nvPr/>
        </p:nvSpPr>
        <p:spPr>
          <a:xfrm rot="16200000">
            <a:off x="7239671" y="421830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3E41D1E5-0F41-9884-9361-0B56C4F22700}"/>
              </a:ext>
            </a:extLst>
          </p:cNvPr>
          <p:cNvSpPr/>
          <p:nvPr/>
        </p:nvSpPr>
        <p:spPr>
          <a:xfrm rot="16200000">
            <a:off x="8012053" y="4218304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5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FC86B3C-FB29-A7FC-899F-C9FECF264284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shouted, “Aimee! The rocket can’t turn!”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3580599" y="5104305"/>
            <a:ext cx="538052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586C34E0-94EA-9720-2B94-5653292FFB97}"/>
              </a:ext>
            </a:extLst>
          </p:cNvPr>
          <p:cNvSpPr/>
          <p:nvPr/>
        </p:nvSpPr>
        <p:spPr>
          <a:xfrm rot="16200000">
            <a:off x="3340961" y="419114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7920381" y="423152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2a. Can you spot the Verb Phrase?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2b. In what tense are the Verb Phrase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1E8B9C2-15CB-CEC0-D79D-29030873966C}"/>
              </a:ext>
            </a:extLst>
          </p:cNvPr>
          <p:cNvSpPr txBox="1">
            <a:spLocks/>
          </p:cNvSpPr>
          <p:nvPr/>
        </p:nvSpPr>
        <p:spPr>
          <a:xfrm>
            <a:off x="2833261" y="2530262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past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7341180" y="2519455"/>
            <a:ext cx="22002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Simple present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BB995DC1-28D6-03DD-FD64-5BFAAC422A87}"/>
              </a:ext>
            </a:extLst>
          </p:cNvPr>
          <p:cNvSpPr/>
          <p:nvPr/>
        </p:nvSpPr>
        <p:spPr>
          <a:xfrm rot="16200000">
            <a:off x="7185084" y="4266808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D3E80A-86BD-6A6D-90F4-1DFD81B434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12C2B2-E29A-BADC-F4AB-82874CE9D7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4030704-2156-80C5-9CDA-3184A9B9AC32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shouted, “Aimee! The rocket can’t turn!”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BDBFDDD-1B69-895E-0869-2AE3C7914E9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966AC8-0D20-9343-3CD3-4B99FCA75825}"/>
              </a:ext>
            </a:extLst>
          </p:cNvPr>
          <p:cNvSpPr txBox="1">
            <a:spLocks/>
          </p:cNvSpPr>
          <p:nvPr/>
        </p:nvSpPr>
        <p:spPr>
          <a:xfrm>
            <a:off x="4867319" y="4995623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70450065-1989-CF2D-CFA1-2BB2992A924D}"/>
              </a:ext>
            </a:extLst>
          </p:cNvPr>
          <p:cNvSpPr/>
          <p:nvPr/>
        </p:nvSpPr>
        <p:spPr>
          <a:xfrm rot="16200000">
            <a:off x="5683076" y="4208837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BECFB67-7C9A-0DC7-A695-90105F753058}"/>
              </a:ext>
            </a:extLst>
          </p:cNvPr>
          <p:cNvSpPr txBox="1">
            <a:spLocks/>
          </p:cNvSpPr>
          <p:nvPr/>
        </p:nvSpPr>
        <p:spPr>
          <a:xfrm>
            <a:off x="697058" y="1243252"/>
            <a:ext cx="724679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738F5BB-880A-7833-7D16-04CEC708B34D}"/>
              </a:ext>
            </a:extLst>
          </p:cNvPr>
          <p:cNvSpPr txBox="1">
            <a:spLocks/>
          </p:cNvSpPr>
          <p:nvPr/>
        </p:nvSpPr>
        <p:spPr>
          <a:xfrm>
            <a:off x="4867319" y="4995622"/>
            <a:ext cx="2945027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75588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36B073-C7EF-4C12-749D-D0F1514242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FF94FAF1-D56F-EAAE-B649-669E63D9BE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C3F63E7-7719-F893-6F17-719943EDE40D}"/>
              </a:ext>
            </a:extLst>
          </p:cNvPr>
          <p:cNvSpPr txBox="1">
            <a:spLocks/>
          </p:cNvSpPr>
          <p:nvPr/>
        </p:nvSpPr>
        <p:spPr>
          <a:xfrm>
            <a:off x="619125" y="447675"/>
            <a:ext cx="73247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did the writer punctuate the speech?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4E11E81-45C8-63C8-5AEC-F378B98C2D83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shouted, “Aimee! The rocket can’t turn!”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0A8E72E-7F0F-9DC0-2ADD-7564465DBC51}"/>
              </a:ext>
            </a:extLst>
          </p:cNvPr>
          <p:cNvSpPr/>
          <p:nvPr/>
        </p:nvSpPr>
        <p:spPr>
          <a:xfrm rot="6569944">
            <a:off x="4503642" y="2509974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356661AC-4AEF-B270-3512-DD42A6CFFCDA}"/>
              </a:ext>
            </a:extLst>
          </p:cNvPr>
          <p:cNvSpPr/>
          <p:nvPr/>
        </p:nvSpPr>
        <p:spPr>
          <a:xfrm rot="6569944">
            <a:off x="8770841" y="2636479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D4B8745-258B-E3A2-9910-0A0B3FCE7204}"/>
              </a:ext>
            </a:extLst>
          </p:cNvPr>
          <p:cNvSpPr/>
          <p:nvPr/>
        </p:nvSpPr>
        <p:spPr>
          <a:xfrm rot="14236264">
            <a:off x="4380962" y="4070980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53100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855480-9DD7-D7E5-B8FC-7191C9F81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9F22FD-CB88-BAAB-4185-0AADD26D24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0BF06C6-6F7E-948C-8E8E-D15E7075F787}"/>
              </a:ext>
            </a:extLst>
          </p:cNvPr>
          <p:cNvSpPr txBox="1">
            <a:spLocks/>
          </p:cNvSpPr>
          <p:nvPr/>
        </p:nvSpPr>
        <p:spPr>
          <a:xfrm>
            <a:off x="600075" y="447675"/>
            <a:ext cx="734377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an apostrophe?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D3AB20E-E559-F854-F609-437DD83CA9CB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shouted, “Aimee! The rocket can’t turn!”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383AE3B-B2C1-BB18-F622-FACD0879CA77}"/>
              </a:ext>
            </a:extLst>
          </p:cNvPr>
          <p:cNvSpPr txBox="1">
            <a:spLocks/>
          </p:cNvSpPr>
          <p:nvPr/>
        </p:nvSpPr>
        <p:spPr>
          <a:xfrm>
            <a:off x="180975" y="4810125"/>
            <a:ext cx="11668125" cy="1457325"/>
          </a:xfrm>
          <a:prstGeom prst="roundRect">
            <a:avLst>
              <a:gd name="adj" fmla="val 8408"/>
            </a:avLst>
          </a:prstGeom>
          <a:solidFill>
            <a:srgbClr val="EB21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apostrophe shows a letter is missing or has been omitted. 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“Can’t” = “Cannot”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C44CF8D2-B09B-E5CC-9B72-EE2382E492DD}"/>
              </a:ext>
            </a:extLst>
          </p:cNvPr>
          <p:cNvSpPr/>
          <p:nvPr/>
        </p:nvSpPr>
        <p:spPr>
          <a:xfrm rot="6569944">
            <a:off x="7751667" y="2565784"/>
            <a:ext cx="1313515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B21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947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07092E-10E9-5760-DE3B-6C799735EB02}"/>
              </a:ext>
            </a:extLst>
          </p:cNvPr>
          <p:cNvSpPr txBox="1">
            <a:spLocks/>
          </p:cNvSpPr>
          <p:nvPr/>
        </p:nvSpPr>
        <p:spPr>
          <a:xfrm>
            <a:off x="104776" y="3061187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shouted, “Aimee! The rocket can’t turn!”</a:t>
            </a:r>
            <a:endParaRPr lang="en-GB" sz="36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0B9B302-C560-E699-7233-877E49151734}"/>
              </a:ext>
            </a:extLst>
          </p:cNvPr>
          <p:cNvSpPr txBox="1">
            <a:spLocks/>
          </p:cNvSpPr>
          <p:nvPr/>
        </p:nvSpPr>
        <p:spPr>
          <a:xfrm>
            <a:off x="2905454" y="4727828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C9E7690-AF01-8639-F84C-C84CB6680247}"/>
              </a:ext>
            </a:extLst>
          </p:cNvPr>
          <p:cNvSpPr/>
          <p:nvPr/>
        </p:nvSpPr>
        <p:spPr>
          <a:xfrm rot="16200000">
            <a:off x="3519261" y="4047707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1897972" y="1678223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2490641" y="2678267"/>
            <a:ext cx="1034891" cy="23825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991CAF7-89AA-680A-D941-897112F7798F}"/>
              </a:ext>
            </a:extLst>
          </p:cNvPr>
          <p:cNvSpPr/>
          <p:nvPr/>
        </p:nvSpPr>
        <p:spPr>
          <a:xfrm rot="16200000">
            <a:off x="6559395" y="4072446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73F2C84-8F08-FACB-334E-FBA5780040E4}"/>
              </a:ext>
            </a:extLst>
          </p:cNvPr>
          <p:cNvSpPr txBox="1">
            <a:spLocks/>
          </p:cNvSpPr>
          <p:nvPr/>
        </p:nvSpPr>
        <p:spPr>
          <a:xfrm>
            <a:off x="6418892" y="4738963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8A8EEE2-65B8-8457-684E-FB0F2B5EBD38}"/>
              </a:ext>
            </a:extLst>
          </p:cNvPr>
          <p:cNvSpPr/>
          <p:nvPr/>
        </p:nvSpPr>
        <p:spPr>
          <a:xfrm rot="16200000">
            <a:off x="4736176" y="4057874"/>
            <a:ext cx="1070841" cy="236256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62DF57E8-291C-26D5-079C-70AF59E3709C}"/>
              </a:ext>
            </a:extLst>
          </p:cNvPr>
          <p:cNvSpPr txBox="1">
            <a:spLocks/>
          </p:cNvSpPr>
          <p:nvPr/>
        </p:nvSpPr>
        <p:spPr>
          <a:xfrm>
            <a:off x="4595674" y="4727829"/>
            <a:ext cx="1588103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7B6A0FE-EF45-D3D2-B5CB-417D23D4F12A}"/>
              </a:ext>
            </a:extLst>
          </p:cNvPr>
          <p:cNvSpPr txBox="1">
            <a:spLocks/>
          </p:cNvSpPr>
          <p:nvPr/>
        </p:nvSpPr>
        <p:spPr>
          <a:xfrm>
            <a:off x="4635998" y="1660823"/>
            <a:ext cx="1941312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3850CF52-8572-34C9-F556-5FCD82BC228A}"/>
              </a:ext>
            </a:extLst>
          </p:cNvPr>
          <p:cNvSpPr/>
          <p:nvPr/>
        </p:nvSpPr>
        <p:spPr>
          <a:xfrm rot="5400000">
            <a:off x="5740007" y="2670264"/>
            <a:ext cx="1097713" cy="260057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8281923" y="4727828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8154201" y="4032169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CF7DB94-2479-8821-6373-D8F0D982273B}"/>
              </a:ext>
            </a:extLst>
          </p:cNvPr>
          <p:cNvSpPr txBox="1">
            <a:spLocks/>
          </p:cNvSpPr>
          <p:nvPr/>
        </p:nvSpPr>
        <p:spPr>
          <a:xfrm>
            <a:off x="7230129" y="1680127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D1AF8405-58E0-2619-3B23-81047B9CE6F6}"/>
              </a:ext>
            </a:extLst>
          </p:cNvPr>
          <p:cNvSpPr/>
          <p:nvPr/>
        </p:nvSpPr>
        <p:spPr>
          <a:xfrm rot="5400000">
            <a:off x="7431105" y="2743164"/>
            <a:ext cx="1021248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: Rounded Corners 5">
            <a:hlinkClick r:id="rId3"/>
            <a:extLst>
              <a:ext uri="{FF2B5EF4-FFF2-40B4-BE49-F238E27FC236}">
                <a16:creationId xmlns:a16="http://schemas.microsoft.com/office/drawing/2014/main" id="{811681B7-E973-D6DE-9140-49480828B493}"/>
              </a:ext>
            </a:extLst>
          </p:cNvPr>
          <p:cNvSpPr/>
          <p:nvPr/>
        </p:nvSpPr>
        <p:spPr>
          <a:xfrm>
            <a:off x="9655374" y="5787730"/>
            <a:ext cx="2283019" cy="90656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17" grpId="0" animBg="1"/>
      <p:bldP spid="29" grpId="0" animBg="1"/>
      <p:bldP spid="19" grpId="0" animBg="1"/>
      <p:bldP spid="24" grpId="0" animBg="1"/>
      <p:bldP spid="18" grpId="0" animBg="1"/>
      <p:bldP spid="27" grpId="0" animBg="1"/>
      <p:bldP spid="30" grpId="0" animBg="1"/>
      <p:bldP spid="33" grpId="0" animBg="1"/>
      <p:bldP spid="4" grpId="0" animBg="1"/>
      <p:bldP spid="9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CA2C1-2B6E-BDC0-2B29-AF0E097ED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0B32686-AD91-1927-AAE0-A459F7FA8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B3667A8-54FC-55D7-F92A-DBC76BA6056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F6C54A9-E942-510F-8BAC-9D3F4FE3314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until the signal came.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6E8BD19-DFFE-BFBC-429F-2DA938E9FAF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believed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C082F4F-AFB3-5FAB-9C88-8425E92EBB2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singular, and which are plural?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2B3EBDF-E91E-A9F7-8CB9-3895420D7F0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AFA27B3-87E2-22B6-F385-E5E6B03E9DDD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tools was everywhere</a:t>
            </a:r>
          </a:p>
        </p:txBody>
      </p:sp>
    </p:spTree>
    <p:extLst>
      <p:ext uri="{BB962C8B-B14F-4D97-AF65-F5344CB8AC3E}">
        <p14:creationId xmlns:p14="http://schemas.microsoft.com/office/powerpoint/2010/main" val="303660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6AC3F7-7D97-C729-94D2-C97FE7F0B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7A57115-46FB-DCC7-46B8-E9809AF33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DD28B81-1FF4-24D8-1D14-7399C99CBE7A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5DD6B90-6A07-C803-27DD-3B7F5DE5B73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until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B55F9D9-A75B-D264-EA05-CDD855845CBC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believed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EF2435-413A-0618-AC75-1DD10B7AF30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proper nouns, common nouns, abstract nouns or collective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3B5DB5A-66EF-2292-773E-71CDA0BDA596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4C1AA8A-F5A3-0C27-1A74-549FA3A2DCCB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tools was everywhere</a:t>
            </a:r>
          </a:p>
        </p:txBody>
      </p:sp>
    </p:spTree>
    <p:extLst>
      <p:ext uri="{BB962C8B-B14F-4D97-AF65-F5344CB8AC3E}">
        <p14:creationId xmlns:p14="http://schemas.microsoft.com/office/powerpoint/2010/main" val="147296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5A412-954A-095C-64C7-3F24A65D9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C41F02-A25D-99CD-5E93-6E1B3F3F4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C5EA3D-DEDB-9F69-C386-3D777B9FE561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E380FC-7395-F5D8-760F-8C514530CAE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until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B2B7022-9903-41EC-FE6D-FE829A86F6DE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verb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believed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E3F9063-6EAF-6225-B39D-2F477EADA99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C000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87D0F4E-C00A-75A8-4D68-26DF04A50A8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071652B-74D3-34F7-938B-871FD079CD1F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tools was everywhere</a:t>
            </a:r>
          </a:p>
        </p:txBody>
      </p:sp>
    </p:spTree>
    <p:extLst>
      <p:ext uri="{BB962C8B-B14F-4D97-AF65-F5344CB8AC3E}">
        <p14:creationId xmlns:p14="http://schemas.microsoft.com/office/powerpoint/2010/main" val="330116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C34E6-7CBF-9FB6-AB1B-CE5C6139D9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2DAEEA8-98BB-922B-360E-C39B0E96D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38CD12-0B47-79FF-67FB-9DB6C1E38904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09119B-9887-D522-F1AB-40DA885DCCA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until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8ED66C-ADDC-A56B-1BEC-533369C1360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past/present/future and simple/progressive/perfect?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E16DCC-E784-2A60-E9E8-D734C9FE289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3894D8F-C2CE-5E92-B52E-513E38C1EBDE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57B8A3F-67D0-F407-74AA-338C74FABBAC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tools was everywhere</a:t>
            </a:r>
          </a:p>
        </p:txBody>
      </p:sp>
    </p:spTree>
    <p:extLst>
      <p:ext uri="{BB962C8B-B14F-4D97-AF65-F5344CB8AC3E}">
        <p14:creationId xmlns:p14="http://schemas.microsoft.com/office/powerpoint/2010/main" val="1408714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0E7153-40F0-1A3C-A815-5C172E5B93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39A35E2-0150-A7CF-C982-862ACA295F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AD154E-6B2F-C1C1-9EEE-2FF3699C8689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C9F45D8-B96E-E41A-3969-53DCB728EF3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until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BDF1AB0-64B7-5052-201D-D263B58BEEE7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53554C-92BC-88EA-A080-CD32E042CEB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74A84A1-225E-87BE-500E-E8674C36F5BA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BE4734E-7AD9-8CB5-5546-6D94384E6E0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tools was everywhere</a:t>
            </a:r>
          </a:p>
        </p:txBody>
      </p:sp>
    </p:spTree>
    <p:extLst>
      <p:ext uri="{BB962C8B-B14F-4D97-AF65-F5344CB8AC3E}">
        <p14:creationId xmlns:p14="http://schemas.microsoft.com/office/powerpoint/2010/main" val="1224032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9DBA7-928F-FFB4-86D6-21FE07C59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856CBEF-16BB-0BC6-7F4C-B1D28AAF83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629490-B5D2-D8E5-06AD-976BDD9132E6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DE0208-EFCB-242E-D92E-071242C209C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until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3F4A9F4-9F64-5693-901D-308564696A13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753E088-18B8-9351-0161-C8EEB6CB34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10887C9-5457-3566-E5F2-588904535EE4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3A908B-9D82-5411-8493-EF27B6F85107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miles tools was everywhere</a:t>
            </a:r>
          </a:p>
        </p:txBody>
      </p:sp>
    </p:spTree>
    <p:extLst>
      <p:ext uri="{BB962C8B-B14F-4D97-AF65-F5344CB8AC3E}">
        <p14:creationId xmlns:p14="http://schemas.microsoft.com/office/powerpoint/2010/main" val="225180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DC2B9A-F3AF-BCCF-CEEB-21348DEB7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AA545E3-53C1-06FA-AC99-71884957C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1227FB-A4C4-59F2-86AF-ECD6395547BB}"/>
              </a:ext>
            </a:extLst>
          </p:cNvPr>
          <p:cNvSpPr txBox="1">
            <a:spLocks/>
          </p:cNvSpPr>
          <p:nvPr/>
        </p:nvSpPr>
        <p:spPr>
          <a:xfrm>
            <a:off x="4258266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5. Can you spot the adjectives? 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Scrambler’s plan was risky and brilliant.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9FCB1E-F395-BD22-7804-F3BF251FF09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4a. Can you spot the preposition?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4b What type of preposition is it (time, place, manner or cause)?</a:t>
            </a:r>
          </a:p>
          <a:p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endParaRPr lang="en-GB" sz="2000" b="1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They waited until the signal came.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EBE7326-2B12-E4DF-55C8-5314B0FCE421}"/>
              </a:ext>
            </a:extLst>
          </p:cNvPr>
          <p:cNvSpPr txBox="1">
            <a:spLocks/>
          </p:cNvSpPr>
          <p:nvPr/>
        </p:nvSpPr>
        <p:spPr>
          <a:xfrm>
            <a:off x="4258266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verb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this sentence? </a:t>
            </a:r>
          </a:p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2b. What tense is the verb –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past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/present/future and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simple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/progressive/perfect?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Emile 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believed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in the power of forgiveness.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8F92D5-4760-7FB8-5CA8-9AFDEA150DE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1a. Can you spot the </a:t>
            </a:r>
            <a:r>
              <a:rPr lang="en-GB" sz="2000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nouns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1b. Which nouns are </a:t>
            </a:r>
            <a:r>
              <a:rPr lang="en-GB" sz="2000" dirty="0">
                <a:solidFill>
                  <a:srgbClr val="00B0F0"/>
                </a:solidFill>
                <a:latin typeface="Andika" panose="02000000000000000000" pitchFamily="2" charset="0"/>
                <a:ea typeface="Andika"/>
                <a:cs typeface="Andika"/>
              </a:rPr>
              <a:t>singular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, and which are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plural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? </a:t>
            </a:r>
            <a:b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1c. Are the nouns: </a:t>
            </a:r>
            <a:r>
              <a:rPr lang="en-GB" sz="2000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proper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FF"/>
                </a:solidFill>
                <a:latin typeface="Andika" panose="02000000000000000000" pitchFamily="2" charset="0"/>
                <a:ea typeface="Andika"/>
                <a:cs typeface="Andika"/>
              </a:rPr>
              <a:t>common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nouns, </a:t>
            </a:r>
            <a:r>
              <a:rPr lang="en-GB" sz="2000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abstract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 or </a:t>
            </a:r>
            <a:r>
              <a:rPr lang="en-GB" sz="2000" dirty="0">
                <a:solidFill>
                  <a:srgbClr val="FF9933"/>
                </a:solidFill>
                <a:latin typeface="Andika" panose="02000000000000000000" pitchFamily="2" charset="0"/>
                <a:ea typeface="Andika"/>
                <a:cs typeface="Andika"/>
              </a:rPr>
              <a:t>collective</a:t>
            </a:r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nouns?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92D050"/>
                </a:solidFill>
                <a:latin typeface="Andika" panose="02000000000000000000" pitchFamily="2" charset="0"/>
                <a:ea typeface="Andika"/>
                <a:cs typeface="Andika"/>
              </a:rPr>
              <a:t>Emile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 believed in the 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power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of </a:t>
            </a:r>
            <a:r>
              <a:rPr lang="en-GB" sz="2000" b="1" i="1" dirty="0">
                <a:solidFill>
                  <a:srgbClr val="FF0000"/>
                </a:solidFill>
                <a:latin typeface="Andika" panose="02000000000000000000" pitchFamily="2" charset="0"/>
                <a:ea typeface="Andika"/>
                <a:cs typeface="Andika"/>
              </a:rPr>
              <a:t>forgiveness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911C040-7935-2225-EDEC-29B9D59C4222}"/>
              </a:ext>
            </a:extLst>
          </p:cNvPr>
          <p:cNvSpPr txBox="1">
            <a:spLocks/>
          </p:cNvSpPr>
          <p:nvPr/>
        </p:nvSpPr>
        <p:spPr>
          <a:xfrm>
            <a:off x="8219524" y="3322531"/>
            <a:ext cx="3744000" cy="3181350"/>
          </a:xfrm>
          <a:prstGeom prst="roundRect">
            <a:avLst>
              <a:gd name="adj" fmla="val 8408"/>
            </a:avLst>
          </a:prstGeom>
          <a:solidFill>
            <a:srgbClr val="FF0066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6. Can you punctuate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 said The countdown has begun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D7F346-ABA7-3D65-EAF9-F3BACEF2BCB6}"/>
              </a:ext>
            </a:extLst>
          </p:cNvPr>
          <p:cNvSpPr txBox="1">
            <a:spLocks/>
          </p:cNvSpPr>
          <p:nvPr/>
        </p:nvSpPr>
        <p:spPr>
          <a:xfrm>
            <a:off x="8219524" y="285750"/>
            <a:ext cx="3744000" cy="2893906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3. What is wrong with this sentence?</a:t>
            </a:r>
          </a:p>
          <a:p>
            <a:endParaRPr lang="en-GB" sz="2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E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mile</a:t>
            </a:r>
            <a:r>
              <a:rPr lang="en-GB" sz="2000" b="1" i="1" dirty="0">
                <a:solidFill>
                  <a:srgbClr val="FFFF00"/>
                </a:solidFill>
                <a:latin typeface="Andika" panose="02000000000000000000" pitchFamily="2" charset="0"/>
                <a:ea typeface="Andika"/>
                <a:cs typeface="Andika"/>
              </a:rPr>
              <a:t>’</a:t>
            </a:r>
            <a:r>
              <a:rPr lang="en-GB" sz="2000" b="1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 tools was everywhere</a:t>
            </a:r>
          </a:p>
        </p:txBody>
      </p:sp>
    </p:spTree>
    <p:extLst>
      <p:ext uri="{BB962C8B-B14F-4D97-AF65-F5344CB8AC3E}">
        <p14:creationId xmlns:p14="http://schemas.microsoft.com/office/powerpoint/2010/main" val="181261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2964</Words>
  <Application>Microsoft Office PowerPoint</Application>
  <PresentationFormat>Widescreen</PresentationFormat>
  <Paragraphs>388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2025-12-22T09:35:58Z</dcterms:modified>
</cp:coreProperties>
</file>