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2593" r:id="rId2"/>
    <p:sldId id="485" r:id="rId3"/>
    <p:sldId id="532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97DE3BA-70A2-4BE7-A953-803ED999A4AA}" v="3" dt="2025-12-15T12:02:55.4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5666" autoAdjust="0"/>
  </p:normalViewPr>
  <p:slideViewPr>
    <p:cSldViewPr snapToGrid="0">
      <p:cViewPr varScale="1">
        <p:scale>
          <a:sx n="80" d="100"/>
          <a:sy n="80" d="100"/>
        </p:scale>
        <p:origin x="1674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F1B7AF-368D-22F5-FDD5-5B99D56C45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718B0DB-5F65-6A12-6B81-FC26138130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DE7AEFE-915E-010F-407E-826D5E283A38}"/>
              </a:ext>
            </a:extLst>
          </p:cNvPr>
          <p:cNvSpPr txBox="1">
            <a:spLocks/>
          </p:cNvSpPr>
          <p:nvPr/>
        </p:nvSpPr>
        <p:spPr>
          <a:xfrm>
            <a:off x="380854" y="242745"/>
            <a:ext cx="11497109" cy="125996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B4676A2-1CBA-2706-F19E-F1A9C6D745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9920" y="-1138874"/>
            <a:ext cx="1348413" cy="1671887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D13A4DA2-7119-68D0-064F-4B4A7DC372AA}"/>
              </a:ext>
            </a:extLst>
          </p:cNvPr>
          <p:cNvSpPr txBox="1">
            <a:spLocks/>
          </p:cNvSpPr>
          <p:nvPr/>
        </p:nvSpPr>
        <p:spPr>
          <a:xfrm>
            <a:off x="457269" y="1663337"/>
            <a:ext cx="11338560" cy="2480589"/>
          </a:xfrm>
          <a:prstGeom prst="roundRect">
            <a:avLst>
              <a:gd name="adj" fmla="val 3622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3200" dirty="0">
                <a:solidFill>
                  <a:schemeClr val="bg1"/>
                </a:solidFill>
              </a:rPr>
              <a:t>Can you write </a:t>
            </a:r>
            <a:r>
              <a:rPr lang="en-GB" sz="3200" u="sng" dirty="0">
                <a:solidFill>
                  <a:schemeClr val="bg1"/>
                </a:solidFill>
              </a:rPr>
              <a:t>four sentences</a:t>
            </a:r>
            <a:r>
              <a:rPr lang="en-GB" sz="3200" dirty="0">
                <a:solidFill>
                  <a:schemeClr val="bg1"/>
                </a:solidFill>
              </a:rPr>
              <a:t> made up of two main clauses separated by: </a:t>
            </a:r>
          </a:p>
          <a:p>
            <a:pPr marL="1166813" indent="1166813"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</a:rPr>
              <a:t>A co-ordinating conjunction,</a:t>
            </a:r>
          </a:p>
          <a:p>
            <a:pPr marL="1166813" indent="1166813"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</a:rPr>
              <a:t>A colon,</a:t>
            </a:r>
          </a:p>
          <a:p>
            <a:pPr marL="1166813" indent="1166813"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</a:rPr>
              <a:t>A semi-colon,</a:t>
            </a:r>
          </a:p>
          <a:p>
            <a:pPr marL="1166813" indent="1166813"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</a:rPr>
              <a:t>A dash.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2584127-FDD3-16B5-F98C-06F5D9C5AC7D}"/>
              </a:ext>
            </a:extLst>
          </p:cNvPr>
          <p:cNvSpPr txBox="1">
            <a:spLocks/>
          </p:cNvSpPr>
          <p:nvPr/>
        </p:nvSpPr>
        <p:spPr>
          <a:xfrm>
            <a:off x="559724" y="5227340"/>
            <a:ext cx="2725906" cy="147003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9B32456-3C2D-6263-7580-8BFFBF432B0F}"/>
              </a:ext>
            </a:extLst>
          </p:cNvPr>
          <p:cNvSpPr txBox="1">
            <a:spLocks/>
          </p:cNvSpPr>
          <p:nvPr/>
        </p:nvSpPr>
        <p:spPr>
          <a:xfrm>
            <a:off x="4038601" y="5227340"/>
            <a:ext cx="4447099" cy="147003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Colon,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semi-colon or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dash. 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2AD68C7D-1E3B-2148-2EE7-99420F5429ED}"/>
              </a:ext>
            </a:extLst>
          </p:cNvPr>
          <p:cNvSpPr/>
          <p:nvPr/>
        </p:nvSpPr>
        <p:spPr>
          <a:xfrm>
            <a:off x="3496012" y="5828284"/>
            <a:ext cx="396006" cy="386441"/>
          </a:xfrm>
          <a:prstGeom prst="plus">
            <a:avLst>
              <a:gd name="adj" fmla="val 37398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17F0AFB-E392-D600-E40A-37A10A33C75C}"/>
              </a:ext>
            </a:extLst>
          </p:cNvPr>
          <p:cNvSpPr txBox="1">
            <a:spLocks/>
          </p:cNvSpPr>
          <p:nvPr/>
        </p:nvSpPr>
        <p:spPr>
          <a:xfrm>
            <a:off x="9243211" y="5227340"/>
            <a:ext cx="2634752" cy="147003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48B584CE-A75A-B294-933D-796D8ABD80CD}"/>
              </a:ext>
            </a:extLst>
          </p:cNvPr>
          <p:cNvSpPr/>
          <p:nvPr/>
        </p:nvSpPr>
        <p:spPr>
          <a:xfrm>
            <a:off x="8700622" y="5769134"/>
            <a:ext cx="396006" cy="386441"/>
          </a:xfrm>
          <a:prstGeom prst="plus">
            <a:avLst>
              <a:gd name="adj" fmla="val 37398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CE99D913-B378-F918-3F4C-7496F3E0D4E6}"/>
              </a:ext>
            </a:extLst>
          </p:cNvPr>
          <p:cNvSpPr txBox="1">
            <a:spLocks/>
          </p:cNvSpPr>
          <p:nvPr/>
        </p:nvSpPr>
        <p:spPr>
          <a:xfrm>
            <a:off x="513805" y="4292477"/>
            <a:ext cx="11338560" cy="71301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200" dirty="0">
                <a:solidFill>
                  <a:schemeClr val="bg1"/>
                </a:solidFill>
              </a:rPr>
              <a:t>Remember: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7CF6915F-C96C-6847-FE20-69064013F465}"/>
              </a:ext>
            </a:extLst>
          </p:cNvPr>
          <p:cNvSpPr txBox="1">
            <a:spLocks/>
          </p:cNvSpPr>
          <p:nvPr/>
        </p:nvSpPr>
        <p:spPr>
          <a:xfrm>
            <a:off x="457269" y="1650196"/>
            <a:ext cx="11420694" cy="3355294"/>
          </a:xfrm>
          <a:prstGeom prst="roundRect">
            <a:avLst>
              <a:gd name="adj" fmla="val 3622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3200" dirty="0">
                <a:solidFill>
                  <a:schemeClr val="bg1"/>
                </a:solidFill>
              </a:rPr>
              <a:t>Can you write </a:t>
            </a:r>
            <a:r>
              <a:rPr lang="en-GB" sz="3200" u="sng" dirty="0">
                <a:solidFill>
                  <a:schemeClr val="bg1"/>
                </a:solidFill>
              </a:rPr>
              <a:t>four sentences</a:t>
            </a:r>
            <a:r>
              <a:rPr lang="en-GB" sz="3200" dirty="0">
                <a:solidFill>
                  <a:schemeClr val="bg1"/>
                </a:solidFill>
              </a:rPr>
              <a:t> made up of </a:t>
            </a:r>
            <a:r>
              <a:rPr lang="en-GB" sz="3200" u="sng" dirty="0">
                <a:solidFill>
                  <a:schemeClr val="bg1"/>
                </a:solidFill>
              </a:rPr>
              <a:t>two main clauses</a:t>
            </a:r>
            <a:r>
              <a:rPr lang="en-GB" sz="3200" dirty="0">
                <a:solidFill>
                  <a:schemeClr val="bg1"/>
                </a:solidFill>
              </a:rPr>
              <a:t> separated by: </a:t>
            </a:r>
          </a:p>
          <a:p>
            <a:pPr marL="1166813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1. 	A co-ordinating conjunction,</a:t>
            </a:r>
          </a:p>
          <a:p>
            <a:pPr marL="1166813" indent="-806450">
              <a:buNone/>
            </a:pPr>
            <a:r>
              <a:rPr lang="en-GB" sz="3200" dirty="0">
                <a:solidFill>
                  <a:schemeClr val="bg1"/>
                </a:solidFill>
              </a:rPr>
              <a:t>Emile piloted the rocket </a:t>
            </a:r>
            <a:r>
              <a:rPr lang="en-GB" sz="3200" dirty="0">
                <a:solidFill>
                  <a:srgbClr val="FFFF00"/>
                </a:solidFill>
              </a:rPr>
              <a:t>and</a:t>
            </a:r>
            <a:r>
              <a:rPr lang="en-GB" sz="3200" dirty="0">
                <a:solidFill>
                  <a:schemeClr val="bg1"/>
                </a:solidFill>
              </a:rPr>
              <a:t> landed at the space station.</a:t>
            </a:r>
          </a:p>
          <a:p>
            <a:pPr marL="1166813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2. 	A colon – </a:t>
            </a:r>
          </a:p>
          <a:p>
            <a:pPr marL="360363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I tiptoed past the guard</a:t>
            </a:r>
            <a:r>
              <a:rPr lang="en-GB" sz="3200" dirty="0">
                <a:solidFill>
                  <a:srgbClr val="FFFF00"/>
                </a:solidFill>
              </a:rPr>
              <a:t>:</a:t>
            </a:r>
            <a:r>
              <a:rPr lang="en-GB" sz="3200" dirty="0">
                <a:solidFill>
                  <a:schemeClr val="bg1"/>
                </a:solidFill>
              </a:rPr>
              <a:t> he didn’t even blink.</a:t>
            </a:r>
          </a:p>
          <a:p>
            <a:pPr marL="1166813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3. 	A semi-colon – </a:t>
            </a:r>
          </a:p>
          <a:p>
            <a:pPr marL="360363" indent="0">
              <a:buNone/>
            </a:pPr>
            <a:r>
              <a:rPr lang="en-GB" sz="2800" dirty="0">
                <a:solidFill>
                  <a:schemeClr val="bg1"/>
                </a:solidFill>
              </a:rPr>
              <a:t>I opened the door</a:t>
            </a:r>
            <a:r>
              <a:rPr lang="en-GB" sz="2800" dirty="0">
                <a:solidFill>
                  <a:srgbClr val="FFFF00"/>
                </a:solidFill>
              </a:rPr>
              <a:t>;</a:t>
            </a:r>
            <a:r>
              <a:rPr lang="en-GB" sz="2800" dirty="0">
                <a:solidFill>
                  <a:schemeClr val="bg1"/>
                </a:solidFill>
              </a:rPr>
              <a:t> a fox wearing sunglasses stared back at me.</a:t>
            </a:r>
          </a:p>
          <a:p>
            <a:pPr marL="1166812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4. 	A dash.</a:t>
            </a:r>
          </a:p>
          <a:p>
            <a:pPr marL="1165225" indent="-804863">
              <a:buNone/>
            </a:pPr>
            <a:r>
              <a:rPr lang="en-GB" sz="3200" dirty="0">
                <a:solidFill>
                  <a:schemeClr val="bg1"/>
                </a:solidFill>
              </a:rPr>
              <a:t> I dropped the cake </a:t>
            </a:r>
            <a:r>
              <a:rPr lang="en-GB" sz="3200" dirty="0">
                <a:solidFill>
                  <a:srgbClr val="FFFF00"/>
                </a:solidFill>
              </a:rPr>
              <a:t>-</a:t>
            </a:r>
            <a:r>
              <a:rPr lang="en-GB" sz="3200" dirty="0">
                <a:solidFill>
                  <a:schemeClr val="bg1"/>
                </a:solidFill>
              </a:rPr>
              <a:t> it landed face-down on the dog.</a:t>
            </a:r>
          </a:p>
        </p:txBody>
      </p:sp>
    </p:spTree>
    <p:extLst>
      <p:ext uri="{BB962C8B-B14F-4D97-AF65-F5344CB8AC3E}">
        <p14:creationId xmlns:p14="http://schemas.microsoft.com/office/powerpoint/2010/main" val="842771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-0.20234 0.20278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30" y="10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76202" y="123824"/>
          <a:ext cx="11956142" cy="62583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2353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584829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186936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78413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371258">
                <a:tc>
                  <a:txBody>
                    <a:bodyPr/>
                    <a:lstStyle/>
                    <a:p>
                      <a:r>
                        <a:rPr lang="en-GB" sz="1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r>
                        <a:rPr lang="en-GB" sz="1400" dirty="0"/>
                        <a:t>Spot the connective!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She likes reading and enjoys writing.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And/likes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0150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conjunction?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noun, &amp; 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co-ordinating conjunction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For/sun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GCoordConj2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sub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Pizza and burgers are my favourite snacks.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50117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sub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Pizza and burgers are my favourite snacks.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 phrase or clause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phrase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or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clause: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shimmering silver moon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GPhraseClause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61950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Is it a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Are the words 'the tall, ancient oak tree' a clause &amp; why?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No. There is no verb.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  <a:tr h="82600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subordinate clause.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Identify the subordinate clause in the followings sentence: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Because my coffee was too cold, I heated it in the microwave.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GSubCla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4379990"/>
                  </a:ext>
                </a:extLst>
              </a:tr>
              <a:tr h="70800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Main clause or subordinate clause 1?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clause 'until it got dark' a main (independent) or subordinate (dependent) clause?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GClause2,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GMainorSubordClause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5030386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Composition - Relative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clause 'who lives next door' a relative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GRelClause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4771740"/>
                  </a:ext>
                </a:extLst>
              </a:tr>
              <a:tr h="4499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Simple or complex sentence?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sentence 'Although it was raining, we went for a walk.' a simple or complex sentence?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94651169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Compound or complex sentence?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sentence 'Although it was raining, we went for a walk.' a compound or complex sentence?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GCompSent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02582032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395562"/>
            <a:ext cx="5530727" cy="367642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481</Words>
  <Application>Microsoft Office PowerPoint</Application>
  <PresentationFormat>Widescreen</PresentationFormat>
  <Paragraphs>71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2025-12-22T09:18:55Z</dcterms:modified>
</cp:coreProperties>
</file>