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52" r:id="rId11"/>
    <p:sldId id="457" r:id="rId12"/>
    <p:sldId id="451" r:id="rId13"/>
    <p:sldId id="453" r:id="rId14"/>
    <p:sldId id="454" r:id="rId15"/>
    <p:sldId id="455" r:id="rId16"/>
    <p:sldId id="456" r:id="rId17"/>
    <p:sldId id="458" r:id="rId18"/>
    <p:sldId id="459" r:id="rId19"/>
    <p:sldId id="460" r:id="rId20"/>
    <p:sldId id="461" r:id="rId21"/>
    <p:sldId id="462" r:id="rId22"/>
    <p:sldId id="463" r:id="rId23"/>
    <p:sldId id="464" r:id="rId24"/>
    <p:sldId id="434" r:id="rId25"/>
    <p:sldId id="435" r:id="rId26"/>
    <p:sldId id="436" r:id="rId27"/>
    <p:sldId id="465" r:id="rId28"/>
    <p:sldId id="482" r:id="rId29"/>
    <p:sldId id="480" r:id="rId30"/>
    <p:sldId id="481" r:id="rId31"/>
    <p:sldId id="483" r:id="rId32"/>
    <p:sldId id="467" r:id="rId33"/>
    <p:sldId id="383" r:id="rId34"/>
    <p:sldId id="279" r:id="rId35"/>
    <p:sldId id="369" r:id="rId36"/>
    <p:sldId id="370" r:id="rId37"/>
    <p:sldId id="308" r:id="rId38"/>
    <p:sldId id="373" r:id="rId39"/>
    <p:sldId id="374" r:id="rId40"/>
    <p:sldId id="379" r:id="rId41"/>
    <p:sldId id="376" r:id="rId42"/>
    <p:sldId id="388" r:id="rId43"/>
    <p:sldId id="378" r:id="rId44"/>
    <p:sldId id="377" r:id="rId45"/>
    <p:sldId id="375" r:id="rId46"/>
    <p:sldId id="381" r:id="rId47"/>
    <p:sldId id="380" r:id="rId48"/>
    <p:sldId id="384" r:id="rId49"/>
    <p:sldId id="385" r:id="rId50"/>
    <p:sldId id="387" r:id="rId51"/>
    <p:sldId id="386" r:id="rId52"/>
    <p:sldId id="389" r:id="rId53"/>
    <p:sldId id="2594" r:id="rId54"/>
  </p:sldIdLst>
  <p:sldSz cx="12192000" cy="6858000"/>
  <p:notesSz cx="6858000" cy="9144000"/>
  <p:embeddedFontLst>
    <p:embeddedFont>
      <p:font typeface="Andika" panose="02000000000000000000" pitchFamily="2" charset="0"/>
      <p:regular r:id="rId55"/>
      <p:bold r:id="rId56"/>
      <p:italic r:id="rId57"/>
      <p:boldItalic r:id="rId5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1C8437-13F1-4DED-A21B-46F7F94680C5}" v="17" dt="2025-12-15T13:34:48.2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8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63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4.fntdata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</a:p>
        </p:txBody>
      </p:sp>
    </p:spTree>
    <p:extLst>
      <p:ext uri="{BB962C8B-B14F-4D97-AF65-F5344CB8AC3E}">
        <p14:creationId xmlns:p14="http://schemas.microsoft.com/office/powerpoint/2010/main" val="276659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B2662-AF56-9AAE-59C4-1F950DF3F8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58A9012-2E68-74E6-0EA0-A7ED46DD5B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EC1B94-C9B4-8EB4-D0E9-0C284DE69B0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96664EE-A173-71ED-D408-BC802624DB0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BF12AD0-90C9-195C-FD55-F7EDD56B68F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B32ED46-9FF4-E3C3-0FEC-805112D843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54C8E50-766B-D885-68E2-96D17817189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182E199-255B-2F7A-8A38-A6211B0B852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2829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5561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386664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0175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7752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2446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933AC9-9B09-100A-780C-8661E18920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3BE7AA0-67B9-B32B-853F-EDBF047E1F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ACFEC5-53B1-9E16-1134-1BA4CC72834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73D5DA-E94B-21D5-B0DE-A995F9E2BB6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5BB9833-D351-56A4-CD23-6B49E314637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83C31-134C-1A97-7F56-AAD5BCE3790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7F67B8-9611-A03F-18CA-35AC9BC9258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AAC3AE3-D061-86DA-1485-7EC173B4473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350871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D33A92-478B-3D68-E6F9-79ACEBA386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1FD9C43-DDED-2476-0D86-175C6F005D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3D5695-E80A-F41B-1BC6-9A8E57D4CC4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60CEDC-ECB6-3B4B-5AD9-79E5D78FDEB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13B77A-3921-A67C-DAE2-AE460C047BC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F734DA8-6181-9791-BC3C-D8FB77F479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C3CD3F9-449D-A86D-E7A2-1AD16A071AA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5420509-BA99-7927-D68D-5B8C438BD4F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7883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76C2A8-D7CB-CDDE-168E-8A49F1C51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342AB4-63D2-D76E-B071-77EB7320B2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5BE576-6B1C-10B1-9012-8E3FE747470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9B33D11-7D4D-76AA-7079-5DC1CD01B98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3626B2E-CF15-202C-8E89-9C521D6941B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BA56729-DD73-13E5-AB97-7BF8EB544DD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B42BA5-C6C9-1493-C0B8-3015CF495CE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5AF0D5-BDF5-713B-6799-3C6EC195776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0478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are scanning 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are scanning the terrain.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249379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CDFD5-50BB-0BDE-715E-73E63C674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25C936A-3C7B-F949-C26C-6C552A2003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CA774B-17F6-7B12-985E-B6389AC74EB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D343A04-A5FC-162F-285D-7373E3CDAC5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C7DDB95-8B61-18F1-CA8D-4E37CAF0828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F07A5E7-CB8B-4A61-3180-7D0DEFFC36A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3C30BB1-D686-FD9B-D530-F48C351D849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ADCB691-F963-A895-5852-7B7837115BA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386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C1E6C3-61DE-6BE0-3BE7-6603E190C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3017C62-928F-3A3C-6374-748AEAD4E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F1AA63-3BBE-D02C-3456-C7E397865AD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C5E3C10-18E4-A942-B714-5447E8B2BE2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6D676F7-EFD7-D0F2-B65D-D166979A0C9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4AD019-D9D9-DF09-D4B4-2FA68D560C7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7E8DC33-9593-BC77-2139-BB64D470BA0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noise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42B6B3-F7FB-A3AA-0A51-A8180114D6B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067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1ADE25-B263-5535-E259-F6FB0166EF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F5E9A04-6B3A-CC02-B908-F4EA387100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F0525C-EA11-5A3E-36CA-51CE12AE08F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rapidly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C7290E2-9E22-90DD-3BAF-B0C11E319D1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192215-A553-42C7-E2F8-6C83F203AC9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F02372B-C1D5-5FB8-6406-AF7B036A32C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FB5FA0-DFF2-167C-5CF4-89F0D71D12D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noise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570907E-928A-02E7-EC17-70D02405409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mischief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2429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524375" y="4795837"/>
            <a:ext cx="4867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546266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4281884" y="415865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5228591" y="415865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917891" y="481692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4116085" y="423061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4106552" y="419013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5221225" y="482944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5339957" y="418161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5334861" y="412544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613122" y="479583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8579696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8563760" y="412544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4255296" y="422290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3162723" y="4860238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4255296" y="419120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5307917" y="416582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5321238" y="4205707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5088152" y="487206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8626442" y="416582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8618265" y="4157651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8126796" y="4829447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6424579" y="5198413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6340131" y="428525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6503363" y="5153025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362546" y="423986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290718" y="2329190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1741445" y="496041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2241199" y="4275545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“after”?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5541045" y="4080258"/>
            <a:ext cx="4051979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3259616" y="4072839"/>
            <a:ext cx="2074384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after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1700148" y="4916655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53716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8D98A6-C892-676B-921A-EEEFAB8F0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C1000FB-69ED-FC6C-A923-9BA2726004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5DA05CB-A843-E309-EE20-0B4C8718995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ECC9445-C0F0-3304-DC50-0281416F9AA2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“a” and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3B2AC3-DD70-F3C1-8398-EF1F28A8E6D9}"/>
              </a:ext>
            </a:extLst>
          </p:cNvPr>
          <p:cNvSpPr txBox="1">
            <a:spLocks/>
          </p:cNvSpPr>
          <p:nvPr/>
        </p:nvSpPr>
        <p:spPr>
          <a:xfrm>
            <a:off x="2062517" y="486254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F7D59A8F-EBF2-464B-F06F-8207CD35F14F}"/>
              </a:ext>
            </a:extLst>
          </p:cNvPr>
          <p:cNvSpPr/>
          <p:nvPr/>
        </p:nvSpPr>
        <p:spPr>
          <a:xfrm rot="16200000">
            <a:off x="2704004" y="418826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8D5B61-5B50-9046-6944-97BAC6D2D0A5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determiners are “a” and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458DEED-0BE4-4AA8-162C-8CA5B9BAD216}"/>
              </a:ext>
            </a:extLst>
          </p:cNvPr>
          <p:cNvSpPr txBox="1">
            <a:spLocks/>
          </p:cNvSpPr>
          <p:nvPr/>
        </p:nvSpPr>
        <p:spPr>
          <a:xfrm>
            <a:off x="2043803" y="4875654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7BB70D9-9248-E887-6FDA-1E2BF25397F2}"/>
              </a:ext>
            </a:extLst>
          </p:cNvPr>
          <p:cNvSpPr/>
          <p:nvPr/>
        </p:nvSpPr>
        <p:spPr>
          <a:xfrm rot="16200000">
            <a:off x="2713362" y="41751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45C8B8C-8A9F-59CA-362E-CE33D1EF1809}"/>
              </a:ext>
            </a:extLst>
          </p:cNvPr>
          <p:cNvSpPr txBox="1">
            <a:spLocks/>
          </p:cNvSpPr>
          <p:nvPr/>
        </p:nvSpPr>
        <p:spPr>
          <a:xfrm>
            <a:off x="6842340" y="493929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A421BD6-9A32-58EF-9D80-4513583934B2}"/>
              </a:ext>
            </a:extLst>
          </p:cNvPr>
          <p:cNvSpPr/>
          <p:nvPr/>
        </p:nvSpPr>
        <p:spPr>
          <a:xfrm rot="16200000">
            <a:off x="7502542" y="426304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9E83A89-D296-32FF-CBF1-C68D35153C0C}"/>
              </a:ext>
            </a:extLst>
          </p:cNvPr>
          <p:cNvSpPr txBox="1">
            <a:spLocks/>
          </p:cNvSpPr>
          <p:nvPr/>
        </p:nvSpPr>
        <p:spPr>
          <a:xfrm>
            <a:off x="6842340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4DD8B07F-047C-D036-D6A0-B93C69AE485A}"/>
              </a:ext>
            </a:extLst>
          </p:cNvPr>
          <p:cNvSpPr/>
          <p:nvPr/>
        </p:nvSpPr>
        <p:spPr>
          <a:xfrm rot="16200000">
            <a:off x="7502541" y="435104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27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  <p:bldP spid="9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are scanning 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scanning 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terrain.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2007095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078288-FBF3-79D5-875D-68ECC3BC4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E3E282D-6675-567B-2B90-58B2824B0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1170381-964A-7E92-C390-446E688A130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49B6B7-EFC6-48B1-7A5D-0CEA415BE37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“long”?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182097-92DE-858D-70A6-3ED004379E56}"/>
              </a:ext>
            </a:extLst>
          </p:cNvPr>
          <p:cNvSpPr txBox="1">
            <a:spLocks/>
          </p:cNvSpPr>
          <p:nvPr/>
        </p:nvSpPr>
        <p:spPr>
          <a:xfrm>
            <a:off x="2866819" y="4931111"/>
            <a:ext cx="1969695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2091B36-F366-F597-CAF8-F0F1E23978C9}"/>
              </a:ext>
            </a:extLst>
          </p:cNvPr>
          <p:cNvSpPr/>
          <p:nvPr/>
        </p:nvSpPr>
        <p:spPr>
          <a:xfrm rot="16200000">
            <a:off x="3197417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67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“After a long climb”?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486891" y="2595842"/>
            <a:ext cx="2743200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5153891" y="3518640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After a long climb, Emile reached the summit.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008085" y="2599490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571076" y="1529340"/>
            <a:ext cx="1609603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6625224" y="4911460"/>
            <a:ext cx="1684788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6867147" y="4219602"/>
            <a:ext cx="124058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3720464" y="4219172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3221480" y="4940103"/>
            <a:ext cx="219176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5198557" y="2579855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4852117" y="1529339"/>
            <a:ext cx="188667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16200000">
            <a:off x="9728752" y="4196115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9053191" y="4881037"/>
            <a:ext cx="263985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A7FC994-AB7B-5932-3072-A24804C7BA33}"/>
              </a:ext>
            </a:extLst>
          </p:cNvPr>
          <p:cNvSpPr txBox="1">
            <a:spLocks/>
          </p:cNvSpPr>
          <p:nvPr/>
        </p:nvSpPr>
        <p:spPr>
          <a:xfrm>
            <a:off x="411419" y="4911460"/>
            <a:ext cx="244226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588AF67D-39BB-3925-4CC7-C8C27CC0AB4F}"/>
              </a:ext>
            </a:extLst>
          </p:cNvPr>
          <p:cNvSpPr/>
          <p:nvPr/>
        </p:nvSpPr>
        <p:spPr>
          <a:xfrm rot="16200000">
            <a:off x="1704618" y="432116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7F627241-4A4B-C480-3251-08B81BD95736}"/>
              </a:ext>
            </a:extLst>
          </p:cNvPr>
          <p:cNvSpPr txBox="1">
            <a:spLocks/>
          </p:cNvSpPr>
          <p:nvPr/>
        </p:nvSpPr>
        <p:spPr>
          <a:xfrm>
            <a:off x="2470181" y="1535762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8EED371B-7C71-AE31-F2AD-52817752F247}"/>
              </a:ext>
            </a:extLst>
          </p:cNvPr>
          <p:cNvSpPr/>
          <p:nvPr/>
        </p:nvSpPr>
        <p:spPr>
          <a:xfrm rot="5400000">
            <a:off x="2450428" y="2599582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E3055A8D-98E5-85DE-6BE9-9FC6DA743C40}"/>
              </a:ext>
            </a:extLst>
          </p:cNvPr>
          <p:cNvSpPr txBox="1">
            <a:spLocks/>
          </p:cNvSpPr>
          <p:nvPr/>
        </p:nvSpPr>
        <p:spPr>
          <a:xfrm>
            <a:off x="7536228" y="1550856"/>
            <a:ext cx="244226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CF083CEE-B37B-07C9-42C4-E6CBABD989AE}"/>
              </a:ext>
            </a:extLst>
          </p:cNvPr>
          <p:cNvSpPr/>
          <p:nvPr/>
        </p:nvSpPr>
        <p:spPr>
          <a:xfrm rot="5400000">
            <a:off x="8221779" y="253109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12" grpId="0" animBg="1"/>
      <p:bldP spid="14" grpId="0" animBg="1"/>
      <p:bldP spid="22" grpId="0" animBg="1"/>
      <p:bldP spid="20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3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9525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60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Antonyms and Synonyms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31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8F77718-C10E-82DF-3280-186F6580E0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5989" y="391887"/>
            <a:ext cx="10049691" cy="17417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Synonyms are words with the same or similar meaning: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3196043" y="2296876"/>
            <a:ext cx="57563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happy, cheerful, merry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CC34E6A-307E-5C9A-3344-C71A431F5DBC}"/>
              </a:ext>
            </a:extLst>
          </p:cNvPr>
          <p:cNvSpPr txBox="1">
            <a:spLocks/>
          </p:cNvSpPr>
          <p:nvPr/>
        </p:nvSpPr>
        <p:spPr>
          <a:xfrm>
            <a:off x="3196043" y="3379093"/>
            <a:ext cx="5756364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fast, quick, rapid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55606BE-DAEA-6D88-6B68-8771E2B39EFB}"/>
              </a:ext>
            </a:extLst>
          </p:cNvPr>
          <p:cNvSpPr txBox="1">
            <a:spLocks/>
          </p:cNvSpPr>
          <p:nvPr/>
        </p:nvSpPr>
        <p:spPr>
          <a:xfrm>
            <a:off x="3196043" y="4461310"/>
            <a:ext cx="5756364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big, grand, large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A4D592-4472-D638-2D86-3DB4BCB3FB0C}"/>
              </a:ext>
            </a:extLst>
          </p:cNvPr>
          <p:cNvSpPr txBox="1"/>
          <p:nvPr/>
        </p:nvSpPr>
        <p:spPr>
          <a:xfrm>
            <a:off x="627015" y="5543527"/>
            <a:ext cx="10894423" cy="112371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6000" dirty="0"/>
              <a:t>Can you think of any?</a:t>
            </a:r>
          </a:p>
        </p:txBody>
      </p:sp>
    </p:spTree>
    <p:extLst>
      <p:ext uri="{BB962C8B-B14F-4D97-AF65-F5344CB8AC3E}">
        <p14:creationId xmlns:p14="http://schemas.microsoft.com/office/powerpoint/2010/main" val="427375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background with different objects&#10;&#10;Description automatically generated">
            <a:extLst>
              <a:ext uri="{FF2B5EF4-FFF2-40B4-BE49-F238E27FC236}">
                <a16:creationId xmlns:a16="http://schemas.microsoft.com/office/drawing/2014/main" id="{D0F330D9-ED28-7EAF-BDB3-0A40AD8F3B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5989" y="391887"/>
            <a:ext cx="10049691" cy="17417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Antonyms are words with the opposite meaning: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3196043" y="2296876"/>
            <a:ext cx="57563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 &amp; sad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CC34E6A-307E-5C9A-3344-C71A431F5DBC}"/>
              </a:ext>
            </a:extLst>
          </p:cNvPr>
          <p:cNvSpPr txBox="1">
            <a:spLocks/>
          </p:cNvSpPr>
          <p:nvPr/>
        </p:nvSpPr>
        <p:spPr>
          <a:xfrm>
            <a:off x="3196043" y="3379093"/>
            <a:ext cx="5756364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fast &amp; slow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55606BE-DAEA-6D88-6B68-8771E2B39EFB}"/>
              </a:ext>
            </a:extLst>
          </p:cNvPr>
          <p:cNvSpPr txBox="1">
            <a:spLocks/>
          </p:cNvSpPr>
          <p:nvPr/>
        </p:nvSpPr>
        <p:spPr>
          <a:xfrm>
            <a:off x="3196043" y="4461310"/>
            <a:ext cx="5756364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big &amp; small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A4D592-4472-D638-2D86-3DB4BCB3FB0C}"/>
              </a:ext>
            </a:extLst>
          </p:cNvPr>
          <p:cNvSpPr txBox="1"/>
          <p:nvPr/>
        </p:nvSpPr>
        <p:spPr>
          <a:xfrm>
            <a:off x="627015" y="5543527"/>
            <a:ext cx="10894423" cy="112371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6000" dirty="0"/>
              <a:t>Can you think of any?</a:t>
            </a:r>
          </a:p>
        </p:txBody>
      </p:sp>
    </p:spTree>
    <p:extLst>
      <p:ext uri="{BB962C8B-B14F-4D97-AF65-F5344CB8AC3E}">
        <p14:creationId xmlns:p14="http://schemas.microsoft.com/office/powerpoint/2010/main" val="4124702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41294"/>
            <a:ext cx="11338560" cy="475129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1522215"/>
            <a:ext cx="7639291" cy="3847207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word </a:t>
            </a:r>
            <a:r>
              <a:rPr lang="en-GB" sz="44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synonym</a:t>
            </a:r>
            <a:r>
              <a:rPr lang="en-GB" sz="4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comes from the ancient Greek. </a:t>
            </a: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“</a:t>
            </a:r>
            <a:r>
              <a:rPr lang="en-GB" sz="36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syn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” means </a:t>
            </a:r>
            <a: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together or same.</a:t>
            </a:r>
            <a:b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</a:br>
            <a:endParaRPr lang="en-GB" sz="3600" u="sng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“</a:t>
            </a:r>
            <a:r>
              <a:rPr lang="en-GB" sz="40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nym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” means </a:t>
            </a:r>
            <a:r>
              <a:rPr lang="en-GB" sz="4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name.</a:t>
            </a:r>
            <a:endParaRPr lang="en-GB" sz="5400" u="sng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</p:spTree>
    <p:extLst>
      <p:ext uri="{BB962C8B-B14F-4D97-AF65-F5344CB8AC3E}">
        <p14:creationId xmlns:p14="http://schemas.microsoft.com/office/powerpoint/2010/main" val="208646595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5512"/>
            <a:ext cx="11338560" cy="431834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062244" y="1445389"/>
            <a:ext cx="7639291" cy="3231654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word </a:t>
            </a:r>
            <a:r>
              <a:rPr lang="en-GB" sz="44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antonym</a:t>
            </a:r>
            <a:r>
              <a:rPr lang="en-GB" sz="4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comes from the ancient Greek. </a:t>
            </a: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“Ant” (or “anti”) means “</a:t>
            </a:r>
            <a: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” (like anti-clockwise).</a:t>
            </a: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259" y="1104506"/>
            <a:ext cx="2935065" cy="39134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</p:spTree>
    <p:extLst>
      <p:ext uri="{BB962C8B-B14F-4D97-AF65-F5344CB8AC3E}">
        <p14:creationId xmlns:p14="http://schemas.microsoft.com/office/powerpoint/2010/main" val="8986664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background with different objects&#10;&#10;Description automatically generated">
            <a:extLst>
              <a:ext uri="{FF2B5EF4-FFF2-40B4-BE49-F238E27FC236}">
                <a16:creationId xmlns:a16="http://schemas.microsoft.com/office/drawing/2014/main" id="{DFC1193A-9D7E-5AC7-BAA5-2135C24C17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330641" y="1172899"/>
            <a:ext cx="9530716" cy="435832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11500" dirty="0">
                <a:solidFill>
                  <a:schemeClr val="bg1"/>
                </a:solidFill>
              </a:rPr>
              <a:t>Antonyms or synonyms?</a:t>
            </a:r>
            <a:endParaRPr lang="en-GB" altLang="en-US" sz="80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94029896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DE14288A-C4D8-B0A1-1EF6-ECA2831030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1210233" y="1609509"/>
            <a:ext cx="59266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Are “</a:t>
            </a:r>
            <a:r>
              <a:rPr lang="en-GB" sz="4000" b="1" dirty="0">
                <a:solidFill>
                  <a:schemeClr val="bg1"/>
                </a:solidFill>
              </a:rPr>
              <a:t>play</a:t>
            </a:r>
            <a:r>
              <a:rPr lang="en-GB" sz="4000" dirty="0">
                <a:solidFill>
                  <a:schemeClr val="bg1"/>
                </a:solidFill>
              </a:rPr>
              <a:t>” and “</a:t>
            </a:r>
            <a:r>
              <a:rPr lang="en-GB" sz="4000" b="1" dirty="0">
                <a:solidFill>
                  <a:schemeClr val="bg1"/>
                </a:solidFill>
              </a:rPr>
              <a:t>work</a:t>
            </a:r>
            <a:r>
              <a:rPr lang="en-GB" sz="40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1210233" y="3442336"/>
            <a:ext cx="59266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“Play” and “work” are opposites and so </a:t>
            </a:r>
            <a:r>
              <a:rPr lang="en-GB" sz="3600" b="1" u="sng" dirty="0">
                <a:solidFill>
                  <a:schemeClr val="bg1"/>
                </a:solidFill>
              </a:rPr>
              <a:t>antonyms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54C8CB-264D-8086-1652-2B3498D5DB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146" y="1217391"/>
            <a:ext cx="3475701" cy="4449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947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are scanning 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Aimee's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scanning the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295245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ed background with different objects&#10;&#10;Description automatically generated">
            <a:extLst>
              <a:ext uri="{FF2B5EF4-FFF2-40B4-BE49-F238E27FC236}">
                <a16:creationId xmlns:a16="http://schemas.microsoft.com/office/drawing/2014/main" id="{66614408-99AF-D85A-C650-3CF2EB1B44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1210233" y="1304665"/>
            <a:ext cx="6642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awful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terrible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1210233" y="3643060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“Awful” and “terrible”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C7CBE4-1D91-F76D-80CB-AAA61BD333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043" y="1008229"/>
            <a:ext cx="4011550" cy="454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67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background with different objects&#10;&#10;Description automatically generated">
            <a:extLst>
              <a:ext uri="{FF2B5EF4-FFF2-40B4-BE49-F238E27FC236}">
                <a16:creationId xmlns:a16="http://schemas.microsoft.com/office/drawing/2014/main" id="{83C7F26E-F23B-F5F0-B326-60D121510B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4796116" y="1412286"/>
            <a:ext cx="66904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Are “</a:t>
            </a:r>
            <a:r>
              <a:rPr lang="en-GB" sz="4000" b="1" dirty="0">
                <a:solidFill>
                  <a:schemeClr val="bg1"/>
                </a:solidFill>
              </a:rPr>
              <a:t>friend</a:t>
            </a:r>
            <a:r>
              <a:rPr lang="en-GB" sz="4000" dirty="0">
                <a:solidFill>
                  <a:schemeClr val="bg1"/>
                </a:solidFill>
              </a:rPr>
              <a:t>” and “</a:t>
            </a:r>
            <a:r>
              <a:rPr lang="en-GB" sz="4000" b="1" dirty="0">
                <a:solidFill>
                  <a:schemeClr val="bg1"/>
                </a:solidFill>
              </a:rPr>
              <a:t>enemy</a:t>
            </a:r>
            <a:r>
              <a:rPr lang="en-GB" sz="40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4796116" y="3245113"/>
            <a:ext cx="59266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“Friend” and “enemy” are opposites and so </a:t>
            </a:r>
            <a:r>
              <a:rPr lang="en-GB" sz="3600" b="1" u="sng" dirty="0">
                <a:solidFill>
                  <a:schemeClr val="bg1"/>
                </a:solidFill>
              </a:rPr>
              <a:t>antonyms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69F131-78A6-5D4C-A096-7B8AA54874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94" y="1456999"/>
            <a:ext cx="3925194" cy="406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6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76C0B3-3818-19D5-85E2-B471320645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9D4BEA5-E3FD-19E8-8574-9883048471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40BC0-D2A6-D039-0AA5-E5A93CE7C2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2F4533-9FC4-3166-0869-ECFFC07B20A3}"/>
              </a:ext>
            </a:extLst>
          </p:cNvPr>
          <p:cNvSpPr txBox="1"/>
          <p:nvPr/>
        </p:nvSpPr>
        <p:spPr>
          <a:xfrm>
            <a:off x="4518210" y="1403277"/>
            <a:ext cx="6642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big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large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1C0CD1-CC80-233C-CC07-A7736F68CE6A}"/>
              </a:ext>
            </a:extLst>
          </p:cNvPr>
          <p:cNvSpPr txBox="1"/>
          <p:nvPr/>
        </p:nvSpPr>
        <p:spPr>
          <a:xfrm>
            <a:off x="4518210" y="3741672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“Big” and “large”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6FCA6D4-32BC-946C-7183-BD1598E0A3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54" y="1403277"/>
            <a:ext cx="3496593" cy="402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46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yellow background with different objects&#10;&#10;Description automatically generated">
            <a:extLst>
              <a:ext uri="{FF2B5EF4-FFF2-40B4-BE49-F238E27FC236}">
                <a16:creationId xmlns:a16="http://schemas.microsoft.com/office/drawing/2014/main" id="{5CF9CE63-758A-053C-4D1A-9077A2DA64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4796116" y="1412286"/>
            <a:ext cx="66904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Are “</a:t>
            </a:r>
            <a:r>
              <a:rPr lang="en-GB" sz="4000" b="1" dirty="0">
                <a:solidFill>
                  <a:schemeClr val="bg1"/>
                </a:solidFill>
              </a:rPr>
              <a:t>night</a:t>
            </a:r>
            <a:r>
              <a:rPr lang="en-GB" sz="4000" dirty="0">
                <a:solidFill>
                  <a:schemeClr val="bg1"/>
                </a:solidFill>
              </a:rPr>
              <a:t>” and “</a:t>
            </a:r>
            <a:r>
              <a:rPr lang="en-GB" sz="4000" b="1" dirty="0">
                <a:solidFill>
                  <a:schemeClr val="bg1"/>
                </a:solidFill>
              </a:rPr>
              <a:t>day</a:t>
            </a:r>
            <a:r>
              <a:rPr lang="en-GB" sz="40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4796116" y="3654268"/>
            <a:ext cx="59266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“Night” and “day” are opposites and so </a:t>
            </a:r>
            <a:r>
              <a:rPr lang="en-GB" sz="3600" b="1" u="sng" dirty="0">
                <a:solidFill>
                  <a:schemeClr val="bg1"/>
                </a:solidFill>
              </a:rPr>
              <a:t>antonyms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D4B1A2-9C04-754A-7342-89832E256B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23" y="1272966"/>
            <a:ext cx="3798162" cy="404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64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EDEE606F-7EE6-D81B-1635-1E5B4AFBC0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295311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4796116" y="1048392"/>
            <a:ext cx="66904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Are “</a:t>
            </a:r>
            <a:r>
              <a:rPr lang="en-GB" sz="4000" b="1" dirty="0">
                <a:solidFill>
                  <a:schemeClr val="bg1"/>
                </a:solidFill>
              </a:rPr>
              <a:t>driving</a:t>
            </a:r>
            <a:r>
              <a:rPr lang="en-GB" sz="4000" dirty="0">
                <a:solidFill>
                  <a:schemeClr val="bg1"/>
                </a:solidFill>
              </a:rPr>
              <a:t>” and “</a:t>
            </a:r>
            <a:r>
              <a:rPr lang="en-GB" sz="4000" b="1" dirty="0">
                <a:solidFill>
                  <a:schemeClr val="bg1"/>
                </a:solidFill>
              </a:rPr>
              <a:t>walking</a:t>
            </a:r>
            <a:r>
              <a:rPr lang="en-GB" sz="40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4796116" y="3428998"/>
            <a:ext cx="592666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“Driving” and “walking” are different sorts of transport.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They are NOT opposites or the same.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They are </a:t>
            </a:r>
            <a:r>
              <a:rPr lang="en-GB" sz="2800" b="1" u="sng" dirty="0">
                <a:solidFill>
                  <a:schemeClr val="bg1"/>
                </a:solidFill>
              </a:rPr>
              <a:t>NOT antonyms</a:t>
            </a:r>
            <a:r>
              <a:rPr lang="en-GB" sz="2800" dirty="0">
                <a:solidFill>
                  <a:schemeClr val="bg1"/>
                </a:solidFill>
              </a:rPr>
              <a:t> </a:t>
            </a:r>
            <a:r>
              <a:rPr lang="en-GB" sz="2800">
                <a:solidFill>
                  <a:schemeClr val="bg1"/>
                </a:solidFill>
              </a:rPr>
              <a:t>nor </a:t>
            </a:r>
            <a:r>
              <a:rPr lang="en-GB" sz="2800" b="1" u="sng">
                <a:solidFill>
                  <a:schemeClr val="bg1"/>
                </a:solidFill>
              </a:rPr>
              <a:t>synonyms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D8E37F-1BE4-52FF-D381-FF28F48745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202" y="1412286"/>
            <a:ext cx="3823571" cy="406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015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yellow background with different objects&#10;&#10;Description automatically generated">
            <a:extLst>
              <a:ext uri="{FF2B5EF4-FFF2-40B4-BE49-F238E27FC236}">
                <a16:creationId xmlns:a16="http://schemas.microsoft.com/office/drawing/2014/main" id="{D4D88B28-B940-389B-EDA6-D8161F420E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4518210" y="1403277"/>
            <a:ext cx="664284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adjacent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bordering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4518210" y="3741672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“Adjacent” and “bordering”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D6DC52C-38FE-5319-3217-4E5EDA3E26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59" y="1474692"/>
            <a:ext cx="3619085" cy="390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61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B189BA7-D060-F128-4195-6AFD367FF0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4518210" y="1403277"/>
            <a:ext cx="6642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gorgeous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lovely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4518210" y="3741672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“Gorgeous” and “lovely”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FE451D4-312D-4024-6D2E-949431C742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54" y="1403277"/>
            <a:ext cx="3496593" cy="402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218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background with different objects&#10;&#10;Description automatically generated">
            <a:extLst>
              <a:ext uri="{FF2B5EF4-FFF2-40B4-BE49-F238E27FC236}">
                <a16:creationId xmlns:a16="http://schemas.microsoft.com/office/drawing/2014/main" id="{82CEFF85-ECBD-E2A0-F90A-E68E17DAA6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DB6DEE-0990-387F-7D60-22210E1EFC25}"/>
              </a:ext>
            </a:extLst>
          </p:cNvPr>
          <p:cNvSpPr txBox="1"/>
          <p:nvPr/>
        </p:nvSpPr>
        <p:spPr>
          <a:xfrm>
            <a:off x="1425386" y="1376382"/>
            <a:ext cx="6642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chilly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frosty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3223-BA85-91B1-7CA0-2F119F280DE0}"/>
              </a:ext>
            </a:extLst>
          </p:cNvPr>
          <p:cNvSpPr txBox="1"/>
          <p:nvPr/>
        </p:nvSpPr>
        <p:spPr>
          <a:xfrm>
            <a:off x="1425386" y="3714777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“Chilly” and “frosty”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770CAB-760B-E64B-B507-FCED82682F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6463" y="1158304"/>
            <a:ext cx="3698479" cy="4541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91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228C9A-F664-4ACA-5D8F-75888EA85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ed background with different objects&#10;&#10;Description automatically generated">
            <a:extLst>
              <a:ext uri="{FF2B5EF4-FFF2-40B4-BE49-F238E27FC236}">
                <a16:creationId xmlns:a16="http://schemas.microsoft.com/office/drawing/2014/main" id="{50D074F8-7323-17A8-4206-C5782B7419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DCDB9-E427-D2FE-DE55-5E631F995A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125450-E1A3-9249-384C-CF75B5B32ED5}"/>
              </a:ext>
            </a:extLst>
          </p:cNvPr>
          <p:cNvSpPr txBox="1"/>
          <p:nvPr/>
        </p:nvSpPr>
        <p:spPr>
          <a:xfrm>
            <a:off x="1210233" y="1304665"/>
            <a:ext cx="6642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furious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irate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C332CC-4A92-C61D-2DD1-47571257CF82}"/>
              </a:ext>
            </a:extLst>
          </p:cNvPr>
          <p:cNvSpPr txBox="1"/>
          <p:nvPr/>
        </p:nvSpPr>
        <p:spPr>
          <a:xfrm>
            <a:off x="1210233" y="3643060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“Furious” and “irate”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5A24C-33C4-757A-64AC-9ECAFA7790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043" y="1008229"/>
            <a:ext cx="4011550" cy="454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73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27718B-19CB-9642-7F9F-C42C296CC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7341066-6FF2-6662-7B1A-582A24BB2F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F8629-9B54-EF74-56DA-CD73FE9B9F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4006A7-D9E8-707F-1022-5094A1D5AF62}"/>
              </a:ext>
            </a:extLst>
          </p:cNvPr>
          <p:cNvSpPr txBox="1"/>
          <p:nvPr/>
        </p:nvSpPr>
        <p:spPr>
          <a:xfrm>
            <a:off x="4796116" y="1412286"/>
            <a:ext cx="66904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Are “</a:t>
            </a:r>
            <a:r>
              <a:rPr lang="en-GB" sz="4000" b="1" dirty="0">
                <a:solidFill>
                  <a:schemeClr val="bg1"/>
                </a:solidFill>
              </a:rPr>
              <a:t>wide</a:t>
            </a:r>
            <a:r>
              <a:rPr lang="en-GB" sz="4000" dirty="0">
                <a:solidFill>
                  <a:schemeClr val="bg1"/>
                </a:solidFill>
              </a:rPr>
              <a:t>” and “</a:t>
            </a:r>
            <a:r>
              <a:rPr lang="en-GB" sz="4000" b="1" dirty="0">
                <a:solidFill>
                  <a:schemeClr val="bg1"/>
                </a:solidFill>
              </a:rPr>
              <a:t>narrow</a:t>
            </a:r>
            <a:r>
              <a:rPr lang="en-GB" sz="40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4D15FE-42C7-535E-A9E8-656970D2C80E}"/>
              </a:ext>
            </a:extLst>
          </p:cNvPr>
          <p:cNvSpPr txBox="1"/>
          <p:nvPr/>
        </p:nvSpPr>
        <p:spPr>
          <a:xfrm>
            <a:off x="4796116" y="3654268"/>
            <a:ext cx="59266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“Wide” and “narrow” are opposites and so </a:t>
            </a:r>
            <a:r>
              <a:rPr lang="en-GB" sz="3600" b="1" u="sng" dirty="0">
                <a:solidFill>
                  <a:schemeClr val="bg1"/>
                </a:solidFill>
              </a:rPr>
              <a:t>antonyms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FA1235-5BD6-CE41-A1DB-A732A417B9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202" y="1412286"/>
            <a:ext cx="3823571" cy="406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560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are scanning 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172657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4833-99AC-D748-93D5-340A9709A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yellow background with different objects&#10;&#10;Description automatically generated">
            <a:extLst>
              <a:ext uri="{FF2B5EF4-FFF2-40B4-BE49-F238E27FC236}">
                <a16:creationId xmlns:a16="http://schemas.microsoft.com/office/drawing/2014/main" id="{42D134E7-F28A-0BB3-4887-C768439AD1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30E278-7996-749E-C6F8-E51FABFD6E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7D4982-63A5-8DA9-38DE-BAB7DBC3075E}"/>
              </a:ext>
            </a:extLst>
          </p:cNvPr>
          <p:cNvSpPr txBox="1"/>
          <p:nvPr/>
        </p:nvSpPr>
        <p:spPr>
          <a:xfrm>
            <a:off x="4796116" y="1412286"/>
            <a:ext cx="66904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Are “</a:t>
            </a:r>
            <a:r>
              <a:rPr lang="en-GB" sz="4000" b="1" dirty="0">
                <a:solidFill>
                  <a:schemeClr val="bg1"/>
                </a:solidFill>
              </a:rPr>
              <a:t>clean</a:t>
            </a:r>
            <a:r>
              <a:rPr lang="en-GB" sz="4000" dirty="0">
                <a:solidFill>
                  <a:schemeClr val="bg1"/>
                </a:solidFill>
              </a:rPr>
              <a:t>” and “</a:t>
            </a:r>
            <a:r>
              <a:rPr lang="en-GB" sz="4000" b="1" dirty="0">
                <a:solidFill>
                  <a:schemeClr val="bg1"/>
                </a:solidFill>
              </a:rPr>
              <a:t>dirty</a:t>
            </a:r>
            <a:r>
              <a:rPr lang="en-GB" sz="40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24037E-E2B2-1CAD-74ED-C07DC0E44DA7}"/>
              </a:ext>
            </a:extLst>
          </p:cNvPr>
          <p:cNvSpPr txBox="1"/>
          <p:nvPr/>
        </p:nvSpPr>
        <p:spPr>
          <a:xfrm>
            <a:off x="4796116" y="3654268"/>
            <a:ext cx="59266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“Clean” and “dirty” are opposites and so </a:t>
            </a:r>
            <a:r>
              <a:rPr lang="en-GB" sz="3600" b="1" u="sng" dirty="0">
                <a:solidFill>
                  <a:schemeClr val="bg1"/>
                </a:solidFill>
              </a:rPr>
              <a:t>antonyms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022FCED-06B4-C93E-364C-D47CFDF5AE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23" y="1272966"/>
            <a:ext cx="3798162" cy="404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6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691975-EA28-3518-F3DE-EC2B5577B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background with different objects&#10;&#10;Description automatically generated">
            <a:extLst>
              <a:ext uri="{FF2B5EF4-FFF2-40B4-BE49-F238E27FC236}">
                <a16:creationId xmlns:a16="http://schemas.microsoft.com/office/drawing/2014/main" id="{64446559-92F1-0721-370F-7FC7738401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0F5EF-9DF7-6DEA-7FD5-2E10284D21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BD0728-8919-F420-F7AE-A7618F9C42A0}"/>
              </a:ext>
            </a:extLst>
          </p:cNvPr>
          <p:cNvSpPr txBox="1"/>
          <p:nvPr/>
        </p:nvSpPr>
        <p:spPr>
          <a:xfrm>
            <a:off x="1425386" y="1376382"/>
            <a:ext cx="6642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Are “</a:t>
            </a:r>
            <a:r>
              <a:rPr lang="en-GB" sz="3600" b="1" dirty="0">
                <a:solidFill>
                  <a:schemeClr val="bg1"/>
                </a:solidFill>
              </a:rPr>
              <a:t>rapid</a:t>
            </a:r>
            <a:r>
              <a:rPr lang="en-GB" sz="3600" dirty="0">
                <a:solidFill>
                  <a:schemeClr val="bg1"/>
                </a:solidFill>
              </a:rPr>
              <a:t>” and “</a:t>
            </a:r>
            <a:r>
              <a:rPr lang="en-GB" sz="3600" b="1" dirty="0">
                <a:solidFill>
                  <a:schemeClr val="bg1"/>
                </a:solidFill>
              </a:rPr>
              <a:t>brisk</a:t>
            </a:r>
            <a:r>
              <a:rPr lang="en-GB" sz="3600" dirty="0">
                <a:solidFill>
                  <a:schemeClr val="bg1"/>
                </a:solidFill>
              </a:rPr>
              <a:t>” antonyms or synonyms?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4B1270-1C2C-E85D-40AA-EB66EEF82942}"/>
              </a:ext>
            </a:extLst>
          </p:cNvPr>
          <p:cNvSpPr txBox="1"/>
          <p:nvPr/>
        </p:nvSpPr>
        <p:spPr>
          <a:xfrm>
            <a:off x="1425386" y="3714777"/>
            <a:ext cx="64994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“Rapid” and “brisk” can mean the same thing and so are </a:t>
            </a:r>
            <a:r>
              <a:rPr lang="en-GB" sz="3600" b="1" u="sng" dirty="0">
                <a:solidFill>
                  <a:schemeClr val="bg1"/>
                </a:solidFill>
              </a:rPr>
              <a:t>synonyms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D281A3-BC72-435F-7156-92A7459FC2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6463" y="1158304"/>
            <a:ext cx="3698479" cy="4541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94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>
                <a:solidFill>
                  <a:schemeClr val="bg1"/>
                </a:solidFill>
              </a:rPr>
              <a:t>Click the words to reveal the answers. </a:t>
            </a:r>
            <a:endParaRPr lang="en-GB" sz="26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564836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Antonyms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18948" y="2304553"/>
            <a:ext cx="298069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Intelligent &amp; Clever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18948" y="3039115"/>
            <a:ext cx="298069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Young &amp; Old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18948" y="4508239"/>
            <a:ext cx="298069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Tall &amp; Short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18948" y="3773677"/>
            <a:ext cx="298069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Delighted &amp; Pleased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Synonyms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18948" y="5242801"/>
            <a:ext cx="298069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Full &amp; Empty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82E76B-B09F-B1F0-7C2E-09944ED7D0B7}"/>
              </a:ext>
            </a:extLst>
          </p:cNvPr>
          <p:cNvSpPr txBox="1">
            <a:spLocks/>
          </p:cNvSpPr>
          <p:nvPr/>
        </p:nvSpPr>
        <p:spPr>
          <a:xfrm>
            <a:off x="918948" y="5977363"/>
            <a:ext cx="298069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Rapid &amp; Swift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0E2E05-9CF3-A646-7ECE-EBAD8E2E14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15" y="130310"/>
            <a:ext cx="1896972" cy="2016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59583 -0.111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27" y="-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44444E-6 L 0.30247 -0.2143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17" y="-10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7.40741E-7 L 0.59804 -0.0016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91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4.81481E-6 L 0.30247 -0.1152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30247 -0.2129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2" y="-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2.59259E-6 L 0.60026 -0.3240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08" y="-16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0" grpId="0" animBg="1"/>
      <p:bldP spid="17" grpId="0" animBg="1"/>
      <p:bldP spid="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90488" y="312082"/>
          <a:ext cx="12011024" cy="5348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583274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55236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Writing - Synonyms - Which two words are synonyms?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Which two words are synonyms?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Writing - Synonyms - Which pair of words are synonyms?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Which pair of words are </a:t>
                      </a:r>
                      <a:r>
                        <a:rPr lang="en-GB" b="1" dirty="0">
                          <a:effectLst/>
                        </a:rPr>
                        <a:t>synonyms</a:t>
                      </a:r>
                      <a:r>
                        <a:rPr lang="en-GB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Writing - Synonyms - Which word is NOT a synonym?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Spot the word that is NOT a synonym of the other words.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Antonyms - Spot the antonyms.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words that are antonyms.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Gantonyms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Antonyms - Which pair of words are antonyms?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pair of words are </a:t>
                      </a:r>
                      <a:r>
                        <a:rPr lang="en-GB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antonyms</a:t>
                      </a: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GAnt2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Antonyms - Which two words are antonyms?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two words are antonyms?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GAnt3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Writing - Antonyms or synonyms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dirty="0">
                          <a:effectLst/>
                        </a:rPr>
                        <a:t>Are the words below </a:t>
                      </a:r>
                      <a:r>
                        <a:rPr lang="en-GB" b="1" dirty="0">
                          <a:effectLst/>
                        </a:rPr>
                        <a:t>antonyms</a:t>
                      </a:r>
                      <a:r>
                        <a:rPr lang="en-GB" dirty="0">
                          <a:effectLst/>
                        </a:rPr>
                        <a:t> or </a:t>
                      </a:r>
                      <a:r>
                        <a:rPr lang="en-GB" b="1" dirty="0">
                          <a:effectLst/>
                        </a:rPr>
                        <a:t>synonyms</a:t>
                      </a:r>
                      <a:r>
                        <a:rPr lang="en-GB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GSynAnt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5996507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61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389144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391414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1533594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blinked rapidly.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 hovered silently.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Aimee's sensors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scanning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terrain.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Aimee's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sensors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are scanning 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terrain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asked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that noise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time to end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cramblers mischief</a:t>
            </a:r>
          </a:p>
        </p:txBody>
      </p:sp>
    </p:spTree>
    <p:extLst>
      <p:ext uri="{BB962C8B-B14F-4D97-AF65-F5344CB8AC3E}">
        <p14:creationId xmlns:p14="http://schemas.microsoft.com/office/powerpoint/2010/main" val="3524280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4789</Words>
  <Application>Microsoft Office PowerPoint</Application>
  <PresentationFormat>Widescreen</PresentationFormat>
  <Paragraphs>564</Paragraphs>
  <Slides>53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Antonyms and Synonyms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46</cp:revision>
  <dcterms:created xsi:type="dcterms:W3CDTF">2022-05-31T09:42:07Z</dcterms:created>
  <dcterms:modified xsi:type="dcterms:W3CDTF">2025-12-22T09:18:13Z</dcterms:modified>
</cp:coreProperties>
</file>