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2593" r:id="rId2"/>
    <p:sldId id="363" r:id="rId3"/>
    <p:sldId id="385" r:id="rId4"/>
    <p:sldId id="378" r:id="rId5"/>
    <p:sldId id="381" r:id="rId6"/>
    <p:sldId id="380" r:id="rId7"/>
    <p:sldId id="386" r:id="rId8"/>
    <p:sldId id="382" r:id="rId9"/>
    <p:sldId id="383" r:id="rId10"/>
    <p:sldId id="388" r:id="rId11"/>
    <p:sldId id="389" r:id="rId12"/>
    <p:sldId id="390" r:id="rId13"/>
    <p:sldId id="367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66B76C-CA67-4319-B06B-935FE5D9789E}" v="2" dt="2025-12-10T10:06:42.9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683707" y="85609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793133" y="230735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you faring today?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1203253" y="421235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756617" y="421235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6756617" y="4212355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1203253" y="421235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Formal</a:t>
            </a:r>
          </a:p>
        </p:txBody>
      </p:sp>
    </p:spTree>
    <p:extLst>
      <p:ext uri="{BB962C8B-B14F-4D97-AF65-F5344CB8AC3E}">
        <p14:creationId xmlns:p14="http://schemas.microsoft.com/office/powerpoint/2010/main" val="142860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516908" y="202160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up?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927028" y="392660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480392" y="392660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927028" y="393151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6480392" y="392660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Informal</a:t>
            </a:r>
          </a:p>
        </p:txBody>
      </p:sp>
    </p:spTree>
    <p:extLst>
      <p:ext uri="{BB962C8B-B14F-4D97-AF65-F5344CB8AC3E}">
        <p14:creationId xmlns:p14="http://schemas.microsoft.com/office/powerpoint/2010/main" val="273547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683707" y="85609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793133" y="230735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something the matter?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1203253" y="421235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756617" y="421235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6756617" y="4212355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1203253" y="421235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Formal</a:t>
            </a:r>
          </a:p>
        </p:txBody>
      </p:sp>
    </p:spTree>
    <p:extLst>
      <p:ext uri="{BB962C8B-B14F-4D97-AF65-F5344CB8AC3E}">
        <p14:creationId xmlns:p14="http://schemas.microsoft.com/office/powerpoint/2010/main" val="105472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008B2C68-F429-5E76-B97B-477097B82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Think of a formal and informal way to tell someone you will see them later.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631461" y="2212805"/>
            <a:ext cx="632216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Informally: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“See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ya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laters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.”</a:t>
            </a:r>
            <a:endParaRPr lang="en-GB" i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3705497" y="3971922"/>
            <a:ext cx="6248128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Formally: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look forward to seeing you later.”</a:t>
            </a:r>
            <a:endParaRPr lang="en-GB" i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434BFF27-51A8-F138-48ED-4145D6A16A45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1" grpId="0" animBg="1"/>
      <p:bldP spid="20" grpId="0" animBg="1"/>
      <p:bldP spid="42" grpId="0" animBg="1"/>
      <p:bldP spid="43" grpId="0" animBg="1"/>
      <p:bldP spid="4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763571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</a:t>
            </a:r>
            <a:r>
              <a:rPr lang="en-GB" sz="4000" b="1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 say something can be hugely important.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40930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say the same thing: 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different words; or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a different tone.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1095635" y="211095"/>
            <a:ext cx="10283535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examples where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tone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changes how a sentence is understood?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5636" y="1773980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nicely?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AF53AE9-04A0-1F65-87FA-E8357016FB01}"/>
              </a:ext>
            </a:extLst>
          </p:cNvPr>
          <p:cNvSpPr txBox="1">
            <a:spLocks/>
          </p:cNvSpPr>
          <p:nvPr/>
        </p:nvSpPr>
        <p:spPr>
          <a:xfrm>
            <a:off x="1095635" y="5556872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tone of a sentence can be very important.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910B16-6A5F-627C-36E9-3451C874B920}"/>
              </a:ext>
            </a:extLst>
          </p:cNvPr>
          <p:cNvSpPr txBox="1">
            <a:spLocks/>
          </p:cNvSpPr>
          <p:nvPr/>
        </p:nvSpPr>
        <p:spPr>
          <a:xfrm>
            <a:off x="1095636" y="3034944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aggressively?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A1AEC-EB1A-3440-FB7E-E5149E05185A}"/>
              </a:ext>
            </a:extLst>
          </p:cNvPr>
          <p:cNvSpPr txBox="1">
            <a:spLocks/>
          </p:cNvSpPr>
          <p:nvPr/>
        </p:nvSpPr>
        <p:spPr>
          <a:xfrm>
            <a:off x="1095635" y="4295908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words. Different tone.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impact.</a:t>
            </a:r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2" y="220134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Can you think of any examples where the same thing is said using different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words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5D1CFC-433D-4D29-FB5B-1612B090F2D6}"/>
              </a:ext>
            </a:extLst>
          </p:cNvPr>
          <p:cNvSpPr txBox="1">
            <a:spLocks/>
          </p:cNvSpPr>
          <p:nvPr/>
        </p:nvSpPr>
        <p:spPr>
          <a:xfrm>
            <a:off x="954233" y="1865521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solid fuel extraction agent.”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job is this?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EECA6E-2B3E-E8E2-7C9D-E46264398198}"/>
              </a:ext>
            </a:extLst>
          </p:cNvPr>
          <p:cNvSpPr txBox="1">
            <a:spLocks/>
          </p:cNvSpPr>
          <p:nvPr/>
        </p:nvSpPr>
        <p:spPr>
          <a:xfrm>
            <a:off x="954233" y="4301711"/>
            <a:ext cx="10283534" cy="7464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words, same meaning, but different impact.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420032-13E5-D8FF-6307-5E505A0B5527}"/>
              </a:ext>
            </a:extLst>
          </p:cNvPr>
          <p:cNvSpPr txBox="1">
            <a:spLocks/>
          </p:cNvSpPr>
          <p:nvPr/>
        </p:nvSpPr>
        <p:spPr>
          <a:xfrm>
            <a:off x="954233" y="3083616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coal miner.”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51657F-B365-6ED5-A509-825FCE2F3A3C}"/>
              </a:ext>
            </a:extLst>
          </p:cNvPr>
          <p:cNvSpPr txBox="1">
            <a:spLocks/>
          </p:cNvSpPr>
          <p:nvPr/>
        </p:nvSpPr>
        <p:spPr>
          <a:xfrm>
            <a:off x="954232" y="5220819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the right type of words for the audience can be extremely important. 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" grpId="0" animBg="1"/>
      <p:bldP spid="4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247073"/>
            <a:ext cx="11377035" cy="9628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and Informal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D83234-1495-3F50-9187-BFB412C4F1B7}"/>
              </a:ext>
            </a:extLst>
          </p:cNvPr>
          <p:cNvSpPr txBox="1">
            <a:spLocks/>
          </p:cNvSpPr>
          <p:nvPr/>
        </p:nvSpPr>
        <p:spPr>
          <a:xfrm>
            <a:off x="407481" y="1457037"/>
            <a:ext cx="4940374" cy="63961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Words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C6DD4DF-CFB8-6FB2-C6E7-65882F76ADD3}"/>
              </a:ext>
            </a:extLst>
          </p:cNvPr>
          <p:cNvSpPr txBox="1">
            <a:spLocks/>
          </p:cNvSpPr>
          <p:nvPr/>
        </p:nvSpPr>
        <p:spPr>
          <a:xfrm>
            <a:off x="6465452" y="1457037"/>
            <a:ext cx="5319064" cy="63961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Words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3AFC2E-8A1E-58CF-0A5F-EEDA8FEAEC34}"/>
              </a:ext>
            </a:extLst>
          </p:cNvPr>
          <p:cNvSpPr txBox="1">
            <a:spLocks/>
          </p:cNvSpPr>
          <p:nvPr/>
        </p:nvSpPr>
        <p:spPr>
          <a:xfrm>
            <a:off x="407481" y="2336800"/>
            <a:ext cx="4940374" cy="3186545"/>
          </a:xfrm>
          <a:prstGeom prst="roundRect">
            <a:avLst>
              <a:gd name="adj" fmla="val 4322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can’t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ask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6D7B7E-8980-1C74-852C-34F2D0130818}"/>
              </a:ext>
            </a:extLst>
          </p:cNvPr>
          <p:cNvSpPr txBox="1">
            <a:spLocks/>
          </p:cNvSpPr>
          <p:nvPr/>
        </p:nvSpPr>
        <p:spPr>
          <a:xfrm>
            <a:off x="6465452" y="2343728"/>
            <a:ext cx="5319064" cy="3096491"/>
          </a:xfrm>
          <a:prstGeom prst="roundRect">
            <a:avLst>
              <a:gd name="adj" fmla="val 556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not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enquire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receive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 not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343A31-2E10-BFF7-2059-10C94CF4EFEF}"/>
              </a:ext>
            </a:extLst>
          </p:cNvPr>
          <p:cNvSpPr txBox="1">
            <a:spLocks/>
          </p:cNvSpPr>
          <p:nvPr/>
        </p:nvSpPr>
        <p:spPr>
          <a:xfrm>
            <a:off x="1686176" y="5645728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is the difference? </a:t>
            </a:r>
          </a:p>
        </p:txBody>
      </p: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A2F3AC5-9DA9-7E3F-FF69-5952F9CB4388}"/>
              </a:ext>
            </a:extLst>
          </p:cNvPr>
          <p:cNvSpPr txBox="1">
            <a:spLocks/>
          </p:cNvSpPr>
          <p:nvPr/>
        </p:nvSpPr>
        <p:spPr>
          <a:xfrm>
            <a:off x="407479" y="1386318"/>
            <a:ext cx="11377035" cy="145357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with people we know.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2D60AF-B5B4-D564-3E72-614E5579389E}"/>
              </a:ext>
            </a:extLst>
          </p:cNvPr>
          <p:cNvSpPr txBox="1">
            <a:spLocks/>
          </p:cNvSpPr>
          <p:nvPr/>
        </p:nvSpPr>
        <p:spPr>
          <a:xfrm>
            <a:off x="407478" y="4131974"/>
            <a:ext cx="11377035" cy="18819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with people we don’t know.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DFD7AF-4C4C-DAF4-B958-0839E6D677E3}"/>
              </a:ext>
            </a:extLst>
          </p:cNvPr>
          <p:cNvSpPr txBox="1">
            <a:spLocks/>
          </p:cNvSpPr>
          <p:nvPr/>
        </p:nvSpPr>
        <p:spPr>
          <a:xfrm>
            <a:off x="1787775" y="319804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who you use informal language with?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4CB885-17C3-742F-CCFE-EC6B2E9D9EBD}"/>
              </a:ext>
            </a:extLst>
          </p:cNvPr>
          <p:cNvSpPr txBox="1">
            <a:spLocks/>
          </p:cNvSpPr>
          <p:nvPr/>
        </p:nvSpPr>
        <p:spPr>
          <a:xfrm>
            <a:off x="1787775" y="3033574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who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 formal language with?</a:t>
            </a:r>
          </a:p>
        </p:txBody>
      </p: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1212273"/>
            <a:ext cx="11377035" cy="211743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 or write with someone new,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non-fiction such as instructions, explanations or reports,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formal letters.</a:t>
            </a: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BA0C1B-6767-77D2-4AF4-252C9174691A}"/>
              </a:ext>
            </a:extLst>
          </p:cNvPr>
          <p:cNvSpPr txBox="1">
            <a:spLocks/>
          </p:cNvSpPr>
          <p:nvPr/>
        </p:nvSpPr>
        <p:spPr>
          <a:xfrm>
            <a:off x="407479" y="4472723"/>
            <a:ext cx="11377035" cy="215206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 or write with someone we know well,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letters to friends and close family,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emails and texts to people we know.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A2F3AC5-9DA9-7E3F-FF69-5952F9CB4388}"/>
              </a:ext>
            </a:extLst>
          </p:cNvPr>
          <p:cNvSpPr txBox="1">
            <a:spLocks/>
          </p:cNvSpPr>
          <p:nvPr/>
        </p:nvSpPr>
        <p:spPr>
          <a:xfrm>
            <a:off x="407480" y="3528295"/>
            <a:ext cx="11377035" cy="7458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with people we know.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2D60AF-B5B4-D564-3E72-614E5579389E}"/>
              </a:ext>
            </a:extLst>
          </p:cNvPr>
          <p:cNvSpPr txBox="1">
            <a:spLocks/>
          </p:cNvSpPr>
          <p:nvPr/>
        </p:nvSpPr>
        <p:spPr>
          <a:xfrm>
            <a:off x="407481" y="233217"/>
            <a:ext cx="11377035" cy="74583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with people we don’t know.</a:t>
            </a:r>
          </a:p>
        </p:txBody>
      </p:sp>
    </p:spTree>
    <p:extLst>
      <p:ext uri="{BB962C8B-B14F-4D97-AF65-F5344CB8AC3E}">
        <p14:creationId xmlns:p14="http://schemas.microsoft.com/office/powerpoint/2010/main" val="276246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296646" y="242454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Subject: Complaint regarding an unsatisfactory meal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Dear Sirs,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am writing to express my disappointment with the dining experience I recently had at your esteemed restaurant. I visited your establishment on Saturday for a meal with high expectations, considering the positive reviews and reputation your restaurant holds. However, I regret to inform you that my experience fell far below my expectations.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The quality of the food was subpar. The dish I ordered was badly overcooked and lacked the freshness and flavour that I anticipated. 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Moreover, the service I received was equally disappointing. The staff appeared inattentive and disinterested, failing to provide prompt and courteous service throughout the duration of my visit.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look forward to hearing from you regarding the actions you intend to take to resolve this matter. Please contact me at your earliest convenience to discuss this further.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Thank you for your attention to this matter.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Yours sincerely,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B95027-78C6-5AF6-92D1-EE0799B70555}"/>
              </a:ext>
            </a:extLst>
          </p:cNvPr>
          <p:cNvSpPr txBox="1">
            <a:spLocks/>
          </p:cNvSpPr>
          <p:nvPr/>
        </p:nvSpPr>
        <p:spPr>
          <a:xfrm>
            <a:off x="9273851" y="242453"/>
            <a:ext cx="2816006" cy="1586347"/>
          </a:xfrm>
          <a:prstGeom prst="roundRect">
            <a:avLst>
              <a:gd name="adj" fmla="val 687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this formal or informal?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know?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4B11FF-3A8A-C0EA-B0B4-50874978B4F6}"/>
              </a:ext>
            </a:extLst>
          </p:cNvPr>
          <p:cNvSpPr txBox="1">
            <a:spLocks/>
          </p:cNvSpPr>
          <p:nvPr/>
        </p:nvSpPr>
        <p:spPr>
          <a:xfrm>
            <a:off x="9273851" y="1963879"/>
            <a:ext cx="2816006" cy="158634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“formal” words?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5BA587-CC61-7D5F-0E74-57D344CF40E4}"/>
              </a:ext>
            </a:extLst>
          </p:cNvPr>
          <p:cNvSpPr txBox="1">
            <a:spLocks/>
          </p:cNvSpPr>
          <p:nvPr/>
        </p:nvSpPr>
        <p:spPr>
          <a:xfrm>
            <a:off x="296646" y="242453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Subject: Complaint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regarding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 </a:t>
            </a:r>
            <a:r>
              <a:rPr lang="en-GB" sz="2000" b="0" i="0" u="sng" dirty="0">
                <a:solidFill>
                  <a:srgbClr val="FFFF00"/>
                </a:solidFill>
                <a:effectLst/>
                <a:latin typeface="+mn-lt"/>
              </a:rPr>
              <a:t>unsatisfactory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meal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Dear Sirs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am writing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express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disappointment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with the dining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experience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recently had at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esteemed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restaurant. I visited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establishment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on Saturday for a meal with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high expectations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considering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positive reviews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reputation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your restaurant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holds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However, I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regret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inform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 that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experience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fell far below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expectations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quality</a:t>
            </a:r>
            <a:r>
              <a:rPr lang="en-GB" sz="2100" dirty="0">
                <a:solidFill>
                  <a:srgbClr val="FFFF00"/>
                </a:solidFill>
                <a:latin typeface="+mn-lt"/>
              </a:rPr>
              <a:t> 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of the food was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subpar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dish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ordered was badly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overcooked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lacked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freshness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flavour that I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anticipated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Moreover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service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received was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equally disappointing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The staff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appeared inattentive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disinterested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failing to provide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prompt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courteous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service throughout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duration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of my visit.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I look forward to hearing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from you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regarding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actions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intend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take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resolve this matter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Please contact me at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earliest convenience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discuss this further.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Thank you for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your attention to this matter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Yours sincerely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057BE2-007B-9C3C-B842-93CD7A01060C}"/>
              </a:ext>
            </a:extLst>
          </p:cNvPr>
          <p:cNvSpPr txBox="1">
            <a:spLocks/>
          </p:cNvSpPr>
          <p:nvPr/>
        </p:nvSpPr>
        <p:spPr>
          <a:xfrm>
            <a:off x="9273851" y="3685305"/>
            <a:ext cx="2816006" cy="158634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how you might say the same thing with “informal” words?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815E42-1636-6F97-20F8-71B3B821A0E1}"/>
              </a:ext>
            </a:extLst>
          </p:cNvPr>
          <p:cNvSpPr txBox="1">
            <a:spLocks/>
          </p:cNvSpPr>
          <p:nvPr/>
        </p:nvSpPr>
        <p:spPr>
          <a:xfrm>
            <a:off x="296645" y="242452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b="0" i="0" dirty="0">
                <a:solidFill>
                  <a:schemeClr val="bg1"/>
                </a:solidFill>
                <a:effectLst/>
                <a:latin typeface="+mn-lt"/>
              </a:rPr>
              <a:t>Oi! My meal the other day was rubbish!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0A0365-82F8-FF25-A939-66E9CC8A6E52}"/>
              </a:ext>
            </a:extLst>
          </p:cNvPr>
          <p:cNvSpPr txBox="1">
            <a:spLocks/>
          </p:cNvSpPr>
          <p:nvPr/>
        </p:nvSpPr>
        <p:spPr>
          <a:xfrm>
            <a:off x="9273850" y="5406731"/>
            <a:ext cx="2816006" cy="12088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would the difference in reaction be?</a:t>
            </a:r>
          </a:p>
        </p:txBody>
      </p: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516908" y="202160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How’s it going?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927028" y="392660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480392" y="392660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927028" y="393151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6480392" y="392660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Informal</a:t>
            </a:r>
          </a:p>
        </p:txBody>
      </p: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883</Words>
  <Application>Microsoft Office PowerPoint</Application>
  <PresentationFormat>Widescreen</PresentationFormat>
  <Paragraphs>129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2025-12-22T09:17:41Z</dcterms:modified>
</cp:coreProperties>
</file>