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5"/>
  </p:notesMasterIdLst>
  <p:sldIdLst>
    <p:sldId id="2593" r:id="rId2"/>
    <p:sldId id="407" r:id="rId3"/>
    <p:sldId id="523" r:id="rId4"/>
    <p:sldId id="524" r:id="rId5"/>
    <p:sldId id="525" r:id="rId6"/>
    <p:sldId id="526" r:id="rId7"/>
    <p:sldId id="450" r:id="rId8"/>
    <p:sldId id="453" r:id="rId9"/>
    <p:sldId id="434" r:id="rId10"/>
    <p:sldId id="435" r:id="rId11"/>
    <p:sldId id="436" r:id="rId12"/>
    <p:sldId id="456" r:id="rId13"/>
    <p:sldId id="479" r:id="rId14"/>
    <p:sldId id="478" r:id="rId15"/>
    <p:sldId id="467" r:id="rId16"/>
    <p:sldId id="274" r:id="rId17"/>
    <p:sldId id="401" r:id="rId18"/>
    <p:sldId id="411" r:id="rId19"/>
    <p:sldId id="497" r:id="rId20"/>
    <p:sldId id="536" r:id="rId21"/>
    <p:sldId id="400" r:id="rId22"/>
    <p:sldId id="537" r:id="rId23"/>
    <p:sldId id="363" r:id="rId24"/>
    <p:sldId id="365" r:id="rId25"/>
    <p:sldId id="364" r:id="rId26"/>
    <p:sldId id="375" r:id="rId27"/>
    <p:sldId id="374" r:id="rId28"/>
    <p:sldId id="379" r:id="rId29"/>
    <p:sldId id="360" r:id="rId30"/>
    <p:sldId id="366" r:id="rId31"/>
    <p:sldId id="386" r:id="rId32"/>
    <p:sldId id="387" r:id="rId33"/>
    <p:sldId id="388" r:id="rId34"/>
    <p:sldId id="381" r:id="rId35"/>
    <p:sldId id="508" r:id="rId36"/>
    <p:sldId id="533" r:id="rId37"/>
    <p:sldId id="534" r:id="rId38"/>
    <p:sldId id="535" r:id="rId39"/>
    <p:sldId id="507" r:id="rId40"/>
    <p:sldId id="527" r:id="rId41"/>
    <p:sldId id="528" r:id="rId42"/>
    <p:sldId id="529" r:id="rId43"/>
    <p:sldId id="532" r:id="rId44"/>
  </p:sldIdLst>
  <p:sldSz cx="12192000" cy="6858000"/>
  <p:notesSz cx="6858000" cy="9144000"/>
  <p:embeddedFontLst>
    <p:embeddedFont>
      <p:font typeface="Andika" panose="02000000000000000000" pitchFamily="2" charset="0"/>
      <p:regular r:id="rId46"/>
      <p:bold r:id="rId47"/>
      <p:italic r:id="rId48"/>
      <p:boldItalic r:id="rId4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7528AB2-A499-47EF-804B-D4595C376C77}" v="3" dt="2025-12-15T11:35:51.90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2.fntdata"/><Relationship Id="rId50" Type="http://schemas.openxmlformats.org/officeDocument/2006/relationships/presProps" Target="presProps.xml"/><Relationship Id="rId55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3.fntdata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E53828-4C55-40DF-D037-F032801161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5B9A210-5000-BCB8-D776-221A6B76D5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7A2227-E7BC-816D-1343-9F296789F3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D91A76-CFCC-81B7-B5C6-B3C809207C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35315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690862-86EC-A9CD-4D4F-15CB20C480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2C7EC1-6CB1-A2AA-FB93-A339D529CF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EA3AD5-CF2C-8CD7-2924-CE699353D7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49F499-5A2E-5ED2-338E-8C077D8DC3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84897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C29D47-9452-1569-8990-CF7E5E70A4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58061A-52A4-6870-CBA9-8CDAC89A39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9F332AB-921F-8C1A-8C07-8BE05D66AE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BA86A4-32E5-7501-7E34-8E3B6FAB14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3760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A62F8F-AB2F-655D-3B1F-6C87C052FC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8597348-B84B-2A43-3532-15F0DE4AA8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B2F874F-2A02-6C6C-7C76-474B0A3A55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2D9BE5-24CA-8C68-FEA6-CFEEF684D2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03272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3F43FE-512A-E047-0B0C-42DB82D2D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D61E6B-A8CA-B6CB-6F68-09509479D2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A33F794-9EAD-A1E5-4FE0-9D99F728D7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B4A927-A2E2-7902-24EE-CA63296378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46432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461676-F576-A7E3-17B8-606C9046EC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C84D3E-9D20-BCB2-CDFB-CD7F39108C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BB03E2F-A2A0-0DC8-57E2-6CB1D09FEB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754122-3C14-13F0-3D43-DBCDF0ED47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47141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62746C-AC48-5BC9-BAEF-ED0FE6F6D5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942FBAA-82AC-5B44-DF41-C1C3114F10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F7A22A-33CE-7816-C247-F36E67C333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3D7720-0DD4-EB5B-63A4-DE9D885431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194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4208965" y="4266818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3432230" y="4931521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4240669" y="416958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5359557" y="4189427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5384020" y="4276056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5499527" y="4962654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9121948" y="4252530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9113771" y="4212952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8659624" y="4910348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6823064" y="5198413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6738616" y="428108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6795509" y="5185312"/>
            <a:ext cx="122396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6671941" y="427215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6611439" y="2370031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“her”?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7448547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Pronoun 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8346875" y="425055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pronoun is “her”?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7448547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8346874" y="425055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“without”?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2484107" y="5002156"/>
            <a:ext cx="1969695" cy="762478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2706756" y="4227380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797054" y="265770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302894" y="1640375"/>
            <a:ext cx="1707006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7315215" y="4650448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7573317" y="4121093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3801828" y="4195436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3636205" y="4690859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5447789" y="2599489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5148222" y="162023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16200000">
            <a:off x="10377008" y="4284397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B6BD221-0570-2194-C967-21BB11135F26}"/>
              </a:ext>
            </a:extLst>
          </p:cNvPr>
          <p:cNvSpPr/>
          <p:nvPr/>
        </p:nvSpPr>
        <p:spPr>
          <a:xfrm rot="5400000">
            <a:off x="9450390" y="2704499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57A1806-ED82-A1A1-E022-93860522DB88}"/>
              </a:ext>
            </a:extLst>
          </p:cNvPr>
          <p:cNvSpPr txBox="1">
            <a:spLocks/>
          </p:cNvSpPr>
          <p:nvPr/>
        </p:nvSpPr>
        <p:spPr>
          <a:xfrm>
            <a:off x="8868947" y="1623400"/>
            <a:ext cx="1609603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Possessive pronoun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10127315" y="4678136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12" grpId="0" animBg="1"/>
      <p:bldP spid="14" grpId="0" animBg="1"/>
      <p:bldP spid="22" grpId="0" animBg="1"/>
      <p:bldP spid="17" grpId="0" animBg="1"/>
      <p:bldP spid="18" grpId="0" animBg="1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25791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Clauses &amp; Conjunctions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8"/>
            <a:ext cx="11212898" cy="91303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1349375" indent="-1001713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There are two types of clauses: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606A19E-4263-B914-1680-8D2817435EF5}"/>
              </a:ext>
            </a:extLst>
          </p:cNvPr>
          <p:cNvSpPr txBox="1">
            <a:spLocks/>
          </p:cNvSpPr>
          <p:nvPr/>
        </p:nvSpPr>
        <p:spPr>
          <a:xfrm>
            <a:off x="6632121" y="3962399"/>
            <a:ext cx="5112000" cy="25146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does </a:t>
            </a:r>
            <a:r>
              <a:rPr lang="en-GB" sz="24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contain a complete thought, then it is 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 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NOT make sense.)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B022249-FD73-720D-026F-0F6D6ED5D3A6}"/>
              </a:ext>
            </a:extLst>
          </p:cNvPr>
          <p:cNvSpPr txBox="1">
            <a:spLocks/>
          </p:cNvSpPr>
          <p:nvPr/>
        </p:nvSpPr>
        <p:spPr>
          <a:xfrm>
            <a:off x="531223" y="3962398"/>
            <a:ext cx="5112000" cy="25146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If a clause contains a complete thought, then it is </a:t>
            </a:r>
            <a:b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</a:b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24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.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(If made into a sentence on its own, it would make sense.)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FC13687-7B58-D491-7D2A-38E6D4E17C69}"/>
              </a:ext>
            </a:extLst>
          </p:cNvPr>
          <p:cNvSpPr txBox="1">
            <a:spLocks/>
          </p:cNvSpPr>
          <p:nvPr/>
        </p:nvSpPr>
        <p:spPr>
          <a:xfrm>
            <a:off x="6632121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clauses.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31223" y="1515839"/>
            <a:ext cx="5112000" cy="2196000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clauses. </a:t>
            </a:r>
          </a:p>
        </p:txBody>
      </p:sp>
    </p:spTree>
    <p:extLst>
      <p:ext uri="{BB962C8B-B14F-4D97-AF65-F5344CB8AC3E}">
        <p14:creationId xmlns:p14="http://schemas.microsoft.com/office/powerpoint/2010/main" val="2791096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8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96DD45A7-2956-1343-92DC-1520275BDD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C67B38D-ACD9-9128-4D5F-6C7AD0C16F4D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0A61E6B-72B7-2D6F-66E5-77B30AC32265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6CFFDA65-417E-088F-B2B1-65CCB7DEAC39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B967FF-AA18-E32B-0944-128A3B70A459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E2879CD3-800A-6561-F88C-3220023C4CB1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69386B-4A2B-60CE-AEC4-9CBD253A19AA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2A39961-EA6D-3A1D-B528-1EB72BACF22F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E894285C-E614-E6B0-030C-CE39A6B62F5C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70EA348F-2E3A-DE20-3380-D46376F1575A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07AFE0B-5CCE-AE37-219F-702581F12CA1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55363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C9D3C-938E-D162-EE77-8615BFAF3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B905D1B8-C61C-A252-75B3-7D79286F80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E3FC0CC-8C25-D0A6-170A-B4A6762F8594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another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E3F4C5C-0E31-208C-0B59-7E8CA09CB0D6}"/>
              </a:ext>
            </a:extLst>
          </p:cNvPr>
          <p:cNvSpPr txBox="1">
            <a:spLocks/>
          </p:cNvSpPr>
          <p:nvPr/>
        </p:nvSpPr>
        <p:spPr>
          <a:xfrm>
            <a:off x="2350143" y="1289911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 beeped.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16B8281-5EE0-4DC1-9878-7F36C1F5716D}"/>
              </a:ext>
            </a:extLst>
          </p:cNvPr>
          <p:cNvSpPr txBox="1">
            <a:spLocks/>
          </p:cNvSpPr>
          <p:nvPr/>
        </p:nvSpPr>
        <p:spPr>
          <a:xfrm>
            <a:off x="549179" y="2451415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B146ACFF-1853-8015-3F4D-309F50FC56F9}"/>
              </a:ext>
            </a:extLst>
          </p:cNvPr>
          <p:cNvSpPr txBox="1">
            <a:spLocks/>
          </p:cNvSpPr>
          <p:nvPr/>
        </p:nvSpPr>
        <p:spPr>
          <a:xfrm>
            <a:off x="508318" y="2425150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“robot”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FC16A31-64F0-859D-3480-52C50EA3CD65}"/>
              </a:ext>
            </a:extLst>
          </p:cNvPr>
          <p:cNvCxnSpPr>
            <a:cxnSpLocks/>
          </p:cNvCxnSpPr>
          <p:nvPr/>
        </p:nvCxnSpPr>
        <p:spPr>
          <a:xfrm flipV="1">
            <a:off x="4648200" y="1802573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6AFD966C-170F-C437-2A02-7EF065DD3E4D}"/>
              </a:ext>
            </a:extLst>
          </p:cNvPr>
          <p:cNvSpPr txBox="1">
            <a:spLocks/>
          </p:cNvSpPr>
          <p:nvPr/>
        </p:nvSpPr>
        <p:spPr>
          <a:xfrm>
            <a:off x="8132453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A1F6283-A4F1-745F-5D56-BFAED20D12C5}"/>
              </a:ext>
            </a:extLst>
          </p:cNvPr>
          <p:cNvSpPr txBox="1">
            <a:spLocks/>
          </p:cNvSpPr>
          <p:nvPr/>
        </p:nvSpPr>
        <p:spPr>
          <a:xfrm>
            <a:off x="8126307" y="2427643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“beeped”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FE324CD-28EB-C852-824E-E1211A5FA270}"/>
              </a:ext>
            </a:extLst>
          </p:cNvPr>
          <p:cNvCxnSpPr>
            <a:cxnSpLocks/>
          </p:cNvCxnSpPr>
          <p:nvPr/>
        </p:nvCxnSpPr>
        <p:spPr>
          <a:xfrm flipH="1" flipV="1">
            <a:off x="7105650" y="1802573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53CCD4A-7174-157C-82D9-743D12811D45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B131602-3061-8F9D-AAF8-35755F8ECC1A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Yes. It’s a complete thought.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4701E1-D4AA-6028-F36E-E4B67F98D73A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6395B57-2192-F562-F39F-F73D98EB02E4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319255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is growling 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personification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CB8A21-9FFE-6920-512F-EDE84FB2E7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EA95B36C-A899-FAB2-53B9-97E87B38FF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E1144687-35B5-DC5C-3B03-43D3041414A1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69EC77-17AC-90BE-BDF1-E9D3B41AA54B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2359CA80-368E-6C3F-017D-4903D55206ED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9906D9C-BB34-BC16-82E2-C17C00405488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0E7E60AD-A945-26DE-A19D-BF7DF6A64262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7C8666-7637-3E2B-D05A-F8A3C6A92115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5D2EEBC-2743-8CAF-2739-1E992F48F4B6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30BD8BD6-3F6A-C62E-FFD2-FA96EACAED9E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80FDAD0C-1257-4869-9641-9B22C05F5793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CB97DB1-3ECF-A511-F13E-95515D0FF5FE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3044368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322466" y="310240"/>
            <a:ext cx="11498232" cy="79200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look at an example: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102493" y="1298974"/>
            <a:ext cx="8101313" cy="68210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Emile is awesome.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DBBECB6-9A15-3987-62E0-61D2DB4BF4D1}"/>
              </a:ext>
            </a:extLst>
          </p:cNvPr>
          <p:cNvSpPr txBox="1">
            <a:spLocks/>
          </p:cNvSpPr>
          <p:nvPr/>
        </p:nvSpPr>
        <p:spPr>
          <a:xfrm>
            <a:off x="444032" y="2445897"/>
            <a:ext cx="5436859" cy="67701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subject?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9FCC3113-F099-8649-B80F-55A43AA81929}"/>
              </a:ext>
            </a:extLst>
          </p:cNvPr>
          <p:cNvSpPr txBox="1">
            <a:spLocks/>
          </p:cNvSpPr>
          <p:nvPr/>
        </p:nvSpPr>
        <p:spPr>
          <a:xfrm>
            <a:off x="403171" y="2419632"/>
            <a:ext cx="5477721" cy="70954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“Emile” is the subject.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585D3E5-B12C-146F-2A08-6CF605A4C731}"/>
              </a:ext>
            </a:extLst>
          </p:cNvPr>
          <p:cNvCxnSpPr>
            <a:cxnSpLocks/>
          </p:cNvCxnSpPr>
          <p:nvPr/>
        </p:nvCxnSpPr>
        <p:spPr>
          <a:xfrm flipV="1">
            <a:off x="4400550" y="1811636"/>
            <a:ext cx="1180050" cy="64928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B21A08BC-23EE-9E79-CB7D-5E89C4C39434}"/>
              </a:ext>
            </a:extLst>
          </p:cNvPr>
          <p:cNvSpPr txBox="1">
            <a:spLocks/>
          </p:cNvSpPr>
          <p:nvPr/>
        </p:nvSpPr>
        <p:spPr>
          <a:xfrm>
            <a:off x="7884803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is the verb?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C4F435A-89B8-D6F9-E665-4B4E229A84BF}"/>
              </a:ext>
            </a:extLst>
          </p:cNvPr>
          <p:cNvSpPr txBox="1">
            <a:spLocks/>
          </p:cNvSpPr>
          <p:nvPr/>
        </p:nvSpPr>
        <p:spPr>
          <a:xfrm>
            <a:off x="7878657" y="2436706"/>
            <a:ext cx="3411848" cy="6821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“is” is the verb.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8F55A13-EE4C-3000-2770-BBB176702476}"/>
              </a:ext>
            </a:extLst>
          </p:cNvPr>
          <p:cNvCxnSpPr>
            <a:cxnSpLocks/>
          </p:cNvCxnSpPr>
          <p:nvPr/>
        </p:nvCxnSpPr>
        <p:spPr>
          <a:xfrm flipH="1" flipV="1">
            <a:off x="6858000" y="1811636"/>
            <a:ext cx="1171575" cy="778702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">
            <a:extLst>
              <a:ext uri="{FF2B5EF4-FFF2-40B4-BE49-F238E27FC236}">
                <a16:creationId xmlns:a16="http://schemas.microsoft.com/office/drawing/2014/main" id="{5064939B-09EB-FC56-7AEB-DBD635CC5597}"/>
              </a:ext>
            </a:extLst>
          </p:cNvPr>
          <p:cNvSpPr txBox="1">
            <a:spLocks/>
          </p:cNvSpPr>
          <p:nvPr/>
        </p:nvSpPr>
        <p:spPr>
          <a:xfrm>
            <a:off x="403171" y="334319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 this a complete thought?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985B5BE-8919-8B65-97D6-1EF98CFCD9D3}"/>
              </a:ext>
            </a:extLst>
          </p:cNvPr>
          <p:cNvSpPr txBox="1">
            <a:spLocks/>
          </p:cNvSpPr>
          <p:nvPr/>
        </p:nvSpPr>
        <p:spPr>
          <a:xfrm>
            <a:off x="427589" y="4955805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No. It’s </a:t>
            </a:r>
            <a:r>
              <a:rPr lang="en-GB" sz="4000" b="1" i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 complete thought because some information is missing.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2FF2D1EE-F1AD-E597-C4E0-A9417319694B}"/>
              </a:ext>
            </a:extLst>
          </p:cNvPr>
          <p:cNvSpPr txBox="1">
            <a:spLocks/>
          </p:cNvSpPr>
          <p:nvPr/>
        </p:nvSpPr>
        <p:spPr>
          <a:xfrm>
            <a:off x="483877" y="5762109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So, it’s a </a:t>
            </a:r>
            <a:r>
              <a:rPr lang="en-GB" sz="40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clause.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B169756-BBDB-CAA4-48BD-E0A2A4586E79}"/>
              </a:ext>
            </a:extLst>
          </p:cNvPr>
          <p:cNvSpPr txBox="1">
            <a:spLocks/>
          </p:cNvSpPr>
          <p:nvPr/>
        </p:nvSpPr>
        <p:spPr>
          <a:xfrm>
            <a:off x="403170" y="4149500"/>
            <a:ext cx="11336821" cy="677018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Could this be a sentence on its own?</a:t>
            </a:r>
          </a:p>
        </p:txBody>
      </p:sp>
    </p:spTree>
    <p:extLst>
      <p:ext uri="{BB962C8B-B14F-4D97-AF65-F5344CB8AC3E}">
        <p14:creationId xmlns:p14="http://schemas.microsoft.com/office/powerpoint/2010/main" val="1729482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1" grpId="0" animBg="1"/>
      <p:bldP spid="14" grpId="0" animBg="1"/>
      <p:bldP spid="22" grpId="0" animBg="1"/>
      <p:bldP spid="23" grpId="0" animBg="1"/>
      <p:bldP spid="26" grpId="0" animBg="1"/>
      <p:bldP spid="27" grpId="0" animBg="1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65895C-3007-68E1-FFBD-AD4A54AE87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urple background with a hat and stars&#10;&#10;Description automatically generated with low confidence">
            <a:extLst>
              <a:ext uri="{FF2B5EF4-FFF2-40B4-BE49-F238E27FC236}">
                <a16:creationId xmlns:a16="http://schemas.microsoft.com/office/drawing/2014/main" id="{27250271-7C57-0933-1B6A-D2BD68F27A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FD5A290F-A254-B461-8DD1-AAFC76374B83}"/>
              </a:ext>
            </a:extLst>
          </p:cNvPr>
          <p:cNvSpPr txBox="1">
            <a:spLocks/>
          </p:cNvSpPr>
          <p:nvPr/>
        </p:nvSpPr>
        <p:spPr>
          <a:xfrm>
            <a:off x="547924" y="1456980"/>
            <a:ext cx="3353594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Main </a:t>
            </a:r>
          </a:p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clause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AADFA5-0C1D-58B8-D6A1-CBCA28D5840C}"/>
              </a:ext>
            </a:extLst>
          </p:cNvPr>
          <p:cNvSpPr txBox="1">
            <a:spLocks/>
          </p:cNvSpPr>
          <p:nvPr/>
        </p:nvSpPr>
        <p:spPr>
          <a:xfrm>
            <a:off x="4499693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Complete thought</a:t>
            </a: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1C01943E-09A1-8906-749E-BB61B9A0BB3B}"/>
              </a:ext>
            </a:extLst>
          </p:cNvPr>
          <p:cNvSpPr/>
          <p:nvPr/>
        </p:nvSpPr>
        <p:spPr>
          <a:xfrm>
            <a:off x="3986376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CE4E30D-2B5E-5B97-C67A-56CD4873D219}"/>
              </a:ext>
            </a:extLst>
          </p:cNvPr>
          <p:cNvSpPr txBox="1">
            <a:spLocks/>
          </p:cNvSpPr>
          <p:nvPr/>
        </p:nvSpPr>
        <p:spPr>
          <a:xfrm>
            <a:off x="487371" y="3811347"/>
            <a:ext cx="3380940" cy="15893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Subordinate clause </a:t>
            </a:r>
          </a:p>
        </p:txBody>
      </p:sp>
      <p:sp>
        <p:nvSpPr>
          <p:cNvPr id="21" name="Equals 20">
            <a:extLst>
              <a:ext uri="{FF2B5EF4-FFF2-40B4-BE49-F238E27FC236}">
                <a16:creationId xmlns:a16="http://schemas.microsoft.com/office/drawing/2014/main" id="{366080DB-5A79-0987-6FC2-CBCC17D181D5}"/>
              </a:ext>
            </a:extLst>
          </p:cNvPr>
          <p:cNvSpPr/>
          <p:nvPr/>
        </p:nvSpPr>
        <p:spPr>
          <a:xfrm>
            <a:off x="3958397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8089F9-0259-65B1-885D-7DB43B944995}"/>
              </a:ext>
            </a:extLst>
          </p:cNvPr>
          <p:cNvSpPr txBox="1">
            <a:spLocks/>
          </p:cNvSpPr>
          <p:nvPr/>
        </p:nvSpPr>
        <p:spPr>
          <a:xfrm>
            <a:off x="4472348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Incomplete thought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EA4537E-2B8E-4E7C-D852-010BEC809EB3}"/>
              </a:ext>
            </a:extLst>
          </p:cNvPr>
          <p:cNvSpPr txBox="1">
            <a:spLocks/>
          </p:cNvSpPr>
          <p:nvPr/>
        </p:nvSpPr>
        <p:spPr>
          <a:xfrm>
            <a:off x="8451462" y="1412756"/>
            <a:ext cx="3353594" cy="163353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be okay as a sentence.</a:t>
            </a:r>
          </a:p>
        </p:txBody>
      </p:sp>
      <p:sp>
        <p:nvSpPr>
          <p:cNvPr id="7" name="Equals 6">
            <a:extLst>
              <a:ext uri="{FF2B5EF4-FFF2-40B4-BE49-F238E27FC236}">
                <a16:creationId xmlns:a16="http://schemas.microsoft.com/office/drawing/2014/main" id="{E1EEB824-330E-8325-7A81-47947E5441C1}"/>
              </a:ext>
            </a:extLst>
          </p:cNvPr>
          <p:cNvSpPr/>
          <p:nvPr/>
        </p:nvSpPr>
        <p:spPr>
          <a:xfrm>
            <a:off x="7938145" y="2052945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8" name="Equals 7">
            <a:extLst>
              <a:ext uri="{FF2B5EF4-FFF2-40B4-BE49-F238E27FC236}">
                <a16:creationId xmlns:a16="http://schemas.microsoft.com/office/drawing/2014/main" id="{570C7FE6-22D2-73B0-F355-CD97288EB28A}"/>
              </a:ext>
            </a:extLst>
          </p:cNvPr>
          <p:cNvSpPr/>
          <p:nvPr/>
        </p:nvSpPr>
        <p:spPr>
          <a:xfrm>
            <a:off x="7910166" y="4397130"/>
            <a:ext cx="423231" cy="386441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60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99966F-E7D6-5C11-9DD8-B6CC876EC617}"/>
              </a:ext>
            </a:extLst>
          </p:cNvPr>
          <p:cNvSpPr txBox="1">
            <a:spLocks/>
          </p:cNvSpPr>
          <p:nvPr/>
        </p:nvSpPr>
        <p:spPr>
          <a:xfrm>
            <a:off x="8424117" y="3811347"/>
            <a:ext cx="3380939" cy="158931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Would NOT be okay as a sentence. </a:t>
            </a:r>
          </a:p>
        </p:txBody>
      </p:sp>
    </p:spTree>
    <p:extLst>
      <p:ext uri="{BB962C8B-B14F-4D97-AF65-F5344CB8AC3E}">
        <p14:creationId xmlns:p14="http://schemas.microsoft.com/office/powerpoint/2010/main" val="2519098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13" grpId="0" animBg="1"/>
      <p:bldP spid="17" grpId="0" animBg="1"/>
      <p:bldP spid="21" grpId="0" animBg="1"/>
      <p:bldP spid="2" grpId="0" animBg="1"/>
      <p:bldP spid="4" grpId="0" animBg="1"/>
      <p:bldP spid="7" grpId="0" animBg="1"/>
      <p:bldP spid="8" grpId="0" animBg="1"/>
      <p:bldP spid="1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remember 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is used to join two clauses.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658177" y="432278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685928" y="432278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4F23CBF-1331-A53A-1008-F7698E0DD583}"/>
              </a:ext>
            </a:extLst>
          </p:cNvPr>
          <p:cNvSpPr txBox="1">
            <a:spLocks/>
          </p:cNvSpPr>
          <p:nvPr/>
        </p:nvSpPr>
        <p:spPr>
          <a:xfrm>
            <a:off x="3566217" y="7207290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21326" y="432278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911493" y="445457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918861" y="4501705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3" name="Plus Sign 2">
            <a:extLst>
              <a:ext uri="{FF2B5EF4-FFF2-40B4-BE49-F238E27FC236}">
                <a16:creationId xmlns:a16="http://schemas.microsoft.com/office/drawing/2014/main" id="{9699D3C7-1006-724F-5550-B13D71737B9B}"/>
              </a:ext>
            </a:extLst>
          </p:cNvPr>
          <p:cNvSpPr/>
          <p:nvPr/>
        </p:nvSpPr>
        <p:spPr>
          <a:xfrm>
            <a:off x="5966436" y="4445622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1862 -0.179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16" y="-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42 0.00695 L 0.003 -0.4210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1" y="-214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8" grpId="0" animBg="1"/>
      <p:bldP spid="9" grpId="0" animBg="1"/>
      <p:bldP spid="11" grpId="0" animBg="1"/>
      <p:bldP spid="13" grpId="0" animBg="1"/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049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do these sentences sound to you?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407479" y="1780369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alien. Aimee is a robot.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084E1DB-FEF6-C001-6CB6-47C8657D899E}"/>
              </a:ext>
            </a:extLst>
          </p:cNvPr>
          <p:cNvSpPr txBox="1">
            <a:spLocks/>
          </p:cNvSpPr>
          <p:nvPr/>
        </p:nvSpPr>
        <p:spPr>
          <a:xfrm>
            <a:off x="407479" y="2687081"/>
            <a:ext cx="11377035" cy="88557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about we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join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these two sentences together?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4AE0910-0714-A96C-6517-54D1328B74E3}"/>
              </a:ext>
            </a:extLst>
          </p:cNvPr>
          <p:cNvSpPr txBox="1">
            <a:spLocks/>
          </p:cNvSpPr>
          <p:nvPr/>
        </p:nvSpPr>
        <p:spPr>
          <a:xfrm>
            <a:off x="407479" y="3839397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 and 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Aimee is a robot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9" grpId="0" animBg="1"/>
      <p:bldP spid="2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Background pattern&#10;&#10;Description automatically generated">
            <a:extLst>
              <a:ext uri="{FF2B5EF4-FFF2-40B4-BE49-F238E27FC236}">
                <a16:creationId xmlns:a16="http://schemas.microsoft.com/office/drawing/2014/main" id="{55B61937-97BC-9AD6-C971-34193E800B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32142E-61B4-F460-5024-6837E906280B}"/>
              </a:ext>
            </a:extLst>
          </p:cNvPr>
          <p:cNvSpPr txBox="1">
            <a:spLocks/>
          </p:cNvSpPr>
          <p:nvPr/>
        </p:nvSpPr>
        <p:spPr>
          <a:xfrm>
            <a:off x="407478" y="490628"/>
            <a:ext cx="11377035" cy="88557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two sentences</a:t>
            </a:r>
            <a:r>
              <a:rPr lang="en-GB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became one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compound sentence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25C2D3B-300C-8B22-7B38-92A3DBC4DE0C}"/>
              </a:ext>
            </a:extLst>
          </p:cNvPr>
          <p:cNvSpPr txBox="1">
            <a:spLocks/>
          </p:cNvSpPr>
          <p:nvPr/>
        </p:nvSpPr>
        <p:spPr>
          <a:xfrm>
            <a:off x="407479" y="1694104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 sentences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Emile is an alien. 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Aimee is a robot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B0A02B-D54A-7ABD-3F48-54F15EABF300}"/>
              </a:ext>
            </a:extLst>
          </p:cNvPr>
          <p:cNvSpPr txBox="1">
            <a:spLocks/>
          </p:cNvSpPr>
          <p:nvPr/>
        </p:nvSpPr>
        <p:spPr>
          <a:xfrm>
            <a:off x="407479" y="3761360"/>
            <a:ext cx="11377035" cy="88557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word did we use to join the two sentences?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2AB327B-E3CB-9A00-F3AE-71A1EAC92297}"/>
              </a:ext>
            </a:extLst>
          </p:cNvPr>
          <p:cNvSpPr txBox="1">
            <a:spLocks/>
          </p:cNvSpPr>
          <p:nvPr/>
        </p:nvSpPr>
        <p:spPr>
          <a:xfrm>
            <a:off x="407479" y="2701696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sentence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: Emile is an alien and 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Aimee is a robot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79012B-309A-C747-4E4F-C374E372B0FC}"/>
              </a:ext>
            </a:extLst>
          </p:cNvPr>
          <p:cNvSpPr txBox="1">
            <a:spLocks/>
          </p:cNvSpPr>
          <p:nvPr/>
        </p:nvSpPr>
        <p:spPr>
          <a:xfrm>
            <a:off x="407480" y="4951051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Aimee is a robot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CFE1186-A96B-A747-22D7-9FA3D7B71F07}"/>
              </a:ext>
            </a:extLst>
          </p:cNvPr>
          <p:cNvCxnSpPr/>
          <p:nvPr/>
        </p:nvCxnSpPr>
        <p:spPr>
          <a:xfrm flipH="1" flipV="1">
            <a:off x="6604002" y="5506634"/>
            <a:ext cx="766618" cy="52587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7BDD0FD0-A5E8-9BF7-902F-F605A3D24DB8}"/>
              </a:ext>
            </a:extLst>
          </p:cNvPr>
          <p:cNvSpPr txBox="1"/>
          <p:nvPr/>
        </p:nvSpPr>
        <p:spPr>
          <a:xfrm>
            <a:off x="7194585" y="5708012"/>
            <a:ext cx="4802908" cy="1055608"/>
          </a:xfrm>
          <a:prstGeom prst="round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The word “and” joined the two sentences together. </a:t>
            </a:r>
          </a:p>
        </p:txBody>
      </p:sp>
    </p:spTree>
    <p:extLst>
      <p:ext uri="{BB962C8B-B14F-4D97-AF65-F5344CB8AC3E}">
        <p14:creationId xmlns:p14="http://schemas.microsoft.com/office/powerpoint/2010/main" val="2371301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shape&#10;&#10;Description automatically generated">
            <a:extLst>
              <a:ext uri="{FF2B5EF4-FFF2-40B4-BE49-F238E27FC236}">
                <a16:creationId xmlns:a16="http://schemas.microsoft.com/office/drawing/2014/main" id="{048CA078-4B2F-0BEC-37CC-E45FB00AA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440891" y="1486754"/>
            <a:ext cx="11497109" cy="141980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4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r>
              <a:rPr lang="en-GB" sz="4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is used to join two sentences or clauses.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AB39CD-9438-9C8B-3D75-C7C068F53C52}"/>
              </a:ext>
            </a:extLst>
          </p:cNvPr>
          <p:cNvSpPr txBox="1">
            <a:spLocks/>
          </p:cNvSpPr>
          <p:nvPr/>
        </p:nvSpPr>
        <p:spPr>
          <a:xfrm>
            <a:off x="500927" y="3149299"/>
            <a:ext cx="11377035" cy="629112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is an alien </a:t>
            </a:r>
            <a:r>
              <a:rPr lang="en-GB" sz="36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Scrambler is a dinosaur.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856853F-C715-5D66-0FD3-E86B98A984B8}"/>
              </a:ext>
            </a:extLst>
          </p:cNvPr>
          <p:cNvSpPr txBox="1">
            <a:spLocks/>
          </p:cNvSpPr>
          <p:nvPr/>
        </p:nvSpPr>
        <p:spPr>
          <a:xfrm>
            <a:off x="407482" y="3982879"/>
            <a:ext cx="11377035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“and” is the </a:t>
            </a:r>
            <a:r>
              <a:rPr lang="en-GB" sz="36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4650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937522E3-EAD7-6CFA-EEEE-FCC5A2161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CD10EAC-76CD-B09A-734A-291C5B2959F9}"/>
              </a:ext>
            </a:extLst>
          </p:cNvPr>
          <p:cNvSpPr txBox="1">
            <a:spLocks/>
          </p:cNvSpPr>
          <p:nvPr/>
        </p:nvSpPr>
        <p:spPr>
          <a:xfrm>
            <a:off x="380854" y="104775"/>
            <a:ext cx="11497109" cy="139793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seven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special conjunctions</a:t>
            </a:r>
            <a:r>
              <a:rPr lang="en-GB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called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co-ordinating conjunctions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F4991EE-C9CC-1DDD-86F4-1FAB40FEE963}"/>
              </a:ext>
            </a:extLst>
          </p:cNvPr>
          <p:cNvSpPr txBox="1">
            <a:spLocks/>
          </p:cNvSpPr>
          <p:nvPr/>
        </p:nvSpPr>
        <p:spPr>
          <a:xfrm>
            <a:off x="452270" y="1659118"/>
            <a:ext cx="1789701" cy="5042473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  <a:p>
            <a:pPr marL="457200" indent="-457200" algn="ctr">
              <a:buAutoNum type="arabicPeriod"/>
            </a:pPr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5DE096-244B-0F11-418C-9B32CF8DC223}"/>
              </a:ext>
            </a:extLst>
          </p:cNvPr>
          <p:cNvSpPr txBox="1">
            <a:spLocks/>
          </p:cNvSpPr>
          <p:nvPr/>
        </p:nvSpPr>
        <p:spPr>
          <a:xfrm>
            <a:off x="2424183" y="178114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79FABD1-3F1D-D71D-E544-8353AAD6ECDE}"/>
              </a:ext>
            </a:extLst>
          </p:cNvPr>
          <p:cNvSpPr txBox="1">
            <a:spLocks/>
          </p:cNvSpPr>
          <p:nvPr/>
        </p:nvSpPr>
        <p:spPr>
          <a:xfrm>
            <a:off x="2424183" y="2480329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E7EB4DF-1C26-5B46-C06D-5D70FDA9F229}"/>
              </a:ext>
            </a:extLst>
          </p:cNvPr>
          <p:cNvSpPr txBox="1">
            <a:spLocks/>
          </p:cNvSpPr>
          <p:nvPr/>
        </p:nvSpPr>
        <p:spPr>
          <a:xfrm>
            <a:off x="2424183" y="317951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36AFB3C-B577-C8D5-EE41-D542AE70CDC5}"/>
              </a:ext>
            </a:extLst>
          </p:cNvPr>
          <p:cNvSpPr txBox="1">
            <a:spLocks/>
          </p:cNvSpPr>
          <p:nvPr/>
        </p:nvSpPr>
        <p:spPr>
          <a:xfrm>
            <a:off x="2424183" y="3878699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06F158B-5A58-A83E-6813-2ADBAA300431}"/>
              </a:ext>
            </a:extLst>
          </p:cNvPr>
          <p:cNvSpPr txBox="1">
            <a:spLocks/>
          </p:cNvSpPr>
          <p:nvPr/>
        </p:nvSpPr>
        <p:spPr>
          <a:xfrm>
            <a:off x="2424183" y="457788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299994B-11D2-0134-6A17-7F6AD5B33BFF}"/>
              </a:ext>
            </a:extLst>
          </p:cNvPr>
          <p:cNvSpPr txBox="1">
            <a:spLocks/>
          </p:cNvSpPr>
          <p:nvPr/>
        </p:nvSpPr>
        <p:spPr>
          <a:xfrm>
            <a:off x="2424183" y="5277069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0A71EA0-1DE0-EC40-8BDE-5B0C76C38173}"/>
              </a:ext>
            </a:extLst>
          </p:cNvPr>
          <p:cNvSpPr txBox="1">
            <a:spLocks/>
          </p:cNvSpPr>
          <p:nvPr/>
        </p:nvSpPr>
        <p:spPr>
          <a:xfrm>
            <a:off x="2424183" y="5976254"/>
            <a:ext cx="1678486" cy="6291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C99F3F2-BF8C-20FC-7F02-A07850E5B3D5}"/>
              </a:ext>
            </a:extLst>
          </p:cNvPr>
          <p:cNvSpPr txBox="1">
            <a:spLocks/>
          </p:cNvSpPr>
          <p:nvPr/>
        </p:nvSpPr>
        <p:spPr>
          <a:xfrm>
            <a:off x="4284882" y="1781580"/>
            <a:ext cx="7593082" cy="139793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Co-ordinating conjunctions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join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main clauses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together. </a:t>
            </a:r>
          </a:p>
        </p:txBody>
      </p:sp>
    </p:spTree>
    <p:extLst>
      <p:ext uri="{BB962C8B-B14F-4D97-AF65-F5344CB8AC3E}">
        <p14:creationId xmlns:p14="http://schemas.microsoft.com/office/powerpoint/2010/main" val="3387875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3" grpId="0" animBg="1"/>
      <p:bldP spid="5" grpId="0" animBg="1"/>
      <p:bldP spid="6" grpId="0" animBg="1"/>
      <p:bldP spid="10" grpId="0" animBg="1"/>
      <p:bldP spid="11" grpId="0" animBg="1"/>
      <p:bldP spid="12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10342" y="1122594"/>
            <a:ext cx="11571316" cy="139286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is used to join two main clauses.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4AE80D8-A0E3-8084-214A-62E7CE822278}"/>
              </a:ext>
            </a:extLst>
          </p:cNvPr>
          <p:cNvSpPr txBox="1">
            <a:spLocks/>
          </p:cNvSpPr>
          <p:nvPr/>
        </p:nvSpPr>
        <p:spPr>
          <a:xfrm>
            <a:off x="646645" y="289802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1E56CA2-6590-A53C-385E-94C7416D3E5F}"/>
              </a:ext>
            </a:extLst>
          </p:cNvPr>
          <p:cNvSpPr txBox="1">
            <a:spLocks/>
          </p:cNvSpPr>
          <p:nvPr/>
        </p:nvSpPr>
        <p:spPr>
          <a:xfrm>
            <a:off x="6674396" y="289802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Clause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84DBDA2-E9CE-709E-9A7D-EAFB85190D0F}"/>
              </a:ext>
            </a:extLst>
          </p:cNvPr>
          <p:cNvSpPr txBox="1">
            <a:spLocks/>
          </p:cNvSpPr>
          <p:nvPr/>
        </p:nvSpPr>
        <p:spPr>
          <a:xfrm>
            <a:off x="3566217" y="7506546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95DD362-456E-498D-BF54-AD39D06D1FCA}"/>
              </a:ext>
            </a:extLst>
          </p:cNvPr>
          <p:cNvSpPr txBox="1">
            <a:spLocks/>
          </p:cNvSpPr>
          <p:nvPr/>
        </p:nvSpPr>
        <p:spPr>
          <a:xfrm>
            <a:off x="9509794" y="289802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6" name="Plus Sign 15">
            <a:extLst>
              <a:ext uri="{FF2B5EF4-FFF2-40B4-BE49-F238E27FC236}">
                <a16:creationId xmlns:a16="http://schemas.microsoft.com/office/drawing/2014/main" id="{A171BA63-ABB6-E235-B955-970583F699CC}"/>
              </a:ext>
            </a:extLst>
          </p:cNvPr>
          <p:cNvSpPr/>
          <p:nvPr/>
        </p:nvSpPr>
        <p:spPr>
          <a:xfrm>
            <a:off x="2899961" y="3029802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7" name="Equals 16">
            <a:extLst>
              <a:ext uri="{FF2B5EF4-FFF2-40B4-BE49-F238E27FC236}">
                <a16:creationId xmlns:a16="http://schemas.microsoft.com/office/drawing/2014/main" id="{ED787942-AE51-1737-1E40-7989526F2D73}"/>
              </a:ext>
            </a:extLst>
          </p:cNvPr>
          <p:cNvSpPr/>
          <p:nvPr/>
        </p:nvSpPr>
        <p:spPr>
          <a:xfrm>
            <a:off x="8907329" y="3076936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  <p:sp>
        <p:nvSpPr>
          <p:cNvPr id="18" name="Plus Sign 17">
            <a:extLst>
              <a:ext uri="{FF2B5EF4-FFF2-40B4-BE49-F238E27FC236}">
                <a16:creationId xmlns:a16="http://schemas.microsoft.com/office/drawing/2014/main" id="{77683E16-2CE3-C4D6-36B9-A08FF9B62480}"/>
              </a:ext>
            </a:extLst>
          </p:cNvPr>
          <p:cNvSpPr/>
          <p:nvPr/>
        </p:nvSpPr>
        <p:spPr>
          <a:xfrm>
            <a:off x="5954904" y="3020853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990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42 0.00695 L 0.00052 -0.6761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" y="-3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the 7 </a:t>
            </a:r>
            <a:r>
              <a:rPr lang="en-GB" altLang="en-US" sz="2800" b="1" u="sng" dirty="0">
                <a:solidFill>
                  <a:schemeClr val="bg1"/>
                </a:solidFill>
              </a:rPr>
              <a:t>co-ordinating</a:t>
            </a:r>
            <a:r>
              <a:rPr lang="en-GB" altLang="en-US" sz="2800" dirty="0">
                <a:solidFill>
                  <a:schemeClr val="bg1"/>
                </a:solidFill>
              </a:rPr>
              <a:t> </a:t>
            </a:r>
            <a:r>
              <a:rPr lang="en-GB" altLang="en-US" sz="2800" b="1" u="sng" dirty="0">
                <a:solidFill>
                  <a:schemeClr val="bg1"/>
                </a:solidFill>
              </a:rPr>
              <a:t>conjunctions</a:t>
            </a:r>
            <a:r>
              <a:rPr lang="en-GB" altLang="en-US" sz="2800" dirty="0">
                <a:solidFill>
                  <a:schemeClr val="bg1"/>
                </a:solidFill>
              </a:rPr>
              <a:t>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memorise them!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 (Remember FANBOYS)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5907" y="2746950"/>
            <a:ext cx="2816827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For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And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Nor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4.	But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8A0B806-76B3-2A9D-43A8-C54998A29C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4488" y="2804312"/>
            <a:ext cx="2816827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5.	Or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6.	</a:t>
            </a:r>
            <a:r>
              <a:rPr lang="fr-FR" altLang="en-US" sz="2800" dirty="0" err="1">
                <a:solidFill>
                  <a:schemeClr val="tx1"/>
                </a:solidFill>
                <a:latin typeface="Andika" panose="02000000000000000000" pitchFamily="2" charset="0"/>
              </a:rPr>
              <a:t>Yet</a:t>
            </a:r>
            <a:endParaRPr lang="fr-FR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7.	So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879974" y="2502952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848665" y="2389858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716D04-0F71-9AAA-33A4-40895A07C6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E9E44FA-64F9-ECB4-A055-E7FF80760D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22094A-8A78-2D50-8369-31A2E6DA096B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9C7B554-92E6-9922-382A-28F9E3956CA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is growling 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31A3025-2537-4A8C-E249-D6C99B0DC50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personification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FBFD73-BA6D-0D28-E52A-15DC5163C6D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22340661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</a:t>
            </a:r>
            <a:r>
              <a:rPr lang="en-GB" altLang="en-US" sz="2800">
                <a:solidFill>
                  <a:schemeClr val="bg1"/>
                </a:solidFill>
              </a:rPr>
              <a:t>many did </a:t>
            </a:r>
            <a:r>
              <a:rPr lang="en-GB" altLang="en-US" sz="2800" dirty="0">
                <a:solidFill>
                  <a:schemeClr val="bg1"/>
                </a:solidFill>
              </a:rPr>
              <a:t>you remember?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C2086F7-0A34-1698-0CD3-3DA13D00F1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5907" y="2746950"/>
            <a:ext cx="2816827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	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4.	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9061C63-BFF9-179D-32FF-60343A7F6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4488" y="2804312"/>
            <a:ext cx="2816827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5.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6.	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fr-FR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7.	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2FEB919-3FFC-F909-DB8A-F629C607D371}"/>
              </a:ext>
            </a:extLst>
          </p:cNvPr>
          <p:cNvSpPr txBox="1"/>
          <p:nvPr/>
        </p:nvSpPr>
        <p:spPr>
          <a:xfrm>
            <a:off x="4517496" y="2912019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For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DABD448-DE6D-D021-D562-B1B9FC570075}"/>
              </a:ext>
            </a:extLst>
          </p:cNvPr>
          <p:cNvSpPr txBox="1"/>
          <p:nvPr/>
        </p:nvSpPr>
        <p:spPr>
          <a:xfrm>
            <a:off x="4517496" y="3567032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And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4274B36-5210-47D5-1BDB-E8E4D5948CD3}"/>
              </a:ext>
            </a:extLst>
          </p:cNvPr>
          <p:cNvSpPr txBox="1"/>
          <p:nvPr/>
        </p:nvSpPr>
        <p:spPr>
          <a:xfrm>
            <a:off x="4536482" y="4202338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Nor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864B27D-80CB-9BC6-B2F3-6AF5595ADDBE}"/>
              </a:ext>
            </a:extLst>
          </p:cNvPr>
          <p:cNvSpPr txBox="1"/>
          <p:nvPr/>
        </p:nvSpPr>
        <p:spPr>
          <a:xfrm>
            <a:off x="4543032" y="4856279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But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63CD425-031A-514D-76A5-3F0EC9BD1A56}"/>
              </a:ext>
            </a:extLst>
          </p:cNvPr>
          <p:cNvSpPr txBox="1"/>
          <p:nvPr/>
        </p:nvSpPr>
        <p:spPr>
          <a:xfrm>
            <a:off x="6864243" y="2998658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Or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98C1925-F379-56A0-F782-996EC79B8D18}"/>
              </a:ext>
            </a:extLst>
          </p:cNvPr>
          <p:cNvSpPr txBox="1"/>
          <p:nvPr/>
        </p:nvSpPr>
        <p:spPr>
          <a:xfrm>
            <a:off x="6869001" y="3695514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Yet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526CD98-EAF3-DE1F-7A65-8028B086EEA3}"/>
              </a:ext>
            </a:extLst>
          </p:cNvPr>
          <p:cNvSpPr txBox="1"/>
          <p:nvPr/>
        </p:nvSpPr>
        <p:spPr>
          <a:xfrm>
            <a:off x="6908348" y="4342620"/>
            <a:ext cx="1149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So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8" grpId="0"/>
      <p:bldP spid="34" grpId="0"/>
      <p:bldP spid="37" grpId="0"/>
      <p:bldP spid="38" grpId="0"/>
      <p:bldP spid="39" grpId="0"/>
      <p:bldP spid="4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298809" y="1458216"/>
            <a:ext cx="11571316" cy="620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about subordinate clauses?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1855368" y="2490135"/>
            <a:ext cx="9062258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loved grammar lessons when I was a child.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D3C9043-DEB8-6ED4-9A40-63585AA708D3}"/>
              </a:ext>
            </a:extLst>
          </p:cNvPr>
          <p:cNvSpPr txBox="1">
            <a:spLocks/>
          </p:cNvSpPr>
          <p:nvPr/>
        </p:nvSpPr>
        <p:spPr>
          <a:xfrm>
            <a:off x="425810" y="3662974"/>
            <a:ext cx="5356631" cy="2044516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main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expresses a whole thought.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would be fine as a sentence on its own.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554D5F9-6C6D-D87E-A014-564B450834BD}"/>
              </a:ext>
            </a:extLst>
          </p:cNvPr>
          <p:cNvCxnSpPr/>
          <p:nvPr/>
        </p:nvCxnSpPr>
        <p:spPr>
          <a:xfrm>
            <a:off x="2680868" y="3157994"/>
            <a:ext cx="4038600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8E027815-F4EB-9F68-96DB-5537AC9CDCCB}"/>
              </a:ext>
            </a:extLst>
          </p:cNvPr>
          <p:cNvSpPr/>
          <p:nvPr/>
        </p:nvSpPr>
        <p:spPr>
          <a:xfrm rot="16200000">
            <a:off x="3621069" y="3287005"/>
            <a:ext cx="542686" cy="47784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0BD5B24-5E15-26CA-3C99-BC1456C7A371}"/>
              </a:ext>
            </a:extLst>
          </p:cNvPr>
          <p:cNvSpPr txBox="1">
            <a:spLocks/>
          </p:cNvSpPr>
          <p:nvPr/>
        </p:nvSpPr>
        <p:spPr>
          <a:xfrm>
            <a:off x="6386496" y="3662975"/>
            <a:ext cx="5483629" cy="204451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main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express a whole thought. 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make sense as a sentence on its own.</a:t>
            </a: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DFA66D5A-1D9D-CAE3-71E7-9A1FC00F1F25}"/>
              </a:ext>
            </a:extLst>
          </p:cNvPr>
          <p:cNvSpPr/>
          <p:nvPr/>
        </p:nvSpPr>
        <p:spPr>
          <a:xfrm rot="16200000">
            <a:off x="8269269" y="3187395"/>
            <a:ext cx="542688" cy="477846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F18F9CC-F937-5907-3969-FB20A9828031}"/>
              </a:ext>
            </a:extLst>
          </p:cNvPr>
          <p:cNvCxnSpPr>
            <a:cxnSpLocks/>
          </p:cNvCxnSpPr>
          <p:nvPr/>
        </p:nvCxnSpPr>
        <p:spPr>
          <a:xfrm flipV="1">
            <a:off x="6964218" y="3154973"/>
            <a:ext cx="2981050" cy="1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1">
            <a:extLst>
              <a:ext uri="{FF2B5EF4-FFF2-40B4-BE49-F238E27FC236}">
                <a16:creationId xmlns:a16="http://schemas.microsoft.com/office/drawing/2014/main" id="{21D340CC-7FBC-85BD-A4DA-B85AD27EE4AF}"/>
              </a:ext>
            </a:extLst>
          </p:cNvPr>
          <p:cNvSpPr txBox="1">
            <a:spLocks/>
          </p:cNvSpPr>
          <p:nvPr/>
        </p:nvSpPr>
        <p:spPr>
          <a:xfrm>
            <a:off x="298809" y="524236"/>
            <a:ext cx="11571316" cy="620909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So, a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co-ordinating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conjunction joins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two main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clauses.</a:t>
            </a:r>
          </a:p>
        </p:txBody>
      </p:sp>
    </p:spTree>
    <p:extLst>
      <p:ext uri="{BB962C8B-B14F-4D97-AF65-F5344CB8AC3E}">
        <p14:creationId xmlns:p14="http://schemas.microsoft.com/office/powerpoint/2010/main" val="2785976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16" grpId="0" animBg="1"/>
      <p:bldP spid="17" grpId="0" animBg="1"/>
      <p:bldP spid="18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310342" y="199145"/>
            <a:ext cx="11571316" cy="1215132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clause which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express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thought is called a “</a:t>
            </a:r>
            <a:r>
              <a:rPr lang="en-GB" sz="28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subordinate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1866901" y="2695021"/>
            <a:ext cx="9062258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cat meowed happily until it saw a dog.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D3C9043-DEB8-6ED4-9A40-63585AA708D3}"/>
              </a:ext>
            </a:extLst>
          </p:cNvPr>
          <p:cNvSpPr txBox="1">
            <a:spLocks/>
          </p:cNvSpPr>
          <p:nvPr/>
        </p:nvSpPr>
        <p:spPr>
          <a:xfrm>
            <a:off x="437343" y="3867860"/>
            <a:ext cx="5356631" cy="2044516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main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expresses a whole thought.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would be fine as a sentence on its own.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554D5F9-6C6D-D87E-A014-564B450834BD}"/>
              </a:ext>
            </a:extLst>
          </p:cNvPr>
          <p:cNvCxnSpPr>
            <a:cxnSpLocks/>
          </p:cNvCxnSpPr>
          <p:nvPr/>
        </p:nvCxnSpPr>
        <p:spPr>
          <a:xfrm>
            <a:off x="2997200" y="3362880"/>
            <a:ext cx="3733801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8E027815-F4EB-9F68-96DB-5537AC9CDCCB}"/>
              </a:ext>
            </a:extLst>
          </p:cNvPr>
          <p:cNvSpPr/>
          <p:nvPr/>
        </p:nvSpPr>
        <p:spPr>
          <a:xfrm rot="16200000">
            <a:off x="3582797" y="3541695"/>
            <a:ext cx="642295" cy="47784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0BD5B24-5E15-26CA-3C99-BC1456C7A371}"/>
              </a:ext>
            </a:extLst>
          </p:cNvPr>
          <p:cNvSpPr txBox="1">
            <a:spLocks/>
          </p:cNvSpPr>
          <p:nvPr/>
        </p:nvSpPr>
        <p:spPr>
          <a:xfrm>
            <a:off x="6398029" y="3867861"/>
            <a:ext cx="5483629" cy="204451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main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it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express a whole thought.  </a:t>
            </a:r>
          </a:p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does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make sense as a sentence on its own.</a:t>
            </a: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DFA66D5A-1D9D-CAE3-71E7-9A1FC00F1F25}"/>
              </a:ext>
            </a:extLst>
          </p:cNvPr>
          <p:cNvSpPr/>
          <p:nvPr/>
        </p:nvSpPr>
        <p:spPr>
          <a:xfrm rot="16200000">
            <a:off x="8230998" y="3442084"/>
            <a:ext cx="642295" cy="477846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F18F9CC-F937-5907-3969-FB20A9828031}"/>
              </a:ext>
            </a:extLst>
          </p:cNvPr>
          <p:cNvCxnSpPr>
            <a:cxnSpLocks/>
          </p:cNvCxnSpPr>
          <p:nvPr/>
        </p:nvCxnSpPr>
        <p:spPr>
          <a:xfrm flipV="1">
            <a:off x="6940284" y="3334459"/>
            <a:ext cx="2800616" cy="25400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1">
            <a:extLst>
              <a:ext uri="{FF2B5EF4-FFF2-40B4-BE49-F238E27FC236}">
                <a16:creationId xmlns:a16="http://schemas.microsoft.com/office/drawing/2014/main" id="{A52F237E-2C12-B376-319B-9E5B80C7C347}"/>
              </a:ext>
            </a:extLst>
          </p:cNvPr>
          <p:cNvSpPr txBox="1">
            <a:spLocks/>
          </p:cNvSpPr>
          <p:nvPr/>
        </p:nvSpPr>
        <p:spPr>
          <a:xfrm>
            <a:off x="4711701" y="1579392"/>
            <a:ext cx="5506511" cy="89023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49B8B4-4EB1-66C6-C680-E9397971F8F2}"/>
              </a:ext>
            </a:extLst>
          </p:cNvPr>
          <p:cNvSpPr/>
          <p:nvPr/>
        </p:nvSpPr>
        <p:spPr>
          <a:xfrm rot="5400000">
            <a:off x="7038236" y="2343401"/>
            <a:ext cx="642295" cy="477846"/>
          </a:xfrm>
          <a:prstGeom prst="righ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459A652-F055-2C7C-0540-EE7D7593D9DE}"/>
              </a:ext>
            </a:extLst>
          </p:cNvPr>
          <p:cNvCxnSpPr>
            <a:cxnSpLocks/>
          </p:cNvCxnSpPr>
          <p:nvPr/>
        </p:nvCxnSpPr>
        <p:spPr>
          <a:xfrm>
            <a:off x="6940284" y="3459470"/>
            <a:ext cx="815468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891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16" grpId="0" animBg="1"/>
      <p:bldP spid="17" grpId="0" animBg="1"/>
      <p:bldP spid="18" grpId="0" animBg="1"/>
      <p:bldP spid="8" grpId="0" animBg="1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Background pattern&#10;&#10;Description automatically generated">
            <a:extLst>
              <a:ext uri="{FF2B5EF4-FFF2-40B4-BE49-F238E27FC236}">
                <a16:creationId xmlns:a16="http://schemas.microsoft.com/office/drawing/2014/main" id="{C8457934-500C-F72E-49DB-8C9F74CB5B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232417"/>
            <a:ext cx="10283535" cy="1539822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you join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two sentences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use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 conjunction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join them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make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compound sentence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1097333" y="328365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you join a sentence to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subordinate 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use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subordinating conjunction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join them,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make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complex sentence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546755" y="195812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632450" y="195812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87314" y="195812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780908" y="215077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5911738" y="215077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942143" y="2150771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AE6C12B-C083-E771-0BEE-6B05A91094D8}"/>
              </a:ext>
            </a:extLst>
          </p:cNvPr>
          <p:cNvSpPr txBox="1">
            <a:spLocks/>
          </p:cNvSpPr>
          <p:nvPr/>
        </p:nvSpPr>
        <p:spPr>
          <a:xfrm>
            <a:off x="2008412" y="543326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2F1E6883-5029-93CB-0212-9DFEEED2CCAE}"/>
              </a:ext>
            </a:extLst>
          </p:cNvPr>
          <p:cNvSpPr txBox="1">
            <a:spLocks/>
          </p:cNvSpPr>
          <p:nvPr/>
        </p:nvSpPr>
        <p:spPr>
          <a:xfrm>
            <a:off x="5482379" y="543326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Clause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6E4652C-CE4D-5A58-F0DB-153CD954AC58}"/>
              </a:ext>
            </a:extLst>
          </p:cNvPr>
          <p:cNvSpPr txBox="1">
            <a:spLocks/>
          </p:cNvSpPr>
          <p:nvPr/>
        </p:nvSpPr>
        <p:spPr>
          <a:xfrm>
            <a:off x="9587314" y="5400476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6" name="Plus Sign 15">
            <a:extLst>
              <a:ext uri="{FF2B5EF4-FFF2-40B4-BE49-F238E27FC236}">
                <a16:creationId xmlns:a16="http://schemas.microsoft.com/office/drawing/2014/main" id="{EBA040C4-13B9-608D-77D8-C05AFC6DA03A}"/>
              </a:ext>
            </a:extLst>
          </p:cNvPr>
          <p:cNvSpPr/>
          <p:nvPr/>
        </p:nvSpPr>
        <p:spPr>
          <a:xfrm>
            <a:off x="4490238" y="5548009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Equals 17">
            <a:extLst>
              <a:ext uri="{FF2B5EF4-FFF2-40B4-BE49-F238E27FC236}">
                <a16:creationId xmlns:a16="http://schemas.microsoft.com/office/drawing/2014/main" id="{EDB3AB55-5ECB-BE4F-403E-CA7F2081F7F5}"/>
              </a:ext>
            </a:extLst>
          </p:cNvPr>
          <p:cNvSpPr/>
          <p:nvPr/>
        </p:nvSpPr>
        <p:spPr>
          <a:xfrm>
            <a:off x="8372514" y="5591069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60C16C9-DD2E-915E-0916-1FD5BF631B1A}"/>
              </a:ext>
            </a:extLst>
          </p:cNvPr>
          <p:cNvSpPr txBox="1">
            <a:spLocks/>
          </p:cNvSpPr>
          <p:nvPr/>
        </p:nvSpPr>
        <p:spPr>
          <a:xfrm>
            <a:off x="3529835" y="1958121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</p:spTree>
    <p:extLst>
      <p:ext uri="{BB962C8B-B14F-4D97-AF65-F5344CB8AC3E}">
        <p14:creationId xmlns:p14="http://schemas.microsoft.com/office/powerpoint/2010/main" val="2264780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9" grpId="0" animBg="1"/>
      <p:bldP spid="11" grpId="0" animBg="1"/>
      <p:bldP spid="12" grpId="0" animBg="1"/>
      <p:bldP spid="13" grpId="0" animBg="1"/>
      <p:bldP spid="3" grpId="0" animBg="1"/>
      <p:bldP spid="14" grpId="0" animBg="1"/>
      <p:bldP spid="15" grpId="0" animBg="1"/>
      <p:bldP spid="16" grpId="0" animBg="1"/>
      <p:bldP spid="18" grpId="0" animBg="1"/>
      <p:bldP spid="2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 descr="Background pattern&#10;&#10;Description automatically generated">
            <a:extLst>
              <a:ext uri="{FF2B5EF4-FFF2-40B4-BE49-F238E27FC236}">
                <a16:creationId xmlns:a16="http://schemas.microsoft.com/office/drawing/2014/main" id="{8BE261FD-FF5E-F45F-EF3C-30E12824AE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232417"/>
            <a:ext cx="10283535" cy="969878"/>
          </a:xfrm>
          <a:prstGeom prst="roundRect">
            <a:avLst>
              <a:gd name="adj" fmla="val 1276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fill in the gaps?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471213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6556908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F419ABF-DA52-9960-0C66-8933EE86BFCF}"/>
              </a:ext>
            </a:extLst>
          </p:cNvPr>
          <p:cNvSpPr txBox="1">
            <a:spLocks/>
          </p:cNvSpPr>
          <p:nvPr/>
        </p:nvSpPr>
        <p:spPr>
          <a:xfrm>
            <a:off x="9511772" y="1505540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Compound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2705366" y="169819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5836196" y="169819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Equals 12">
            <a:extLst>
              <a:ext uri="{FF2B5EF4-FFF2-40B4-BE49-F238E27FC236}">
                <a16:creationId xmlns:a16="http://schemas.microsoft.com/office/drawing/2014/main" id="{DF0C3E88-667B-A437-5AD5-9D0E3A13DBA0}"/>
              </a:ext>
            </a:extLst>
          </p:cNvPr>
          <p:cNvSpPr/>
          <p:nvPr/>
        </p:nvSpPr>
        <p:spPr>
          <a:xfrm>
            <a:off x="8866601" y="1698190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60C16C9-DD2E-915E-0916-1FD5BF631B1A}"/>
              </a:ext>
            </a:extLst>
          </p:cNvPr>
          <p:cNvSpPr txBox="1">
            <a:spLocks/>
          </p:cNvSpPr>
          <p:nvPr/>
        </p:nvSpPr>
        <p:spPr>
          <a:xfrm>
            <a:off x="3454293" y="1505540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479A93D-7A38-9504-7B27-FC2EC356A66B}"/>
              </a:ext>
            </a:extLst>
          </p:cNvPr>
          <p:cNvSpPr txBox="1">
            <a:spLocks/>
          </p:cNvSpPr>
          <p:nvPr/>
        </p:nvSpPr>
        <p:spPr>
          <a:xfrm>
            <a:off x="2755770" y="26882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763B0B7-B5A7-3BCA-3260-693382793598}"/>
              </a:ext>
            </a:extLst>
          </p:cNvPr>
          <p:cNvSpPr txBox="1">
            <a:spLocks/>
          </p:cNvSpPr>
          <p:nvPr/>
        </p:nvSpPr>
        <p:spPr>
          <a:xfrm>
            <a:off x="5778192" y="26882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0AB512F-8B98-EE4A-172E-C4E48C4FF592}"/>
              </a:ext>
            </a:extLst>
          </p:cNvPr>
          <p:cNvSpPr txBox="1">
            <a:spLocks/>
          </p:cNvSpPr>
          <p:nvPr/>
        </p:nvSpPr>
        <p:spPr>
          <a:xfrm>
            <a:off x="9511772" y="265909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20" name="Plus Sign 19">
            <a:extLst>
              <a:ext uri="{FF2B5EF4-FFF2-40B4-BE49-F238E27FC236}">
                <a16:creationId xmlns:a16="http://schemas.microsoft.com/office/drawing/2014/main" id="{05343527-21B1-2EF1-0C8C-BAF2B2A691F0}"/>
              </a:ext>
            </a:extLst>
          </p:cNvPr>
          <p:cNvSpPr/>
          <p:nvPr/>
        </p:nvSpPr>
        <p:spPr>
          <a:xfrm>
            <a:off x="4989923" y="2880944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Equals 21">
            <a:extLst>
              <a:ext uri="{FF2B5EF4-FFF2-40B4-BE49-F238E27FC236}">
                <a16:creationId xmlns:a16="http://schemas.microsoft.com/office/drawing/2014/main" id="{7DAE6F95-58B8-C3FE-119A-35E9C1C2BAB0}"/>
              </a:ext>
            </a:extLst>
          </p:cNvPr>
          <p:cNvSpPr/>
          <p:nvPr/>
        </p:nvSpPr>
        <p:spPr>
          <a:xfrm>
            <a:off x="8866601" y="2851749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7909ED18-9EE9-48EF-3CD2-EDA456AB352B}"/>
              </a:ext>
            </a:extLst>
          </p:cNvPr>
          <p:cNvSpPr txBox="1">
            <a:spLocks/>
          </p:cNvSpPr>
          <p:nvPr/>
        </p:nvSpPr>
        <p:spPr>
          <a:xfrm>
            <a:off x="2755770" y="378297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7E6C95DE-50BB-0E33-D06B-3609551C5026}"/>
              </a:ext>
            </a:extLst>
          </p:cNvPr>
          <p:cNvSpPr txBox="1">
            <a:spLocks/>
          </p:cNvSpPr>
          <p:nvPr/>
        </p:nvSpPr>
        <p:spPr>
          <a:xfrm>
            <a:off x="5726061" y="3798081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A8ABCD1-65E8-0A0E-69B4-12ECC1B3F556}"/>
              </a:ext>
            </a:extLst>
          </p:cNvPr>
          <p:cNvSpPr txBox="1">
            <a:spLocks/>
          </p:cNvSpPr>
          <p:nvPr/>
        </p:nvSpPr>
        <p:spPr>
          <a:xfrm>
            <a:off x="9511772" y="375378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8" name="Plus Sign 27">
            <a:extLst>
              <a:ext uri="{FF2B5EF4-FFF2-40B4-BE49-F238E27FC236}">
                <a16:creationId xmlns:a16="http://schemas.microsoft.com/office/drawing/2014/main" id="{E18A906B-2A47-C149-1EEE-0CBB8CD5E852}"/>
              </a:ext>
            </a:extLst>
          </p:cNvPr>
          <p:cNvSpPr/>
          <p:nvPr/>
        </p:nvSpPr>
        <p:spPr>
          <a:xfrm>
            <a:off x="4989923" y="3975629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Equals 30">
            <a:extLst>
              <a:ext uri="{FF2B5EF4-FFF2-40B4-BE49-F238E27FC236}">
                <a16:creationId xmlns:a16="http://schemas.microsoft.com/office/drawing/2014/main" id="{0CDFD299-0844-A987-DB98-D0A07E2177BB}"/>
              </a:ext>
            </a:extLst>
          </p:cNvPr>
          <p:cNvSpPr/>
          <p:nvPr/>
        </p:nvSpPr>
        <p:spPr>
          <a:xfrm>
            <a:off x="8866601" y="3946434"/>
            <a:ext cx="569629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A3C705FF-F45E-D494-5BA1-24B6EA140649}"/>
              </a:ext>
            </a:extLst>
          </p:cNvPr>
          <p:cNvSpPr txBox="1">
            <a:spLocks/>
          </p:cNvSpPr>
          <p:nvPr/>
        </p:nvSpPr>
        <p:spPr>
          <a:xfrm>
            <a:off x="1837915" y="4909372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95DDBC0B-1E93-26AF-F282-284E7ED66452}"/>
              </a:ext>
            </a:extLst>
          </p:cNvPr>
          <p:cNvSpPr txBox="1">
            <a:spLocks/>
          </p:cNvSpPr>
          <p:nvPr/>
        </p:nvSpPr>
        <p:spPr>
          <a:xfrm>
            <a:off x="6490920" y="4939855"/>
            <a:ext cx="1909931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84E892C-8D1C-6B24-155E-69D75F898E9E}"/>
              </a:ext>
            </a:extLst>
          </p:cNvPr>
          <p:cNvSpPr txBox="1">
            <a:spLocks/>
          </p:cNvSpPr>
          <p:nvPr/>
        </p:nvSpPr>
        <p:spPr>
          <a:xfrm>
            <a:off x="9552621" y="4956079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GB" sz="28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7" name="Plus Sign 36">
            <a:extLst>
              <a:ext uri="{FF2B5EF4-FFF2-40B4-BE49-F238E27FC236}">
                <a16:creationId xmlns:a16="http://schemas.microsoft.com/office/drawing/2014/main" id="{782B7B91-352B-FC20-EF20-AA55EF248761}"/>
              </a:ext>
            </a:extLst>
          </p:cNvPr>
          <p:cNvSpPr/>
          <p:nvPr/>
        </p:nvSpPr>
        <p:spPr>
          <a:xfrm>
            <a:off x="5716074" y="5103697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Equals 37">
            <a:extLst>
              <a:ext uri="{FF2B5EF4-FFF2-40B4-BE49-F238E27FC236}">
                <a16:creationId xmlns:a16="http://schemas.microsoft.com/office/drawing/2014/main" id="{23C5786E-52DF-4855-7A5A-CF30D59B5EB8}"/>
              </a:ext>
            </a:extLst>
          </p:cNvPr>
          <p:cNvSpPr/>
          <p:nvPr/>
        </p:nvSpPr>
        <p:spPr>
          <a:xfrm>
            <a:off x="8868804" y="5123603"/>
            <a:ext cx="501785" cy="509048"/>
          </a:xfrm>
          <a:prstGeom prst="mathEqual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A0F7901A-E263-0669-451D-C456939EBAC1}"/>
              </a:ext>
            </a:extLst>
          </p:cNvPr>
          <p:cNvSpPr txBox="1">
            <a:spLocks/>
          </p:cNvSpPr>
          <p:nvPr/>
        </p:nvSpPr>
        <p:spPr>
          <a:xfrm>
            <a:off x="6566462" y="1508638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852DF0AD-8A3C-E464-2AA9-4345F1AF0350}"/>
              </a:ext>
            </a:extLst>
          </p:cNvPr>
          <p:cNvSpPr txBox="1">
            <a:spLocks/>
          </p:cNvSpPr>
          <p:nvPr/>
        </p:nvSpPr>
        <p:spPr>
          <a:xfrm>
            <a:off x="5751485" y="268829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F5F868FC-4985-1058-BD4A-E6040B645DE7}"/>
              </a:ext>
            </a:extLst>
          </p:cNvPr>
          <p:cNvSpPr txBox="1">
            <a:spLocks/>
          </p:cNvSpPr>
          <p:nvPr/>
        </p:nvSpPr>
        <p:spPr>
          <a:xfrm>
            <a:off x="9552622" y="3753784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FAC6D8D5-1B1E-555B-E24C-22E7A473C6A1}"/>
              </a:ext>
            </a:extLst>
          </p:cNvPr>
          <p:cNvSpPr txBox="1">
            <a:spLocks/>
          </p:cNvSpPr>
          <p:nvPr/>
        </p:nvSpPr>
        <p:spPr>
          <a:xfrm>
            <a:off x="9552622" y="4915951"/>
            <a:ext cx="2151350" cy="890234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Complex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Sentence</a:t>
            </a:r>
          </a:p>
        </p:txBody>
      </p:sp>
      <p:sp>
        <p:nvSpPr>
          <p:cNvPr id="3" name="Plus Sign 2">
            <a:extLst>
              <a:ext uri="{FF2B5EF4-FFF2-40B4-BE49-F238E27FC236}">
                <a16:creationId xmlns:a16="http://schemas.microsoft.com/office/drawing/2014/main" id="{1C42D108-6D5E-9D23-9CC6-A57F6835801B}"/>
              </a:ext>
            </a:extLst>
          </p:cNvPr>
          <p:cNvSpPr/>
          <p:nvPr/>
        </p:nvSpPr>
        <p:spPr>
          <a:xfrm>
            <a:off x="4047907" y="5076820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DB52B2-E1C3-B0D6-ECD0-EB48566FCFCD}"/>
              </a:ext>
            </a:extLst>
          </p:cNvPr>
          <p:cNvSpPr txBox="1"/>
          <p:nvPr/>
        </p:nvSpPr>
        <p:spPr>
          <a:xfrm>
            <a:off x="4744458" y="4939855"/>
            <a:ext cx="858949" cy="911364"/>
          </a:xfrm>
          <a:prstGeom prst="round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GB" sz="1600" dirty="0"/>
              <a:t>   </a:t>
            </a:r>
            <a:r>
              <a:rPr lang="en-GB" sz="4800" dirty="0">
                <a:solidFill>
                  <a:schemeClr val="bg1"/>
                </a:solidFill>
              </a:rPr>
              <a:t>,</a:t>
            </a:r>
            <a:endParaRPr lang="en-GB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213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00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  <p:bldP spid="11" grpId="0" animBg="1"/>
      <p:bldP spid="12" grpId="0" animBg="1"/>
      <p:bldP spid="13" grpId="0" animBg="1"/>
      <p:bldP spid="25" grpId="0" animBg="1"/>
      <p:bldP spid="5" grpId="0" animBg="1"/>
      <p:bldP spid="10" grpId="0" animBg="1"/>
      <p:bldP spid="19" grpId="0" animBg="1"/>
      <p:bldP spid="20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31" grpId="0" animBg="1"/>
      <p:bldP spid="33" grpId="0" animBg="1"/>
      <p:bldP spid="34" grpId="0" animBg="1"/>
      <p:bldP spid="35" grpId="0" animBg="1"/>
      <p:bldP spid="37" grpId="0" animBg="1"/>
      <p:bldP spid="38" grpId="0" animBg="1"/>
      <p:bldP spid="42" grpId="0" animBg="1"/>
      <p:bldP spid="43" grpId="0" animBg="1"/>
      <p:bldP spid="45" grpId="0" animBg="1"/>
      <p:bldP spid="47" grpId="0" animBg="1"/>
      <p:bldP spid="3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D17B4-553D-F633-4D5E-085F27E1C7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E7DB1D4-B3D5-84D4-830D-AAB53BE3EB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4E358B7-1617-E266-CAD3-FB2E115D086C}"/>
              </a:ext>
            </a:extLst>
          </p:cNvPr>
          <p:cNvSpPr/>
          <p:nvPr/>
        </p:nvSpPr>
        <p:spPr>
          <a:xfrm>
            <a:off x="207099" y="1885493"/>
            <a:ext cx="11842067" cy="4834621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0D8FBDD-693E-2599-B803-20EABCEBDA34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write a sentence in each of the 3 sentence structures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B5FAE1D-D80C-B1CE-E395-D8BF62AD9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324455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77D9DF3-8C8F-01BC-760D-DD1B01C71E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2024" y="-852100"/>
            <a:ext cx="1402449" cy="1738885"/>
          </a:xfrm>
          <a:prstGeom prst="rect">
            <a:avLst/>
          </a:prstGeom>
        </p:spPr>
      </p:pic>
      <p:sp>
        <p:nvSpPr>
          <p:cNvPr id="3" name="Red Oval">
            <a:extLst>
              <a:ext uri="{FF2B5EF4-FFF2-40B4-BE49-F238E27FC236}">
                <a16:creationId xmlns:a16="http://schemas.microsoft.com/office/drawing/2014/main" id="{CEEFEEE0-DA3E-6135-7A5E-4F46BF2B2E7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4E0CED67-3544-627A-60FC-E75673D1825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5CDE3DC-D5CE-21D8-68E0-1F5EA7E3348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7ADB80-F498-0367-641D-4AA3B2AB36B3}"/>
              </a:ext>
            </a:extLst>
          </p:cNvPr>
          <p:cNvSpPr txBox="1"/>
          <p:nvPr/>
        </p:nvSpPr>
        <p:spPr>
          <a:xfrm>
            <a:off x="310395" y="5850704"/>
            <a:ext cx="225429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49AF9F59-0E86-1C7D-33A7-376F89B2E139}"/>
              </a:ext>
            </a:extLst>
          </p:cNvPr>
          <p:cNvSpPr txBox="1"/>
          <p:nvPr/>
        </p:nvSpPr>
        <p:spPr>
          <a:xfrm>
            <a:off x="323137" y="5850704"/>
            <a:ext cx="2228807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295EE05-F4BB-0C70-BA3B-E548BEF01DE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79AC1C6-2F17-443C-C468-D5483A2B6102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A2304A6-5557-4A03-C7B4-49D18ED5466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5AB307A-F28B-2FB4-D000-B8F73070B88A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93FEBC9-1DDC-32DF-AEF1-0814C8691E54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4A52A79-8E43-E4F1-E462-4FF4377DD63C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308D9DE-88FD-65F3-2644-D4DC75F7745A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94FEBDF-E47B-29E7-6641-F08A12264B3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06B3E82-641B-1A9B-5849-88FB08D56E44}"/>
              </a:ext>
            </a:extLst>
          </p:cNvPr>
          <p:cNvCxnSpPr>
            <a:cxnSpLocks/>
          </p:cNvCxnSpPr>
          <p:nvPr/>
        </p:nvCxnSpPr>
        <p:spPr>
          <a:xfrm>
            <a:off x="3022305" y="558486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B14B171-12BF-8ACA-634C-2E03245B83B7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81AD1F9-3D54-E1F6-9B71-6CA1356A4F2D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B31E381-B5A8-0CD7-7C0A-D0618344D3A0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F1E86088-2C35-4F13-6BBA-DF943E9F7CC5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C732B6B-DA2D-1F43-2C32-9C0172B4F137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6879C88-23F4-DADB-AEBE-0E8AB290B90C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CA497DA-BBF5-7AC1-FEBB-25BD7B423067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0A16053-C05C-36B2-3FF4-EAB60CD3875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B04B39C-302A-C023-8F1E-01E0CD564D15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2CF5BA8-60AD-A4EC-CF83-A3F3BBDBB224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3BBC753-84D6-D35E-E8D3-1D49B9B6787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8F9AD54-11F6-C9DA-8547-205A377BDE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3479261"/>
            <a:ext cx="6641839" cy="2988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1" name="Title 1">
            <a:extLst>
              <a:ext uri="{FF2B5EF4-FFF2-40B4-BE49-F238E27FC236}">
                <a16:creationId xmlns:a16="http://schemas.microsoft.com/office/drawing/2014/main" id="{6AA6754E-D6B7-5055-3A03-70D154664F5F}"/>
              </a:ext>
            </a:extLst>
          </p:cNvPr>
          <p:cNvSpPr txBox="1">
            <a:spLocks/>
          </p:cNvSpPr>
          <p:nvPr/>
        </p:nvSpPr>
        <p:spPr>
          <a:xfrm>
            <a:off x="3644324" y="3918650"/>
            <a:ext cx="191866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1  </a:t>
            </a:r>
          </a:p>
        </p:txBody>
      </p:sp>
      <p:sp>
        <p:nvSpPr>
          <p:cNvPr id="63" name="Plus Sign 62">
            <a:extLst>
              <a:ext uri="{FF2B5EF4-FFF2-40B4-BE49-F238E27FC236}">
                <a16:creationId xmlns:a16="http://schemas.microsoft.com/office/drawing/2014/main" id="{25FDE9F3-40E9-4B3C-AE5F-8CA46DA09A02}"/>
              </a:ext>
            </a:extLst>
          </p:cNvPr>
          <p:cNvSpPr/>
          <p:nvPr/>
        </p:nvSpPr>
        <p:spPr>
          <a:xfrm>
            <a:off x="5858172" y="4096214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64" name="Plus Sign 63">
            <a:extLst>
              <a:ext uri="{FF2B5EF4-FFF2-40B4-BE49-F238E27FC236}">
                <a16:creationId xmlns:a16="http://schemas.microsoft.com/office/drawing/2014/main" id="{DC195F42-40E6-1AF5-BA73-049FD4915397}"/>
              </a:ext>
            </a:extLst>
          </p:cNvPr>
          <p:cNvSpPr/>
          <p:nvPr/>
        </p:nvSpPr>
        <p:spPr>
          <a:xfrm>
            <a:off x="8989002" y="4096214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65" name="Title 1">
            <a:extLst>
              <a:ext uri="{FF2B5EF4-FFF2-40B4-BE49-F238E27FC236}">
                <a16:creationId xmlns:a16="http://schemas.microsoft.com/office/drawing/2014/main" id="{84E4E23E-9AE7-01F4-3C2B-FE99E363125A}"/>
              </a:ext>
            </a:extLst>
          </p:cNvPr>
          <p:cNvSpPr txBox="1">
            <a:spLocks/>
          </p:cNvSpPr>
          <p:nvPr/>
        </p:nvSpPr>
        <p:spPr>
          <a:xfrm>
            <a:off x="6607099" y="3934859"/>
            <a:ext cx="2074387" cy="700506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66" name="Title 1">
            <a:extLst>
              <a:ext uri="{FF2B5EF4-FFF2-40B4-BE49-F238E27FC236}">
                <a16:creationId xmlns:a16="http://schemas.microsoft.com/office/drawing/2014/main" id="{31F98595-4DF6-FF5D-65C1-6DACA2132EE4}"/>
              </a:ext>
            </a:extLst>
          </p:cNvPr>
          <p:cNvSpPr txBox="1">
            <a:spLocks/>
          </p:cNvSpPr>
          <p:nvPr/>
        </p:nvSpPr>
        <p:spPr>
          <a:xfrm>
            <a:off x="3644871" y="4790627"/>
            <a:ext cx="191866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68" name="Plus Sign 67">
            <a:extLst>
              <a:ext uri="{FF2B5EF4-FFF2-40B4-BE49-F238E27FC236}">
                <a16:creationId xmlns:a16="http://schemas.microsoft.com/office/drawing/2014/main" id="{E6F20FA7-88F6-279F-C7AA-8974A50F2123}"/>
              </a:ext>
            </a:extLst>
          </p:cNvPr>
          <p:cNvSpPr/>
          <p:nvPr/>
        </p:nvSpPr>
        <p:spPr>
          <a:xfrm>
            <a:off x="5879024" y="4922129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76" name="Title 1">
            <a:extLst>
              <a:ext uri="{FF2B5EF4-FFF2-40B4-BE49-F238E27FC236}">
                <a16:creationId xmlns:a16="http://schemas.microsoft.com/office/drawing/2014/main" id="{9719888D-9C74-DCB7-F000-AACD32DF1C59}"/>
              </a:ext>
            </a:extLst>
          </p:cNvPr>
          <p:cNvSpPr txBox="1">
            <a:spLocks/>
          </p:cNvSpPr>
          <p:nvPr/>
        </p:nvSpPr>
        <p:spPr>
          <a:xfrm>
            <a:off x="3644324" y="5650420"/>
            <a:ext cx="2074387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 </a:t>
            </a:r>
          </a:p>
        </p:txBody>
      </p:sp>
      <p:sp>
        <p:nvSpPr>
          <p:cNvPr id="77" name="Title 1">
            <a:extLst>
              <a:ext uri="{FF2B5EF4-FFF2-40B4-BE49-F238E27FC236}">
                <a16:creationId xmlns:a16="http://schemas.microsoft.com/office/drawing/2014/main" id="{58633D49-64ED-9B29-FAB2-36E0EC82B791}"/>
              </a:ext>
            </a:extLst>
          </p:cNvPr>
          <p:cNvSpPr txBox="1">
            <a:spLocks/>
          </p:cNvSpPr>
          <p:nvPr/>
        </p:nvSpPr>
        <p:spPr>
          <a:xfrm>
            <a:off x="7832843" y="5662195"/>
            <a:ext cx="1690151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9" name="Plus Sign 78">
            <a:extLst>
              <a:ext uri="{FF2B5EF4-FFF2-40B4-BE49-F238E27FC236}">
                <a16:creationId xmlns:a16="http://schemas.microsoft.com/office/drawing/2014/main" id="{FDFEB9F5-86CD-6043-BBC6-4146EDF83D9C}"/>
              </a:ext>
            </a:extLst>
          </p:cNvPr>
          <p:cNvSpPr/>
          <p:nvPr/>
        </p:nvSpPr>
        <p:spPr>
          <a:xfrm>
            <a:off x="7236695" y="5787560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81" name="Title 1">
            <a:extLst>
              <a:ext uri="{FF2B5EF4-FFF2-40B4-BE49-F238E27FC236}">
                <a16:creationId xmlns:a16="http://schemas.microsoft.com/office/drawing/2014/main" id="{286EA0C5-03A7-B51D-18D2-F42177CDE5F9}"/>
              </a:ext>
            </a:extLst>
          </p:cNvPr>
          <p:cNvSpPr txBox="1">
            <a:spLocks/>
          </p:cNvSpPr>
          <p:nvPr/>
        </p:nvSpPr>
        <p:spPr>
          <a:xfrm>
            <a:off x="9719633" y="3949118"/>
            <a:ext cx="2153418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2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82" name="Title 1">
            <a:extLst>
              <a:ext uri="{FF2B5EF4-FFF2-40B4-BE49-F238E27FC236}">
                <a16:creationId xmlns:a16="http://schemas.microsoft.com/office/drawing/2014/main" id="{7ED0F303-596E-3B86-9B95-75F5B93F1279}"/>
              </a:ext>
            </a:extLst>
          </p:cNvPr>
          <p:cNvSpPr txBox="1">
            <a:spLocks/>
          </p:cNvSpPr>
          <p:nvPr/>
        </p:nvSpPr>
        <p:spPr>
          <a:xfrm>
            <a:off x="6535097" y="4764088"/>
            <a:ext cx="215341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85" name="Plus Sign 84">
            <a:extLst>
              <a:ext uri="{FF2B5EF4-FFF2-40B4-BE49-F238E27FC236}">
                <a16:creationId xmlns:a16="http://schemas.microsoft.com/office/drawing/2014/main" id="{A3F7551C-C40C-BBD5-D284-502F18FC0E61}"/>
              </a:ext>
            </a:extLst>
          </p:cNvPr>
          <p:cNvSpPr/>
          <p:nvPr/>
        </p:nvSpPr>
        <p:spPr>
          <a:xfrm>
            <a:off x="5943603" y="5745827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B17C222E-6887-BE67-8EC0-3F3A288A549E}"/>
              </a:ext>
            </a:extLst>
          </p:cNvPr>
          <p:cNvSpPr txBox="1"/>
          <p:nvPr/>
        </p:nvSpPr>
        <p:spPr>
          <a:xfrm>
            <a:off x="6555918" y="5692692"/>
            <a:ext cx="638770" cy="71713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normAutofit fontScale="85000" lnSpcReduction="20000"/>
          </a:bodyPr>
          <a:lstStyle/>
          <a:p>
            <a:r>
              <a:rPr lang="en-GB" sz="1600" dirty="0"/>
              <a:t>   </a:t>
            </a:r>
            <a:r>
              <a:rPr lang="en-GB" sz="4800" dirty="0">
                <a:solidFill>
                  <a:schemeClr val="bg1"/>
                </a:solidFill>
              </a:rPr>
              <a:t>,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87" name="Title 1">
            <a:extLst>
              <a:ext uri="{FF2B5EF4-FFF2-40B4-BE49-F238E27FC236}">
                <a16:creationId xmlns:a16="http://schemas.microsoft.com/office/drawing/2014/main" id="{E1CEFFAA-0AB9-E769-78FD-171A4C8DF39F}"/>
              </a:ext>
            </a:extLst>
          </p:cNvPr>
          <p:cNvSpPr txBox="1">
            <a:spLocks/>
          </p:cNvSpPr>
          <p:nvPr/>
        </p:nvSpPr>
        <p:spPr>
          <a:xfrm>
            <a:off x="2895397" y="3929727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</a:t>
            </a: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E72D27D4-C624-55BB-5D2D-0BE7C2C02F2A}"/>
              </a:ext>
            </a:extLst>
          </p:cNvPr>
          <p:cNvSpPr txBox="1">
            <a:spLocks/>
          </p:cNvSpPr>
          <p:nvPr/>
        </p:nvSpPr>
        <p:spPr>
          <a:xfrm>
            <a:off x="2895397" y="4813556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</a:t>
            </a:r>
          </a:p>
        </p:txBody>
      </p:sp>
      <p:sp>
        <p:nvSpPr>
          <p:cNvPr id="89" name="Title 1">
            <a:extLst>
              <a:ext uri="{FF2B5EF4-FFF2-40B4-BE49-F238E27FC236}">
                <a16:creationId xmlns:a16="http://schemas.microsoft.com/office/drawing/2014/main" id="{192593C8-0E7F-7361-4BED-B184D7435A45}"/>
              </a:ext>
            </a:extLst>
          </p:cNvPr>
          <p:cNvSpPr txBox="1">
            <a:spLocks/>
          </p:cNvSpPr>
          <p:nvPr/>
        </p:nvSpPr>
        <p:spPr>
          <a:xfrm>
            <a:off x="2884464" y="5656142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7A470E9-1455-FF0A-84F5-78892F2AAA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7252" y="2110258"/>
            <a:ext cx="3614220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1: Emile ran fast.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96053DE-ABAD-56FF-8C83-8B9695DE30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5037" y="2632320"/>
            <a:ext cx="510975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2: Aimee solved a problem.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D0CB1CF-1DEF-2F68-97B3-8B9FD1EF9B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2650" y="3173166"/>
            <a:ext cx="7011312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Subordinate clause 1: While Scrambler hid in the shadow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51794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-0.15508 0.16574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41" y="1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F095EC-F9C5-07C0-C3A6-B1077C4B09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D792CE7-49BD-7848-D9A0-665748005D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B8FD8DE-CD61-F0B0-7D11-C0A94A377DB8}"/>
              </a:ext>
            </a:extLst>
          </p:cNvPr>
          <p:cNvSpPr/>
          <p:nvPr/>
        </p:nvSpPr>
        <p:spPr>
          <a:xfrm>
            <a:off x="207099" y="1885493"/>
            <a:ext cx="11842067" cy="4834621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120CFFD-261E-19BE-EB58-5533D3F051D6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write a sentence in each of the 3 sentence structures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0B53901-D915-0EAB-8FEC-C1434CC34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324455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D767A26-7CFF-2FEA-8534-84C5884FDB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118" y="266744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2B55F557-789C-67A0-EBD9-BE9245731C3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E53EB5E6-6D11-556C-D788-E4E47A4607A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19A7A7-3A83-ED58-B1E6-F97AE711ECF1}"/>
              </a:ext>
            </a:extLst>
          </p:cNvPr>
          <p:cNvSpPr txBox="1"/>
          <p:nvPr/>
        </p:nvSpPr>
        <p:spPr>
          <a:xfrm>
            <a:off x="310395" y="5850704"/>
            <a:ext cx="225429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ECB921CA-30D8-57F0-5AE0-89D089A18E9A}"/>
              </a:ext>
            </a:extLst>
          </p:cNvPr>
          <p:cNvSpPr txBox="1"/>
          <p:nvPr/>
        </p:nvSpPr>
        <p:spPr>
          <a:xfrm>
            <a:off x="323137" y="5850704"/>
            <a:ext cx="2228807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E2893FE7-A5D0-AB94-65C2-3E63E212006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4D609F2-4EC8-C3C0-65DB-E9E6925FD661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F847D1C-6079-DFE3-4F77-8E6AEEF290E8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d Oval">
            <a:extLst>
              <a:ext uri="{FF2B5EF4-FFF2-40B4-BE49-F238E27FC236}">
                <a16:creationId xmlns:a16="http://schemas.microsoft.com/office/drawing/2014/main" id="{57C02FB0-E0E6-9F2D-C8E4-E400B873774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12BBAF7-F2A8-DC0B-2272-EF5E6B7D8B24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21B2EC1-50A9-FF6E-0C9C-63C2D9D62027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7F96763-01A2-60F6-5A00-43653510AFD4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5C41243-BFBC-D447-50A6-5D08956ADB9A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6EF1043-809D-E293-AA56-32EB13978B40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3C67D5A-B984-DF4A-6512-623584CD9FFE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0C6C3F5-F1D3-7B42-F1CF-2887D74292E9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F2E998F-3555-6494-7A4A-5035F1D08B5C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BCD7C269-B7E3-69D7-BFC3-28A10448AE9C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E2E8C9C-698F-DE9B-312A-EC2CBBF1D28E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3B57C3D-1254-7012-D3A2-5B7F4436F4B4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2B3AD8B-149C-EEB5-5682-22845DFCA873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A23894E-6E70-327D-85E7-7FA24EB134E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C34F3C3-98E5-DA72-7C3A-D0F650F86F0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78866511-EA8D-AF31-C4FF-38C1831562C6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D487175-58D7-C940-60E5-59C4A0174099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11F026E-F1C7-80F9-D5AA-6132BB6337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3479261"/>
            <a:ext cx="6641839" cy="2988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1" name="Title 1">
            <a:extLst>
              <a:ext uri="{FF2B5EF4-FFF2-40B4-BE49-F238E27FC236}">
                <a16:creationId xmlns:a16="http://schemas.microsoft.com/office/drawing/2014/main" id="{EF6C0356-7B71-C413-1F05-0FE21F1362D9}"/>
              </a:ext>
            </a:extLst>
          </p:cNvPr>
          <p:cNvSpPr txBox="1">
            <a:spLocks/>
          </p:cNvSpPr>
          <p:nvPr/>
        </p:nvSpPr>
        <p:spPr>
          <a:xfrm>
            <a:off x="3644324" y="3918650"/>
            <a:ext cx="191866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1  </a:t>
            </a:r>
          </a:p>
        </p:txBody>
      </p:sp>
      <p:sp>
        <p:nvSpPr>
          <p:cNvPr id="63" name="Plus Sign 62">
            <a:extLst>
              <a:ext uri="{FF2B5EF4-FFF2-40B4-BE49-F238E27FC236}">
                <a16:creationId xmlns:a16="http://schemas.microsoft.com/office/drawing/2014/main" id="{160A4E6C-2BA6-D993-9F9F-929AA2E39AC8}"/>
              </a:ext>
            </a:extLst>
          </p:cNvPr>
          <p:cNvSpPr/>
          <p:nvPr/>
        </p:nvSpPr>
        <p:spPr>
          <a:xfrm>
            <a:off x="5858172" y="4096214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64" name="Plus Sign 63">
            <a:extLst>
              <a:ext uri="{FF2B5EF4-FFF2-40B4-BE49-F238E27FC236}">
                <a16:creationId xmlns:a16="http://schemas.microsoft.com/office/drawing/2014/main" id="{3F47B1FF-2C74-3BDF-A947-9F5B6BDD1F2A}"/>
              </a:ext>
            </a:extLst>
          </p:cNvPr>
          <p:cNvSpPr/>
          <p:nvPr/>
        </p:nvSpPr>
        <p:spPr>
          <a:xfrm>
            <a:off x="8989002" y="4096214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65" name="Title 1">
            <a:extLst>
              <a:ext uri="{FF2B5EF4-FFF2-40B4-BE49-F238E27FC236}">
                <a16:creationId xmlns:a16="http://schemas.microsoft.com/office/drawing/2014/main" id="{294DAD6B-FA50-B127-F440-652FBB2C8DF7}"/>
              </a:ext>
            </a:extLst>
          </p:cNvPr>
          <p:cNvSpPr txBox="1">
            <a:spLocks/>
          </p:cNvSpPr>
          <p:nvPr/>
        </p:nvSpPr>
        <p:spPr>
          <a:xfrm>
            <a:off x="6607099" y="3934859"/>
            <a:ext cx="2074387" cy="700506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81" name="Title 1">
            <a:extLst>
              <a:ext uri="{FF2B5EF4-FFF2-40B4-BE49-F238E27FC236}">
                <a16:creationId xmlns:a16="http://schemas.microsoft.com/office/drawing/2014/main" id="{02484CFB-110A-73EC-2124-E435201E9CC3}"/>
              </a:ext>
            </a:extLst>
          </p:cNvPr>
          <p:cNvSpPr txBox="1">
            <a:spLocks/>
          </p:cNvSpPr>
          <p:nvPr/>
        </p:nvSpPr>
        <p:spPr>
          <a:xfrm>
            <a:off x="9719633" y="3949118"/>
            <a:ext cx="2153418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2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87" name="Title 1">
            <a:extLst>
              <a:ext uri="{FF2B5EF4-FFF2-40B4-BE49-F238E27FC236}">
                <a16:creationId xmlns:a16="http://schemas.microsoft.com/office/drawing/2014/main" id="{AC372C2B-BE45-CF43-19E6-ECCEDA74BC7D}"/>
              </a:ext>
            </a:extLst>
          </p:cNvPr>
          <p:cNvSpPr txBox="1">
            <a:spLocks/>
          </p:cNvSpPr>
          <p:nvPr/>
        </p:nvSpPr>
        <p:spPr>
          <a:xfrm>
            <a:off x="2895397" y="3929727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FAF6CD3-5EA3-9B74-93E6-642AC24999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7252" y="2110258"/>
            <a:ext cx="3614220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1: Emile ran fast.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7735476-E59D-FAF6-EE6D-93DB8DFCC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5037" y="2632320"/>
            <a:ext cx="510975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2: Aimee solved a problem.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2463198-EC7F-C110-89B9-8A9822A732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2650" y="3173166"/>
            <a:ext cx="7011312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Subordinate clause 1: While Scrambler hid in the shadow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D1F56E0-43CE-EA16-476B-7F010A754D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8766" y="4961943"/>
            <a:ext cx="755904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1. Emile ran fast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and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Aimee solved a problem.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64478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55DB49-ABA1-AD25-B0E1-780740394A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A293C71-820B-52E0-A1E1-079F56F9EF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728E211-11D9-D6F0-9CC6-8375A928291D}"/>
              </a:ext>
            </a:extLst>
          </p:cNvPr>
          <p:cNvSpPr/>
          <p:nvPr/>
        </p:nvSpPr>
        <p:spPr>
          <a:xfrm>
            <a:off x="207099" y="1885493"/>
            <a:ext cx="11842067" cy="4834621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15A8580-A8F9-305A-1533-AFF75FDE4CBA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write a sentence in each of the 3 sentence structures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7C4EC0A-04B2-71A6-1F42-FDAAACF4E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324455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EA82305-2BB0-0D55-3DE8-573BABE344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118" y="266744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CA6E1B7B-397E-7B7A-E941-1F6F59E1891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87F6A5A8-385F-65FF-1D30-4AE77BC20487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DCD8E6-2907-D263-8D4B-7C6CF453873B}"/>
              </a:ext>
            </a:extLst>
          </p:cNvPr>
          <p:cNvSpPr txBox="1"/>
          <p:nvPr/>
        </p:nvSpPr>
        <p:spPr>
          <a:xfrm>
            <a:off x="310395" y="5850704"/>
            <a:ext cx="225429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04AA48A5-EC04-4BF6-0EA5-990790BF0F3E}"/>
              </a:ext>
            </a:extLst>
          </p:cNvPr>
          <p:cNvSpPr txBox="1"/>
          <p:nvPr/>
        </p:nvSpPr>
        <p:spPr>
          <a:xfrm>
            <a:off x="323137" y="5850704"/>
            <a:ext cx="2228807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1D545C1-A443-B401-3119-DDD333FD8503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986D149-5391-F598-46E3-90550EFAB7E7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FAD6769-0BBB-E680-C211-645072F5677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d Oval">
            <a:extLst>
              <a:ext uri="{FF2B5EF4-FFF2-40B4-BE49-F238E27FC236}">
                <a16:creationId xmlns:a16="http://schemas.microsoft.com/office/drawing/2014/main" id="{21AE345A-3424-90EC-3A10-DBFFC9F814C7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CA6B4CC-D395-D471-3B55-8FC75C743FD6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4633C1B-FD1B-85A1-2B6C-E269E0882E97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FFDD0B8-0CFA-16FD-CD83-72DAA10C58C9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C630809-47A3-CEAA-67B1-91358C29C30F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BEDABB6-5698-FF4A-E349-4FD774700D3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030D69A-7101-71D5-1115-6CD49889CC24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AA885B7-24D6-05F1-808D-88394EF7D259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3953F3E-6F13-8EE8-5227-C2EB7EC81CBA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920A9AB2-7436-51F7-0DA1-C53BF143983F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51B1B54-A12E-B6DA-33F9-B874FEB9AED2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70C33CB-5473-C2F4-BA02-C24941750D80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D857700-4843-A9AF-2356-50EE0D695DC5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4E9C37D-7378-F82C-C981-B9E30852FB4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6D4C04C4-96AD-A9BA-4B61-3584380602B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ECF2661-6E9E-0F2D-F8FA-42A90E08E7D3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26D716A-7D38-2F9B-AC23-6669CD02E2E7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344D08C-E009-686C-808F-9CF2DE4FF9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3479261"/>
            <a:ext cx="6641839" cy="2988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ABDC854-E121-8390-F5DA-354C3A7CF9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7252" y="2110258"/>
            <a:ext cx="3614220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1: Emile ran fast.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0490211-0A0A-FB13-5240-EC09921950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5037" y="2632320"/>
            <a:ext cx="510975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2: Aimee solved a problem.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8FE02A7-C6C6-51EE-A793-4F78908D4A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2650" y="3173166"/>
            <a:ext cx="7011312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Subordinate clause 1: While Scrambler hid in the shadow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43AF58C-F4BB-C08F-12B6-C311FD98A5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8766" y="4961943"/>
            <a:ext cx="755904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2. Emile ran fast w</a:t>
            </a:r>
            <a:r>
              <a:rPr lang="en-GB" altLang="en-US" sz="2000" dirty="0">
                <a:solidFill>
                  <a:schemeClr val="tx1"/>
                </a:solidFill>
              </a:rPr>
              <a:t>hile Scrambler hid in the shadow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0C306A3-9563-D505-9E1C-B66542BA1E06}"/>
              </a:ext>
            </a:extLst>
          </p:cNvPr>
          <p:cNvSpPr txBox="1">
            <a:spLocks/>
          </p:cNvSpPr>
          <p:nvPr/>
        </p:nvSpPr>
        <p:spPr>
          <a:xfrm>
            <a:off x="4882366" y="4009105"/>
            <a:ext cx="191866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7" name="Plus Sign 36">
            <a:extLst>
              <a:ext uri="{FF2B5EF4-FFF2-40B4-BE49-F238E27FC236}">
                <a16:creationId xmlns:a16="http://schemas.microsoft.com/office/drawing/2014/main" id="{B4BE1F9B-434E-339B-1EA6-1A8B4B2B3CCA}"/>
              </a:ext>
            </a:extLst>
          </p:cNvPr>
          <p:cNvSpPr/>
          <p:nvPr/>
        </p:nvSpPr>
        <p:spPr>
          <a:xfrm>
            <a:off x="7116519" y="4140607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14A4EAE3-184E-412A-29C5-B63E374E976A}"/>
              </a:ext>
            </a:extLst>
          </p:cNvPr>
          <p:cNvSpPr txBox="1">
            <a:spLocks/>
          </p:cNvSpPr>
          <p:nvPr/>
        </p:nvSpPr>
        <p:spPr>
          <a:xfrm>
            <a:off x="7772592" y="3982566"/>
            <a:ext cx="215341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0B9DAFE4-B27F-E07B-C41F-796015FFC1F1}"/>
              </a:ext>
            </a:extLst>
          </p:cNvPr>
          <p:cNvSpPr txBox="1">
            <a:spLocks/>
          </p:cNvSpPr>
          <p:nvPr/>
        </p:nvSpPr>
        <p:spPr>
          <a:xfrm>
            <a:off x="4132892" y="4032034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</a:t>
            </a:r>
          </a:p>
        </p:txBody>
      </p:sp>
    </p:spTree>
    <p:extLst>
      <p:ext uri="{BB962C8B-B14F-4D97-AF65-F5344CB8AC3E}">
        <p14:creationId xmlns:p14="http://schemas.microsoft.com/office/powerpoint/2010/main" val="36671703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A7CB17-07FD-F0DA-1077-9E5823FD09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8C7B415-0F8F-2C90-E84D-7ED603E354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A93E506-9DA7-7D12-B44B-A137B1E89FCA}"/>
              </a:ext>
            </a:extLst>
          </p:cNvPr>
          <p:cNvSpPr/>
          <p:nvPr/>
        </p:nvSpPr>
        <p:spPr>
          <a:xfrm>
            <a:off x="207099" y="1885493"/>
            <a:ext cx="11842067" cy="4834621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0D822D7-A974-94BD-9153-0001AA7BB4CD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write a sentence in each of the 3 sentence structures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A69E06C-7092-1F3B-941B-4C87F8884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324455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23F3258-8CC5-A489-BA2F-D752A0BCBB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118" y="266744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8C5EB160-1BF4-2793-95D5-BA2DC3EACFFE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EE85FB3-9905-60E5-FFCB-AA48BDD1F6D6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0CC494-6660-AC84-CF6D-A910AB73EBB8}"/>
              </a:ext>
            </a:extLst>
          </p:cNvPr>
          <p:cNvSpPr txBox="1"/>
          <p:nvPr/>
        </p:nvSpPr>
        <p:spPr>
          <a:xfrm>
            <a:off x="310395" y="5850704"/>
            <a:ext cx="225429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31131BCF-F194-B070-4CFA-EA1DE600A4DF}"/>
              </a:ext>
            </a:extLst>
          </p:cNvPr>
          <p:cNvSpPr txBox="1"/>
          <p:nvPr/>
        </p:nvSpPr>
        <p:spPr>
          <a:xfrm>
            <a:off x="323137" y="5850704"/>
            <a:ext cx="2228807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ACDCAD07-8A87-2148-7974-FA6C3A5912A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E05B9D1-9AEE-9B01-B3EF-7C9E3F763017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E68C79E-0939-7E8F-6334-9905E358CF11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d Oval">
            <a:extLst>
              <a:ext uri="{FF2B5EF4-FFF2-40B4-BE49-F238E27FC236}">
                <a16:creationId xmlns:a16="http://schemas.microsoft.com/office/drawing/2014/main" id="{4DCC0444-E7DB-30CC-7C8C-61ECBA5D3347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99A2229-E933-E566-F022-1346B8D1DAE3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9891799-DCFD-F74A-1624-87F56AC953F3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13C0F13-EDC1-1901-E2A4-1CD84FBB7D5B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B0542D3-E2B5-9ECD-3F33-33961736B4A9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25A2FE6-C313-B452-91FA-32E3C6D3F411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6FBF176-85DE-25C7-ED1E-B5F6B97BF5AA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C7F68C0-7C67-3872-0F94-D12DE6FF5D0C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5DE33D-8429-39FD-A5DD-F57EB4B6F241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C4D483CD-C62C-76F4-74C7-DFB9D089F5E7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1CFFD34-8BF9-F7C2-524E-BCF5D17512E6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AD16747-9D36-B8A7-6BE5-6229B5D51E8B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51C2060-1AD5-A412-773F-C188FBD81877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1D7C01C0-8F00-79CA-4890-B528BA66AC62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7A66BF6-2C10-E0AB-3E20-C9BA7AEC23D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B51D0770-DD83-0A67-5A01-AE9A53DEE21A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CCC7759-B9E4-B66B-35A5-266AFC3D1B09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8B12BF0-600E-E3E9-E563-51212907FA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3479261"/>
            <a:ext cx="6641839" cy="2988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0EA8B9B-FA9E-A731-DA4B-6CEDACB961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7252" y="2110258"/>
            <a:ext cx="3614220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1: Emile ran fast.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7480084-D73F-1553-41DF-28690834BF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5037" y="2632320"/>
            <a:ext cx="510975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2: Aimee solved a problem.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20D6139-60BD-33A3-B3BE-195713B646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2650" y="3173166"/>
            <a:ext cx="7011312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Subordinate clause 1: While Scrambler hid in the shadow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C7B6512-B49C-0D4B-21A1-419DE16A10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8766" y="4961943"/>
            <a:ext cx="755904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</a:rPr>
              <a:t>3. While Scrambler hid in the shadow</a:t>
            </a:r>
            <a:r>
              <a:rPr lang="en-GB" altLang="en-US" sz="2000">
                <a:solidFill>
                  <a:schemeClr val="tx1"/>
                </a:solidFill>
              </a:rPr>
              <a:t>, Emile ran fast</a:t>
            </a:r>
            <a:r>
              <a:rPr lang="en-GB" altLang="en-US" sz="2000">
                <a:solidFill>
                  <a:schemeClr val="tx1"/>
                </a:solidFill>
                <a:latin typeface="+mn-lt"/>
              </a:rPr>
              <a:t>.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44E2EA38-3F4E-7E1D-D725-4B22126482E8}"/>
              </a:ext>
            </a:extLst>
          </p:cNvPr>
          <p:cNvCxnSpPr>
            <a:cxnSpLocks/>
          </p:cNvCxnSpPr>
          <p:nvPr/>
        </p:nvCxnSpPr>
        <p:spPr>
          <a:xfrm>
            <a:off x="3760141" y="395455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itle 1">
            <a:extLst>
              <a:ext uri="{FF2B5EF4-FFF2-40B4-BE49-F238E27FC236}">
                <a16:creationId xmlns:a16="http://schemas.microsoft.com/office/drawing/2014/main" id="{2EE6AEAD-2AE4-129E-4227-F38EBA17E2DA}"/>
              </a:ext>
            </a:extLst>
          </p:cNvPr>
          <p:cNvSpPr txBox="1">
            <a:spLocks/>
          </p:cNvSpPr>
          <p:nvPr/>
        </p:nvSpPr>
        <p:spPr>
          <a:xfrm>
            <a:off x="4382160" y="4020107"/>
            <a:ext cx="2074387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10CDFF1B-FE9F-3325-3B8F-033947C89901}"/>
              </a:ext>
            </a:extLst>
          </p:cNvPr>
          <p:cNvSpPr txBox="1">
            <a:spLocks/>
          </p:cNvSpPr>
          <p:nvPr/>
        </p:nvSpPr>
        <p:spPr>
          <a:xfrm>
            <a:off x="8570679" y="4031882"/>
            <a:ext cx="1690151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3" name="Plus Sign 42">
            <a:extLst>
              <a:ext uri="{FF2B5EF4-FFF2-40B4-BE49-F238E27FC236}">
                <a16:creationId xmlns:a16="http://schemas.microsoft.com/office/drawing/2014/main" id="{704DAC78-64A5-206D-304F-836E25EEEAD4}"/>
              </a:ext>
            </a:extLst>
          </p:cNvPr>
          <p:cNvSpPr/>
          <p:nvPr/>
        </p:nvSpPr>
        <p:spPr>
          <a:xfrm>
            <a:off x="7974531" y="4157247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44" name="Plus Sign 43">
            <a:extLst>
              <a:ext uri="{FF2B5EF4-FFF2-40B4-BE49-F238E27FC236}">
                <a16:creationId xmlns:a16="http://schemas.microsoft.com/office/drawing/2014/main" id="{5F9A1E1C-CAD4-3B27-32D3-1F40C6D79D2D}"/>
              </a:ext>
            </a:extLst>
          </p:cNvPr>
          <p:cNvSpPr/>
          <p:nvPr/>
        </p:nvSpPr>
        <p:spPr>
          <a:xfrm>
            <a:off x="6681439" y="4115514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BAA7836-5285-87EE-BA51-010FD967E2C7}"/>
              </a:ext>
            </a:extLst>
          </p:cNvPr>
          <p:cNvSpPr txBox="1"/>
          <p:nvPr/>
        </p:nvSpPr>
        <p:spPr>
          <a:xfrm>
            <a:off x="7293754" y="4062379"/>
            <a:ext cx="638770" cy="71713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normAutofit fontScale="85000" lnSpcReduction="20000"/>
          </a:bodyPr>
          <a:lstStyle/>
          <a:p>
            <a:r>
              <a:rPr lang="en-GB" sz="1600" dirty="0"/>
              <a:t>   </a:t>
            </a:r>
            <a:r>
              <a:rPr lang="en-GB" sz="4800" dirty="0">
                <a:solidFill>
                  <a:schemeClr val="bg1"/>
                </a:solidFill>
              </a:rPr>
              <a:t>,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5404CE74-B273-4128-BA71-1D093970EDD8}"/>
              </a:ext>
            </a:extLst>
          </p:cNvPr>
          <p:cNvSpPr txBox="1">
            <a:spLocks/>
          </p:cNvSpPr>
          <p:nvPr/>
        </p:nvSpPr>
        <p:spPr>
          <a:xfrm>
            <a:off x="3622300" y="4025829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</a:t>
            </a:r>
          </a:p>
        </p:txBody>
      </p:sp>
    </p:spTree>
    <p:extLst>
      <p:ext uri="{BB962C8B-B14F-4D97-AF65-F5344CB8AC3E}">
        <p14:creationId xmlns:p14="http://schemas.microsoft.com/office/powerpoint/2010/main" val="29428638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4809" y="4390356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HINT: Remember FANBOYS.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make 3 compound sentences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from the sentences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1875" y="-71087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1290" y="2064283"/>
            <a:ext cx="9310710" cy="1631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sun was shining brightly.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She forgot her homework.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went to the park.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studied all night.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dog barked loudly.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love chocolate cake.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13634" y="423300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54021" y="299798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60874" y="530729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55236" y="509905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32183" y="321523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16978" y="370896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53652" y="473767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85996" y="427031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86905" y="429194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406730" y="372301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46745" y="475407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707375" y="509905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10885" y="325673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60102" y="318784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51169" y="2290564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EFB1FBCC-788A-DC17-D6B1-4A81D3761DB6}"/>
              </a:ext>
            </a:extLst>
          </p:cNvPr>
          <p:cNvSpPr txBox="1">
            <a:spLocks/>
          </p:cNvSpPr>
          <p:nvPr/>
        </p:nvSpPr>
        <p:spPr>
          <a:xfrm>
            <a:off x="4686928" y="3811562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sun was shining brightly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24E23FBC-F6DA-7530-13B2-AA9B3F6D0E94}"/>
              </a:ext>
            </a:extLst>
          </p:cNvPr>
          <p:cNvSpPr txBox="1">
            <a:spLocks/>
          </p:cNvSpPr>
          <p:nvPr/>
        </p:nvSpPr>
        <p:spPr>
          <a:xfrm>
            <a:off x="8598631" y="3811561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forgot her homework.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2FA552-7725-CD6C-D2E7-933313CF50B5}"/>
              </a:ext>
            </a:extLst>
          </p:cNvPr>
          <p:cNvSpPr txBox="1">
            <a:spLocks/>
          </p:cNvSpPr>
          <p:nvPr/>
        </p:nvSpPr>
        <p:spPr>
          <a:xfrm>
            <a:off x="7669750" y="3824065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7D366B8-B973-7FB6-2B37-0332E989CA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5133" y="3696247"/>
            <a:ext cx="234235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For example: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5B469D1A-A988-327C-3F15-4297242AA1EC}"/>
              </a:ext>
            </a:extLst>
          </p:cNvPr>
          <p:cNvSpPr txBox="1">
            <a:spLocks/>
          </p:cNvSpPr>
          <p:nvPr/>
        </p:nvSpPr>
        <p:spPr>
          <a:xfrm>
            <a:off x="294501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6A0EA0D2-8B13-A88D-B27B-C0EA7BD8BA88}"/>
              </a:ext>
            </a:extLst>
          </p:cNvPr>
          <p:cNvSpPr txBox="1">
            <a:spLocks/>
          </p:cNvSpPr>
          <p:nvPr/>
        </p:nvSpPr>
        <p:spPr>
          <a:xfrm>
            <a:off x="419770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6745A75B-E782-E13E-D2B2-10FF1767D271}"/>
              </a:ext>
            </a:extLst>
          </p:cNvPr>
          <p:cNvSpPr txBox="1">
            <a:spLocks/>
          </p:cNvSpPr>
          <p:nvPr/>
        </p:nvSpPr>
        <p:spPr>
          <a:xfrm>
            <a:off x="545039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24C6882C-6D2B-33FD-D135-61D0E1294344}"/>
              </a:ext>
            </a:extLst>
          </p:cNvPr>
          <p:cNvSpPr txBox="1">
            <a:spLocks/>
          </p:cNvSpPr>
          <p:nvPr/>
        </p:nvSpPr>
        <p:spPr>
          <a:xfrm>
            <a:off x="670308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400DCE7A-9257-594D-8058-44552D8F621F}"/>
              </a:ext>
            </a:extLst>
          </p:cNvPr>
          <p:cNvSpPr txBox="1">
            <a:spLocks/>
          </p:cNvSpPr>
          <p:nvPr/>
        </p:nvSpPr>
        <p:spPr>
          <a:xfrm>
            <a:off x="795577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51A5B04F-9DA0-320F-C2FA-A4CE24B5D5AC}"/>
              </a:ext>
            </a:extLst>
          </p:cNvPr>
          <p:cNvSpPr txBox="1">
            <a:spLocks/>
          </p:cNvSpPr>
          <p:nvPr/>
        </p:nvSpPr>
        <p:spPr>
          <a:xfrm>
            <a:off x="920846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11C8D3E2-61C5-DBD1-45C1-23B3BC8D7400}"/>
              </a:ext>
            </a:extLst>
          </p:cNvPr>
          <p:cNvSpPr txBox="1">
            <a:spLocks/>
          </p:cNvSpPr>
          <p:nvPr/>
        </p:nvSpPr>
        <p:spPr>
          <a:xfrm>
            <a:off x="10461159" y="5065869"/>
            <a:ext cx="881602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271 0.00046 L -0.25598 0.13773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35" y="6852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51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  <p:bldP spid="34" grpId="0" animBg="1"/>
      <p:bldP spid="35" grpId="0" animBg="1"/>
      <p:bldP spid="38" grpId="0" animBg="1"/>
      <p:bldP spid="41" grpId="0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79CA14-58D5-BDBE-B085-CDBE31C830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8CCF439-C461-C251-541A-8AD394A767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430D7D-57A2-1BC6-0204-BE92AB42FBB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8233054-F18E-C309-A097-8D475039BC8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is growling 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7D1BF9-B3D4-DF32-284B-6EA1E3F6583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E4FAE1D-1E38-46FD-034E-D551BF6EE10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337380823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972E96-DAFB-A16D-A49B-22B892E2EB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FA0C735C-2536-95DE-E8F3-2777BEF6DB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C204868-1E6D-58DC-CB12-842CA9CC5A9E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A93EEEE-C552-E352-344A-F6E21B6B82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4809" y="4390356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HINT: Remember FANBOYS.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982825E-6531-1B39-41AC-4617B41A0E15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make 3 compound sentences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from the sentences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657388E-C60A-C946-7C5A-3DC98F2316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0EA217E3-DD54-3B00-5E34-FFCD797E08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1234" y="30306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A8D6130-E32F-54C2-D6FD-C65BE211CC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1290" y="2064283"/>
            <a:ext cx="9310710" cy="1631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sun was shining brightly.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She forgot her homework.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went to the park.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studied all night.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dog barked loudly.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love chocolate cake.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0CA83088-874A-298F-66FD-DDDC0D080E45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2D2A673E-A6BE-62BC-A122-2080595CE449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5434277-AF2B-34D1-6A73-7C757CCB0A9B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7D7B84FF-A04F-4D4E-A948-930A5F3F3E48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B7B712D-A968-FB9C-C522-687B6CF18C1F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2E5BD716-F1B0-816B-88E3-601555589837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A6F0FAA-FF48-EEA5-5D59-3FE4C01A21DC}"/>
              </a:ext>
            </a:extLst>
          </p:cNvPr>
          <p:cNvSpPr/>
          <p:nvPr/>
        </p:nvSpPr>
        <p:spPr>
          <a:xfrm>
            <a:off x="1413634" y="423300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4872ADB-5504-B871-D236-5F40748EAD4B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54021" y="299798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8F00370-7DD6-2079-E053-93E51415D83F}"/>
              </a:ext>
            </a:extLst>
          </p:cNvPr>
          <p:cNvCxnSpPr/>
          <p:nvPr/>
        </p:nvCxnSpPr>
        <p:spPr>
          <a:xfrm>
            <a:off x="1460874" y="530729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011DCB2-753E-96D6-46FA-10683216DEE8}"/>
              </a:ext>
            </a:extLst>
          </p:cNvPr>
          <p:cNvCxnSpPr>
            <a:cxnSpLocks/>
          </p:cNvCxnSpPr>
          <p:nvPr/>
        </p:nvCxnSpPr>
        <p:spPr>
          <a:xfrm>
            <a:off x="2055236" y="509905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BC27F90-8203-8F8A-2B7F-7BDDAA1756E2}"/>
              </a:ext>
            </a:extLst>
          </p:cNvPr>
          <p:cNvCxnSpPr>
            <a:cxnSpLocks/>
          </p:cNvCxnSpPr>
          <p:nvPr/>
        </p:nvCxnSpPr>
        <p:spPr>
          <a:xfrm>
            <a:off x="732183" y="321523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31357BB-9F30-8483-DA30-D307A85283D7}"/>
              </a:ext>
            </a:extLst>
          </p:cNvPr>
          <p:cNvCxnSpPr>
            <a:cxnSpLocks/>
          </p:cNvCxnSpPr>
          <p:nvPr/>
        </p:nvCxnSpPr>
        <p:spPr>
          <a:xfrm>
            <a:off x="316978" y="370896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6A60B68-7AFB-7A59-DA0D-9764D06EE5E0}"/>
              </a:ext>
            </a:extLst>
          </p:cNvPr>
          <p:cNvCxnSpPr>
            <a:cxnSpLocks/>
          </p:cNvCxnSpPr>
          <p:nvPr/>
        </p:nvCxnSpPr>
        <p:spPr>
          <a:xfrm>
            <a:off x="2353652" y="473767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EE1A61B-294B-7C95-AAC8-B9672B63E732}"/>
              </a:ext>
            </a:extLst>
          </p:cNvPr>
          <p:cNvCxnSpPr>
            <a:cxnSpLocks/>
          </p:cNvCxnSpPr>
          <p:nvPr/>
        </p:nvCxnSpPr>
        <p:spPr>
          <a:xfrm>
            <a:off x="2485996" y="427031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536B70E-5798-8FF0-F816-D365AEAA6A22}"/>
              </a:ext>
            </a:extLst>
          </p:cNvPr>
          <p:cNvCxnSpPr>
            <a:cxnSpLocks/>
          </p:cNvCxnSpPr>
          <p:nvPr/>
        </p:nvCxnSpPr>
        <p:spPr>
          <a:xfrm>
            <a:off x="186905" y="429194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1318BFC-353B-17C9-40C4-0DAB9B8B0967}"/>
              </a:ext>
            </a:extLst>
          </p:cNvPr>
          <p:cNvCxnSpPr>
            <a:cxnSpLocks/>
          </p:cNvCxnSpPr>
          <p:nvPr/>
        </p:nvCxnSpPr>
        <p:spPr>
          <a:xfrm flipV="1">
            <a:off x="2406730" y="372301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1D0EFA4-7665-6E33-0EA0-292CE45569A2}"/>
              </a:ext>
            </a:extLst>
          </p:cNvPr>
          <p:cNvCxnSpPr>
            <a:cxnSpLocks/>
          </p:cNvCxnSpPr>
          <p:nvPr/>
        </p:nvCxnSpPr>
        <p:spPr>
          <a:xfrm flipV="1">
            <a:off x="346745" y="475407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62BD2EA-0F24-EA61-F711-BF8A160DDFEE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1736177-B7D5-DA1E-CE98-8D7E4C02514C}"/>
              </a:ext>
            </a:extLst>
          </p:cNvPr>
          <p:cNvCxnSpPr>
            <a:cxnSpLocks/>
          </p:cNvCxnSpPr>
          <p:nvPr/>
        </p:nvCxnSpPr>
        <p:spPr>
          <a:xfrm flipV="1">
            <a:off x="707375" y="509905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EA89AA4-83F0-D26C-15F2-BE969F4AD974}"/>
              </a:ext>
            </a:extLst>
          </p:cNvPr>
          <p:cNvCxnSpPr>
            <a:cxnSpLocks/>
          </p:cNvCxnSpPr>
          <p:nvPr/>
        </p:nvCxnSpPr>
        <p:spPr>
          <a:xfrm flipV="1">
            <a:off x="2110885" y="325673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F9DDB8C-B659-570A-074D-77FEC36D31CD}"/>
              </a:ext>
            </a:extLst>
          </p:cNvPr>
          <p:cNvGrpSpPr>
            <a:grpSpLocks/>
          </p:cNvGrpSpPr>
          <p:nvPr/>
        </p:nvGrpSpPr>
        <p:grpSpPr bwMode="auto">
          <a:xfrm>
            <a:off x="1460102" y="318784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8640379-0CDC-5910-FD6B-B72191ACC83E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5EA5CD1-9DED-4058-4EF1-78D11E0EAA5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B6948699-0AD5-4963-84BD-776897EA89E6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F5E2E4B-E070-7CBA-D70F-FF60EF516B9F}"/>
              </a:ext>
            </a:extLst>
          </p:cNvPr>
          <p:cNvSpPr txBox="1"/>
          <p:nvPr/>
        </p:nvSpPr>
        <p:spPr>
          <a:xfrm>
            <a:off x="251169" y="2290564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C95D22D-514D-BA9B-25E4-0C65657AE100}"/>
              </a:ext>
            </a:extLst>
          </p:cNvPr>
          <p:cNvSpPr txBox="1">
            <a:spLocks/>
          </p:cNvSpPr>
          <p:nvPr/>
        </p:nvSpPr>
        <p:spPr>
          <a:xfrm>
            <a:off x="4686928" y="3811562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sun was shining brightly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7AAA3013-F50D-DE3A-D0BA-34BDA7949D50}"/>
              </a:ext>
            </a:extLst>
          </p:cNvPr>
          <p:cNvSpPr txBox="1">
            <a:spLocks/>
          </p:cNvSpPr>
          <p:nvPr/>
        </p:nvSpPr>
        <p:spPr>
          <a:xfrm>
            <a:off x="8598631" y="3811561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forgot her homework.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BA17A035-ECC6-9F01-E705-480C7F014D84}"/>
              </a:ext>
            </a:extLst>
          </p:cNvPr>
          <p:cNvSpPr txBox="1">
            <a:spLocks/>
          </p:cNvSpPr>
          <p:nvPr/>
        </p:nvSpPr>
        <p:spPr>
          <a:xfrm>
            <a:off x="7669750" y="3824065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1F68E36-1F36-0C4A-E836-AB54EC883A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5133" y="3696247"/>
            <a:ext cx="234235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For example: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0E8F845A-B6DF-21DC-DD50-A11ED0B6E585}"/>
              </a:ext>
            </a:extLst>
          </p:cNvPr>
          <p:cNvSpPr txBox="1">
            <a:spLocks/>
          </p:cNvSpPr>
          <p:nvPr/>
        </p:nvSpPr>
        <p:spPr>
          <a:xfrm>
            <a:off x="294501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E92BD102-B392-8777-2F0C-2B4828BA9A0C}"/>
              </a:ext>
            </a:extLst>
          </p:cNvPr>
          <p:cNvSpPr txBox="1">
            <a:spLocks/>
          </p:cNvSpPr>
          <p:nvPr/>
        </p:nvSpPr>
        <p:spPr>
          <a:xfrm>
            <a:off x="419770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A2A32751-34B7-0F60-7F8A-58473C943FFA}"/>
              </a:ext>
            </a:extLst>
          </p:cNvPr>
          <p:cNvSpPr txBox="1">
            <a:spLocks/>
          </p:cNvSpPr>
          <p:nvPr/>
        </p:nvSpPr>
        <p:spPr>
          <a:xfrm>
            <a:off x="545039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958E76B6-9C00-3371-5988-89A5117394D0}"/>
              </a:ext>
            </a:extLst>
          </p:cNvPr>
          <p:cNvSpPr txBox="1">
            <a:spLocks/>
          </p:cNvSpPr>
          <p:nvPr/>
        </p:nvSpPr>
        <p:spPr>
          <a:xfrm>
            <a:off x="670308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835C5376-99E6-1979-35CA-F75C6A112F97}"/>
              </a:ext>
            </a:extLst>
          </p:cNvPr>
          <p:cNvSpPr txBox="1">
            <a:spLocks/>
          </p:cNvSpPr>
          <p:nvPr/>
        </p:nvSpPr>
        <p:spPr>
          <a:xfrm>
            <a:off x="795577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5BC3311F-8E82-CCDA-DD19-9EB1355A9809}"/>
              </a:ext>
            </a:extLst>
          </p:cNvPr>
          <p:cNvSpPr txBox="1">
            <a:spLocks/>
          </p:cNvSpPr>
          <p:nvPr/>
        </p:nvSpPr>
        <p:spPr>
          <a:xfrm>
            <a:off x="920846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EC3D6BC3-6429-A625-085F-264CE8B6BA9F}"/>
              </a:ext>
            </a:extLst>
          </p:cNvPr>
          <p:cNvSpPr txBox="1">
            <a:spLocks/>
          </p:cNvSpPr>
          <p:nvPr/>
        </p:nvSpPr>
        <p:spPr>
          <a:xfrm>
            <a:off x="10461159" y="5065869"/>
            <a:ext cx="881602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DDE3D459-DB7E-1C70-572D-AAEFD4283A5B}"/>
              </a:ext>
            </a:extLst>
          </p:cNvPr>
          <p:cNvSpPr txBox="1">
            <a:spLocks/>
          </p:cNvSpPr>
          <p:nvPr/>
        </p:nvSpPr>
        <p:spPr>
          <a:xfrm>
            <a:off x="4076553" y="5742053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went to the park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593810F0-CF7A-A7AE-62B7-F9EA634E6DA7}"/>
              </a:ext>
            </a:extLst>
          </p:cNvPr>
          <p:cNvSpPr txBox="1">
            <a:spLocks/>
          </p:cNvSpPr>
          <p:nvPr/>
        </p:nvSpPr>
        <p:spPr>
          <a:xfrm>
            <a:off x="7988256" y="5742052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studied all night.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4AD35CDA-6AA1-F58A-7D45-CCFCB734A270}"/>
              </a:ext>
            </a:extLst>
          </p:cNvPr>
          <p:cNvSpPr txBox="1">
            <a:spLocks/>
          </p:cNvSpPr>
          <p:nvPr/>
        </p:nvSpPr>
        <p:spPr>
          <a:xfrm>
            <a:off x="7059375" y="5754556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</p:spTree>
    <p:extLst>
      <p:ext uri="{BB962C8B-B14F-4D97-AF65-F5344CB8AC3E}">
        <p14:creationId xmlns:p14="http://schemas.microsoft.com/office/powerpoint/2010/main" val="2173932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0AD69-BE12-B0FC-4311-BAD7D15C4B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73E6F2BD-9A93-9A5E-C025-2D5DD66CBF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B7B91FF-7DBF-3462-1630-3D1192280C85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54D1579-0C2A-3D0A-1D7F-E306FAD87C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4809" y="4390356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HINT: Remember FANBOYS.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637CB63-E92E-BE50-B15E-BED1ABB87554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make 3 compound sentences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from the sentences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D1058E5-03A2-6220-CCE0-65AB44353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BB427E9-32DC-5655-4736-C5FD3CDB72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1234" y="30306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55A9F9B-A54B-35AB-E5D6-219BC5D451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1290" y="2064283"/>
            <a:ext cx="9310710" cy="1631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sun was shining brightly.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She forgot her homework.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went to the park.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studied all night.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dog barked loudly.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love chocolate cake.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11A01B67-6DFE-84AB-5956-C5A65F46219C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3BBF2DA8-E200-AA75-8D4A-B1EA21EA3524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E43A47C-D1B4-0A5B-C67F-170CF1477E5C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65495792-11DA-CD3E-A1E0-5C9EC7C3AD57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2BFA9FF-3A21-51A2-CBD5-CEF074F75D8C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B3B2D348-DEA7-7E0C-D30B-289A88DB76B4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686D315-3F23-2E0B-2749-B95DC84B92BF}"/>
              </a:ext>
            </a:extLst>
          </p:cNvPr>
          <p:cNvSpPr/>
          <p:nvPr/>
        </p:nvSpPr>
        <p:spPr>
          <a:xfrm>
            <a:off x="1413634" y="423300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583D896-03D4-3E15-16A0-FA44831C4D2B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54021" y="299798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E68EBD4-902F-6C1E-42AD-AF1FFC2E5817}"/>
              </a:ext>
            </a:extLst>
          </p:cNvPr>
          <p:cNvCxnSpPr/>
          <p:nvPr/>
        </p:nvCxnSpPr>
        <p:spPr>
          <a:xfrm>
            <a:off x="1460874" y="530729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6E9F97B-EDB3-CF7D-FFDC-ACE67FC44401}"/>
              </a:ext>
            </a:extLst>
          </p:cNvPr>
          <p:cNvCxnSpPr>
            <a:cxnSpLocks/>
          </p:cNvCxnSpPr>
          <p:nvPr/>
        </p:nvCxnSpPr>
        <p:spPr>
          <a:xfrm>
            <a:off x="2055236" y="509905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BA6D9EE-869E-B75C-B623-60B50F08EE16}"/>
              </a:ext>
            </a:extLst>
          </p:cNvPr>
          <p:cNvCxnSpPr>
            <a:cxnSpLocks/>
          </p:cNvCxnSpPr>
          <p:nvPr/>
        </p:nvCxnSpPr>
        <p:spPr>
          <a:xfrm>
            <a:off x="732183" y="321523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0F483AC-D982-5F34-AB91-5CA37E82C1B7}"/>
              </a:ext>
            </a:extLst>
          </p:cNvPr>
          <p:cNvCxnSpPr>
            <a:cxnSpLocks/>
          </p:cNvCxnSpPr>
          <p:nvPr/>
        </p:nvCxnSpPr>
        <p:spPr>
          <a:xfrm>
            <a:off x="316978" y="370896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B50A0A1-2A23-1CEA-FDCE-007437DEF221}"/>
              </a:ext>
            </a:extLst>
          </p:cNvPr>
          <p:cNvCxnSpPr>
            <a:cxnSpLocks/>
          </p:cNvCxnSpPr>
          <p:nvPr/>
        </p:nvCxnSpPr>
        <p:spPr>
          <a:xfrm>
            <a:off x="2353652" y="473767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8C1244F-02B9-B7A1-FFD1-0F1F8B2B00AB}"/>
              </a:ext>
            </a:extLst>
          </p:cNvPr>
          <p:cNvCxnSpPr>
            <a:cxnSpLocks/>
          </p:cNvCxnSpPr>
          <p:nvPr/>
        </p:nvCxnSpPr>
        <p:spPr>
          <a:xfrm>
            <a:off x="2485996" y="427031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99F7FD3-47FE-B408-378C-283E7AA5F898}"/>
              </a:ext>
            </a:extLst>
          </p:cNvPr>
          <p:cNvCxnSpPr>
            <a:cxnSpLocks/>
          </p:cNvCxnSpPr>
          <p:nvPr/>
        </p:nvCxnSpPr>
        <p:spPr>
          <a:xfrm>
            <a:off x="186905" y="429194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0685365-DA6B-A26E-67D8-0302C4B99358}"/>
              </a:ext>
            </a:extLst>
          </p:cNvPr>
          <p:cNvCxnSpPr>
            <a:cxnSpLocks/>
          </p:cNvCxnSpPr>
          <p:nvPr/>
        </p:nvCxnSpPr>
        <p:spPr>
          <a:xfrm flipV="1">
            <a:off x="2406730" y="372301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B8488F9-A4EA-9C67-0CA0-BD47326D312B}"/>
              </a:ext>
            </a:extLst>
          </p:cNvPr>
          <p:cNvCxnSpPr>
            <a:cxnSpLocks/>
          </p:cNvCxnSpPr>
          <p:nvPr/>
        </p:nvCxnSpPr>
        <p:spPr>
          <a:xfrm flipV="1">
            <a:off x="346745" y="475407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0624DF14-BD9B-27D1-EF07-C58D23699E25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FA38450-86E0-8C91-00EA-2BF0380D2F21}"/>
              </a:ext>
            </a:extLst>
          </p:cNvPr>
          <p:cNvCxnSpPr>
            <a:cxnSpLocks/>
          </p:cNvCxnSpPr>
          <p:nvPr/>
        </p:nvCxnSpPr>
        <p:spPr>
          <a:xfrm flipV="1">
            <a:off x="707375" y="509905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6A05405-38FE-D84C-EA53-EE886B1AE186}"/>
              </a:ext>
            </a:extLst>
          </p:cNvPr>
          <p:cNvCxnSpPr>
            <a:cxnSpLocks/>
          </p:cNvCxnSpPr>
          <p:nvPr/>
        </p:nvCxnSpPr>
        <p:spPr>
          <a:xfrm flipV="1">
            <a:off x="2110885" y="325673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5DBB70A-3BA2-782F-BD93-5AEAFD40797A}"/>
              </a:ext>
            </a:extLst>
          </p:cNvPr>
          <p:cNvGrpSpPr>
            <a:grpSpLocks/>
          </p:cNvGrpSpPr>
          <p:nvPr/>
        </p:nvGrpSpPr>
        <p:grpSpPr bwMode="auto">
          <a:xfrm>
            <a:off x="1460102" y="318784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19A858D8-3915-49E8-F9D6-68AAF55A580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6F2D922-87BB-0EBF-6D5C-E624EED06D9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5FC8AFF-3308-FF51-63D2-0E4A23D48635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18EC96E-15C6-89F9-6CF1-6C87952BE7DA}"/>
              </a:ext>
            </a:extLst>
          </p:cNvPr>
          <p:cNvSpPr txBox="1"/>
          <p:nvPr/>
        </p:nvSpPr>
        <p:spPr>
          <a:xfrm>
            <a:off x="251169" y="2290564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D0A50210-134E-F357-65D2-09A141E39627}"/>
              </a:ext>
            </a:extLst>
          </p:cNvPr>
          <p:cNvSpPr txBox="1">
            <a:spLocks/>
          </p:cNvSpPr>
          <p:nvPr/>
        </p:nvSpPr>
        <p:spPr>
          <a:xfrm>
            <a:off x="4686928" y="3811562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sun was shining brightly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3F2AB5E-F71E-55CB-1067-D54062862115}"/>
              </a:ext>
            </a:extLst>
          </p:cNvPr>
          <p:cNvSpPr txBox="1">
            <a:spLocks/>
          </p:cNvSpPr>
          <p:nvPr/>
        </p:nvSpPr>
        <p:spPr>
          <a:xfrm>
            <a:off x="8598631" y="3811561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forgot her homework.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7CC67839-E3B8-299B-BF13-88AC89D78E04}"/>
              </a:ext>
            </a:extLst>
          </p:cNvPr>
          <p:cNvSpPr txBox="1">
            <a:spLocks/>
          </p:cNvSpPr>
          <p:nvPr/>
        </p:nvSpPr>
        <p:spPr>
          <a:xfrm>
            <a:off x="7669750" y="3824065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57868CD-5C8B-D9DA-5052-12E856B6E6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5133" y="3696247"/>
            <a:ext cx="234235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For example: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EA59D292-9E25-79BF-3008-0F1C5ADF83E4}"/>
              </a:ext>
            </a:extLst>
          </p:cNvPr>
          <p:cNvSpPr txBox="1">
            <a:spLocks/>
          </p:cNvSpPr>
          <p:nvPr/>
        </p:nvSpPr>
        <p:spPr>
          <a:xfrm>
            <a:off x="294501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90062F5C-CB4B-BCFE-3EE9-B3D4A1948523}"/>
              </a:ext>
            </a:extLst>
          </p:cNvPr>
          <p:cNvSpPr txBox="1">
            <a:spLocks/>
          </p:cNvSpPr>
          <p:nvPr/>
        </p:nvSpPr>
        <p:spPr>
          <a:xfrm>
            <a:off x="419770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FC68D23B-B870-A82B-EBCA-FCC628D6AB62}"/>
              </a:ext>
            </a:extLst>
          </p:cNvPr>
          <p:cNvSpPr txBox="1">
            <a:spLocks/>
          </p:cNvSpPr>
          <p:nvPr/>
        </p:nvSpPr>
        <p:spPr>
          <a:xfrm>
            <a:off x="545039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A7263E6D-9BD8-9007-8A49-AB4467E248BC}"/>
              </a:ext>
            </a:extLst>
          </p:cNvPr>
          <p:cNvSpPr txBox="1">
            <a:spLocks/>
          </p:cNvSpPr>
          <p:nvPr/>
        </p:nvSpPr>
        <p:spPr>
          <a:xfrm>
            <a:off x="670308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BD89E9F8-3506-3C40-6D76-2EFA89287A96}"/>
              </a:ext>
            </a:extLst>
          </p:cNvPr>
          <p:cNvSpPr txBox="1">
            <a:spLocks/>
          </p:cNvSpPr>
          <p:nvPr/>
        </p:nvSpPr>
        <p:spPr>
          <a:xfrm>
            <a:off x="795577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3B09A22F-DA40-AB63-37A1-2C49A325F165}"/>
              </a:ext>
            </a:extLst>
          </p:cNvPr>
          <p:cNvSpPr txBox="1">
            <a:spLocks/>
          </p:cNvSpPr>
          <p:nvPr/>
        </p:nvSpPr>
        <p:spPr>
          <a:xfrm>
            <a:off x="920846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3DF739E5-DB8A-016A-26DD-F2E24271BF2B}"/>
              </a:ext>
            </a:extLst>
          </p:cNvPr>
          <p:cNvSpPr txBox="1">
            <a:spLocks/>
          </p:cNvSpPr>
          <p:nvPr/>
        </p:nvSpPr>
        <p:spPr>
          <a:xfrm>
            <a:off x="10461159" y="5065869"/>
            <a:ext cx="881602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5F53043A-3D52-6EB8-0851-7B042949E889}"/>
              </a:ext>
            </a:extLst>
          </p:cNvPr>
          <p:cNvSpPr txBox="1">
            <a:spLocks/>
          </p:cNvSpPr>
          <p:nvPr/>
        </p:nvSpPr>
        <p:spPr>
          <a:xfrm>
            <a:off x="4076553" y="5742053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went to the park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3448C2E-83D9-A0F3-0E71-D9E81DD7CA23}"/>
              </a:ext>
            </a:extLst>
          </p:cNvPr>
          <p:cNvSpPr txBox="1">
            <a:spLocks/>
          </p:cNvSpPr>
          <p:nvPr/>
        </p:nvSpPr>
        <p:spPr>
          <a:xfrm>
            <a:off x="7988256" y="5742052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barked loudly.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86036C00-7B73-4F45-6E17-0C8B74A4D481}"/>
              </a:ext>
            </a:extLst>
          </p:cNvPr>
          <p:cNvSpPr txBox="1">
            <a:spLocks/>
          </p:cNvSpPr>
          <p:nvPr/>
        </p:nvSpPr>
        <p:spPr>
          <a:xfrm>
            <a:off x="7059375" y="5754556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</p:spTree>
    <p:extLst>
      <p:ext uri="{BB962C8B-B14F-4D97-AF65-F5344CB8AC3E}">
        <p14:creationId xmlns:p14="http://schemas.microsoft.com/office/powerpoint/2010/main" val="4085247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04E84F-3C5D-3C33-40A0-A9DA99DF84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248D47D-6CDE-7BDE-8FBD-27D607C9D8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491C362-BDCD-8C3D-70F7-90AC7074FF02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07E4EC-3545-9754-96E2-3709D46E1C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4809" y="4390356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HINT: Remember FANBOYS.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0C35C2D-DBEB-6081-2EB8-F39CE31D3ACA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make 3 compound sentences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from the sentences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C807171-E64D-99FB-29B6-6F9CF3A313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2668647B-2BB3-E799-4D8D-A09EB1053A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1234" y="30306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C5C0B7F-3F0A-2D07-CBFE-9235C95552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1290" y="2064283"/>
            <a:ext cx="9310710" cy="1631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sun was shining brightly.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She forgot her homework.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went to the park.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studied all night.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dog barked loudly.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love chocolate cake.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92F79A-3736-95C1-DD30-45D84395763E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2DC36055-10F2-412D-5640-D3842CEFDD26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B0DE84-0C58-1B3E-D503-10446AEC91EB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A96FF943-B541-F23B-AB50-717B91736D75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B89889C2-B186-3937-410F-94467C876689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91091087-D8DE-1E47-76DB-AE115EE4090C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32B671C-CC00-D252-B4FE-57A518796E29}"/>
              </a:ext>
            </a:extLst>
          </p:cNvPr>
          <p:cNvSpPr/>
          <p:nvPr/>
        </p:nvSpPr>
        <p:spPr>
          <a:xfrm>
            <a:off x="1413634" y="423300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375199B-9BD0-BE55-DDEB-5034AA05BD0F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54021" y="299798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9EACF34-C24C-3F7A-986B-D56C69C95AE1}"/>
              </a:ext>
            </a:extLst>
          </p:cNvPr>
          <p:cNvCxnSpPr/>
          <p:nvPr/>
        </p:nvCxnSpPr>
        <p:spPr>
          <a:xfrm>
            <a:off x="1460874" y="530729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ED7A275-61EB-2C02-826F-0B4C429A3AD5}"/>
              </a:ext>
            </a:extLst>
          </p:cNvPr>
          <p:cNvCxnSpPr>
            <a:cxnSpLocks/>
          </p:cNvCxnSpPr>
          <p:nvPr/>
        </p:nvCxnSpPr>
        <p:spPr>
          <a:xfrm>
            <a:off x="2055236" y="509905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1D97FEC-0DA8-3F7F-BD05-D395A7EC2DC8}"/>
              </a:ext>
            </a:extLst>
          </p:cNvPr>
          <p:cNvCxnSpPr>
            <a:cxnSpLocks/>
          </p:cNvCxnSpPr>
          <p:nvPr/>
        </p:nvCxnSpPr>
        <p:spPr>
          <a:xfrm>
            <a:off x="732183" y="321523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249E21C-37C5-B976-0AFD-ED74D732DF7B}"/>
              </a:ext>
            </a:extLst>
          </p:cNvPr>
          <p:cNvCxnSpPr>
            <a:cxnSpLocks/>
          </p:cNvCxnSpPr>
          <p:nvPr/>
        </p:nvCxnSpPr>
        <p:spPr>
          <a:xfrm>
            <a:off x="316978" y="370896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B5E4D79-8707-6D3F-384E-F05FD0207F1D}"/>
              </a:ext>
            </a:extLst>
          </p:cNvPr>
          <p:cNvCxnSpPr>
            <a:cxnSpLocks/>
          </p:cNvCxnSpPr>
          <p:nvPr/>
        </p:nvCxnSpPr>
        <p:spPr>
          <a:xfrm>
            <a:off x="2353652" y="473767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1CF88EF-5D6B-00A4-8627-1D7088847A39}"/>
              </a:ext>
            </a:extLst>
          </p:cNvPr>
          <p:cNvCxnSpPr>
            <a:cxnSpLocks/>
          </p:cNvCxnSpPr>
          <p:nvPr/>
        </p:nvCxnSpPr>
        <p:spPr>
          <a:xfrm>
            <a:off x="2485996" y="427031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C447EC3-F719-6AFA-57C1-EC953F359328}"/>
              </a:ext>
            </a:extLst>
          </p:cNvPr>
          <p:cNvCxnSpPr>
            <a:cxnSpLocks/>
          </p:cNvCxnSpPr>
          <p:nvPr/>
        </p:nvCxnSpPr>
        <p:spPr>
          <a:xfrm>
            <a:off x="186905" y="429194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06814B8-7014-F1ED-DF47-9FF6585411E3}"/>
              </a:ext>
            </a:extLst>
          </p:cNvPr>
          <p:cNvCxnSpPr>
            <a:cxnSpLocks/>
          </p:cNvCxnSpPr>
          <p:nvPr/>
        </p:nvCxnSpPr>
        <p:spPr>
          <a:xfrm flipV="1">
            <a:off x="2406730" y="372301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A6079AE-F796-0D92-B967-4F1ADD37A454}"/>
              </a:ext>
            </a:extLst>
          </p:cNvPr>
          <p:cNvCxnSpPr>
            <a:cxnSpLocks/>
          </p:cNvCxnSpPr>
          <p:nvPr/>
        </p:nvCxnSpPr>
        <p:spPr>
          <a:xfrm flipV="1">
            <a:off x="346745" y="475407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5C017458-C6D9-258D-DA0C-95DC1069F843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6A6AE12-2AD7-B486-85DC-AAA5CB262248}"/>
              </a:ext>
            </a:extLst>
          </p:cNvPr>
          <p:cNvCxnSpPr>
            <a:cxnSpLocks/>
          </p:cNvCxnSpPr>
          <p:nvPr/>
        </p:nvCxnSpPr>
        <p:spPr>
          <a:xfrm flipV="1">
            <a:off x="707375" y="509905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51631C8-C5C0-99D8-2A7F-A7EC61FF0CA6}"/>
              </a:ext>
            </a:extLst>
          </p:cNvPr>
          <p:cNvCxnSpPr>
            <a:cxnSpLocks/>
          </p:cNvCxnSpPr>
          <p:nvPr/>
        </p:nvCxnSpPr>
        <p:spPr>
          <a:xfrm flipV="1">
            <a:off x="2110885" y="325673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AFF3223-CEB7-FDEE-E3D2-F3AFCAD59968}"/>
              </a:ext>
            </a:extLst>
          </p:cNvPr>
          <p:cNvGrpSpPr>
            <a:grpSpLocks/>
          </p:cNvGrpSpPr>
          <p:nvPr/>
        </p:nvGrpSpPr>
        <p:grpSpPr bwMode="auto">
          <a:xfrm>
            <a:off x="1460102" y="318784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994F700-B60E-C62A-CEC1-A083ACD790D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7FE44EA-38F8-BE84-E8B4-EB41EDE0C29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CA2B07E0-0665-33CF-6931-24FE75DC9767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23C3D65-0F90-05B7-04C2-515ADEE2EE3B}"/>
              </a:ext>
            </a:extLst>
          </p:cNvPr>
          <p:cNvSpPr txBox="1"/>
          <p:nvPr/>
        </p:nvSpPr>
        <p:spPr>
          <a:xfrm>
            <a:off x="251169" y="2290564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7C7C2398-676C-8E96-8EEC-2AAAA7897163}"/>
              </a:ext>
            </a:extLst>
          </p:cNvPr>
          <p:cNvSpPr txBox="1">
            <a:spLocks/>
          </p:cNvSpPr>
          <p:nvPr/>
        </p:nvSpPr>
        <p:spPr>
          <a:xfrm>
            <a:off x="4686928" y="3811562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sun was shining brightly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D695FA0-94C6-ECC7-6B8D-717F9FE6EA82}"/>
              </a:ext>
            </a:extLst>
          </p:cNvPr>
          <p:cNvSpPr txBox="1">
            <a:spLocks/>
          </p:cNvSpPr>
          <p:nvPr/>
        </p:nvSpPr>
        <p:spPr>
          <a:xfrm>
            <a:off x="8598631" y="3811561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forgot her homework.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B716147E-DE09-4173-3EF1-798207E4371E}"/>
              </a:ext>
            </a:extLst>
          </p:cNvPr>
          <p:cNvSpPr txBox="1">
            <a:spLocks/>
          </p:cNvSpPr>
          <p:nvPr/>
        </p:nvSpPr>
        <p:spPr>
          <a:xfrm>
            <a:off x="7669750" y="3824065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03BE285D-8A89-EEE6-C1B6-58B6407DD3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5133" y="3696247"/>
            <a:ext cx="234235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For example: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2189CC70-ABF4-45E1-74C1-14D86F2B4CF3}"/>
              </a:ext>
            </a:extLst>
          </p:cNvPr>
          <p:cNvSpPr txBox="1">
            <a:spLocks/>
          </p:cNvSpPr>
          <p:nvPr/>
        </p:nvSpPr>
        <p:spPr>
          <a:xfrm>
            <a:off x="294501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1FE0E353-A264-A21B-C078-835A68A7E861}"/>
              </a:ext>
            </a:extLst>
          </p:cNvPr>
          <p:cNvSpPr txBox="1">
            <a:spLocks/>
          </p:cNvSpPr>
          <p:nvPr/>
        </p:nvSpPr>
        <p:spPr>
          <a:xfrm>
            <a:off x="419770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D1B3BB52-32F8-3C48-AD94-048242D1387E}"/>
              </a:ext>
            </a:extLst>
          </p:cNvPr>
          <p:cNvSpPr txBox="1">
            <a:spLocks/>
          </p:cNvSpPr>
          <p:nvPr/>
        </p:nvSpPr>
        <p:spPr>
          <a:xfrm>
            <a:off x="545039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A6512F35-11E7-E646-B424-FF41D4320618}"/>
              </a:ext>
            </a:extLst>
          </p:cNvPr>
          <p:cNvSpPr txBox="1">
            <a:spLocks/>
          </p:cNvSpPr>
          <p:nvPr/>
        </p:nvSpPr>
        <p:spPr>
          <a:xfrm>
            <a:off x="670308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D8AE6602-5C9A-5FFD-BA79-1B621B0B5D84}"/>
              </a:ext>
            </a:extLst>
          </p:cNvPr>
          <p:cNvSpPr txBox="1">
            <a:spLocks/>
          </p:cNvSpPr>
          <p:nvPr/>
        </p:nvSpPr>
        <p:spPr>
          <a:xfrm>
            <a:off x="795577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B0D55D0A-AD83-C7A4-2389-AB685A7600B5}"/>
              </a:ext>
            </a:extLst>
          </p:cNvPr>
          <p:cNvSpPr txBox="1">
            <a:spLocks/>
          </p:cNvSpPr>
          <p:nvPr/>
        </p:nvSpPr>
        <p:spPr>
          <a:xfrm>
            <a:off x="920846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D79116F2-8056-1057-1A59-72D71FE5204A}"/>
              </a:ext>
            </a:extLst>
          </p:cNvPr>
          <p:cNvSpPr txBox="1">
            <a:spLocks/>
          </p:cNvSpPr>
          <p:nvPr/>
        </p:nvSpPr>
        <p:spPr>
          <a:xfrm>
            <a:off x="10461159" y="5065869"/>
            <a:ext cx="881602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2A253991-EE37-8F2D-1510-2976F21E38D0}"/>
              </a:ext>
            </a:extLst>
          </p:cNvPr>
          <p:cNvSpPr txBox="1">
            <a:spLocks/>
          </p:cNvSpPr>
          <p:nvPr/>
        </p:nvSpPr>
        <p:spPr>
          <a:xfrm>
            <a:off x="4076553" y="5742053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love chocolate cake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D9B6DC7-5AD2-9269-2B48-2AABEF4A8228}"/>
              </a:ext>
            </a:extLst>
          </p:cNvPr>
          <p:cNvSpPr txBox="1">
            <a:spLocks/>
          </p:cNvSpPr>
          <p:nvPr/>
        </p:nvSpPr>
        <p:spPr>
          <a:xfrm>
            <a:off x="7988256" y="5742052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went to the park.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A8E7BFDA-2BFB-1D50-9EAE-6A6BA648EEED}"/>
              </a:ext>
            </a:extLst>
          </p:cNvPr>
          <p:cNvSpPr txBox="1">
            <a:spLocks/>
          </p:cNvSpPr>
          <p:nvPr/>
        </p:nvSpPr>
        <p:spPr>
          <a:xfrm>
            <a:off x="7059375" y="5754556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</p:spTree>
    <p:extLst>
      <p:ext uri="{BB962C8B-B14F-4D97-AF65-F5344CB8AC3E}">
        <p14:creationId xmlns:p14="http://schemas.microsoft.com/office/powerpoint/2010/main" val="3594575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76201" y="123824"/>
          <a:ext cx="12011024" cy="60719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1352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384822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44792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10407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r>
                        <a:rPr lang="en-GB" sz="1400" dirty="0"/>
                        <a:t>Spot the connective!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She likes reading and enjoys writing.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And/likes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 (FANBOYS)!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 (FANBOYS)!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She stayed home, for it was raining.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conjunction?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noun, &amp; 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co-ordinating conjunction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For/sun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GCoordConj2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Spot the subordinate conjunction 1.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Select the subordinate conjunction in the following sentence: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Because my coffee was too cold, I heated it in the microwave.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GSubConj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 phrase or clause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phrase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or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clause: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shimmering silver moon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GPhraseClause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66382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Is it a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Are the words 'the tall, ancient oak tree' a clause &amp; why?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No. There is no verb.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subordinate clause.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Identify the subordinate clause in the followings sentence: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Because my coffee was too cold, I heated it in the microwave.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GSubCla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5030386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Main clause or subordinate clause 1?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clause 'until it got dark' a main (independent) or subordinate (dependent) clause?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GClause2,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GMainorSubordClause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194420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436828-6D8D-E4F5-10A2-EE0856CEBC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BF54C81-EAE3-BE07-47C1-FFDEEC2AA1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B8D783-9E10-3B4F-BBC0-B66746ED424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D9B13A5-1827-4E67-7931-F0B2F73B8FA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present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growling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1C9BF2-CF15-A6AD-A31F-10F2DB2DBF8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B126544-5048-030A-6C49-4105B8109AF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14288720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44F40F-9EB6-0B13-1FDC-008BE1B175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97F9856-127D-C223-78D2-FF1BE6369C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A0A90AF-8630-23B7-DC7B-7E9A75408E8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03B6AAE-841B-C1C8-8581-B4E96F14086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growling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3B5E654-F4AC-7AF2-A232-6A8CE102844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3144225-2AE4-6B0C-E2DD-EA85D8B6A5D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14317822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A37184-8527-E385-2FA5-4A83B88F1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E416FC8-3A73-0110-9146-A7B222FC89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079D5DA-555A-E287-0DBB-475542954AEF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a goal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!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57D94EC-4AE0-F071-4940-D8979165F52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 What tense is the verb –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present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past?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is growling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 the cats.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7883D38-C73A-1AE2-FBA2-114101C8DA7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thunder grumbled angrily.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2367119-4516-F371-10E0-32612150CF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dog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growling at the cats.</a:t>
            </a:r>
          </a:p>
        </p:txBody>
      </p:sp>
    </p:spTree>
    <p:extLst>
      <p:ext uri="{BB962C8B-B14F-4D97-AF65-F5344CB8AC3E}">
        <p14:creationId xmlns:p14="http://schemas.microsoft.com/office/powerpoint/2010/main" val="12100559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4276724" y="4795837"/>
            <a:ext cx="563177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9065753" y="410142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4215207" y="412594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5523864" y="412594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Without warning, Aimee activated her jet.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3149234" y="480197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4221251" y="415080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4223128" y="419957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5740707" y="482020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5489086" y="4142633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5522033" y="415080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9324695" y="4820200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9031910" y="4180887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9038083" y="4180887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2580</Words>
  <Application>Microsoft Office PowerPoint</Application>
  <PresentationFormat>Widescreen</PresentationFormat>
  <Paragraphs>523</Paragraphs>
  <Slides>43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6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Clauses &amp; Conjunctions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the 7 co-ordinating conjunctions.   You have 1 minute to memorise them!   (Remember FANBOYS)</vt:lpstr>
      <vt:lpstr>How many did you remember?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2025-12-22T09:16:46Z</dcterms:modified>
</cp:coreProperties>
</file>