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tags/tag1.xml" ContentType="application/vnd.openxmlformats-officedocument.presentationml.tags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6"/>
  </p:notesMasterIdLst>
  <p:sldIdLst>
    <p:sldId id="2593" r:id="rId2"/>
    <p:sldId id="509" r:id="rId3"/>
    <p:sldId id="444" r:id="rId4"/>
    <p:sldId id="453" r:id="rId5"/>
    <p:sldId id="446" r:id="rId6"/>
    <p:sldId id="447" r:id="rId7"/>
    <p:sldId id="448" r:id="rId8"/>
    <p:sldId id="449" r:id="rId9"/>
    <p:sldId id="450" r:id="rId10"/>
    <p:sldId id="454" r:id="rId11"/>
    <p:sldId id="457" r:id="rId12"/>
    <p:sldId id="458" r:id="rId13"/>
    <p:sldId id="459" r:id="rId14"/>
    <p:sldId id="460" r:id="rId15"/>
    <p:sldId id="461" r:id="rId16"/>
    <p:sldId id="462" r:id="rId17"/>
    <p:sldId id="463" r:id="rId18"/>
    <p:sldId id="464" r:id="rId19"/>
    <p:sldId id="465" r:id="rId20"/>
    <p:sldId id="466" r:id="rId21"/>
    <p:sldId id="467" r:id="rId22"/>
    <p:sldId id="468" r:id="rId23"/>
    <p:sldId id="257" r:id="rId24"/>
    <p:sldId id="258" r:id="rId25"/>
    <p:sldId id="259" r:id="rId26"/>
    <p:sldId id="260" r:id="rId27"/>
    <p:sldId id="261" r:id="rId28"/>
    <p:sldId id="262" r:id="rId29"/>
    <p:sldId id="263" r:id="rId30"/>
    <p:sldId id="267" r:id="rId31"/>
    <p:sldId id="506" r:id="rId32"/>
    <p:sldId id="265" r:id="rId33"/>
    <p:sldId id="266" r:id="rId34"/>
    <p:sldId id="507" r:id="rId35"/>
    <p:sldId id="508" r:id="rId36"/>
    <p:sldId id="271" r:id="rId37"/>
    <p:sldId id="274" r:id="rId38"/>
    <p:sldId id="443" r:id="rId39"/>
    <p:sldId id="469" r:id="rId40"/>
    <p:sldId id="416" r:id="rId41"/>
    <p:sldId id="419" r:id="rId42"/>
    <p:sldId id="476" r:id="rId43"/>
    <p:sldId id="363" r:id="rId44"/>
    <p:sldId id="365" r:id="rId45"/>
    <p:sldId id="478" r:id="rId46"/>
    <p:sldId id="479" r:id="rId47"/>
    <p:sldId id="380" r:id="rId48"/>
    <p:sldId id="381" r:id="rId49"/>
    <p:sldId id="382" r:id="rId50"/>
    <p:sldId id="383" r:id="rId51"/>
    <p:sldId id="360" r:id="rId52"/>
    <p:sldId id="366" r:id="rId53"/>
    <p:sldId id="504" r:id="rId54"/>
    <p:sldId id="2594" r:id="rId55"/>
  </p:sldIdLst>
  <p:sldSz cx="12192000" cy="6858000"/>
  <p:notesSz cx="6858000" cy="9144000"/>
  <p:embeddedFontLst>
    <p:embeddedFont>
      <p:font typeface="Andika" panose="02000000000000000000" pitchFamily="2" charset="0"/>
      <p:regular r:id="rId57"/>
      <p:bold r:id="rId58"/>
      <p:italic r:id="rId59"/>
      <p:boldItalic r:id="rId6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855AB6E-2C17-4104-B995-0B7BE3EB56B9}" v="4" dt="2025-12-19T12:00:57.97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2.fntdata"/><Relationship Id="rId66" Type="http://schemas.microsoft.com/office/2018/10/relationships/authors" Target="authors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3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1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4.fntdata"/><Relationship Id="rId65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Helps readers</a:t>
          </a:r>
        </a:p>
      </dsp:txBody>
      <dsp:txXfrm>
        <a:off x="7658940" y="2208632"/>
        <a:ext cx="2250547" cy="11711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>
          <a:extLst>
            <a:ext uri="{FF2B5EF4-FFF2-40B4-BE49-F238E27FC236}">
              <a16:creationId xmlns:a16="http://schemas.microsoft.com/office/drawing/2014/main" id="{A9ED3AF6-2B54-A105-D43A-FDDAE71AD7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9:notes">
            <a:extLst>
              <a:ext uri="{FF2B5EF4-FFF2-40B4-BE49-F238E27FC236}">
                <a16:creationId xmlns:a16="http://schemas.microsoft.com/office/drawing/2014/main" id="{72435FA8-4791-8191-C92C-424314139D3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Google Shape;186;p9:notes">
            <a:extLst>
              <a:ext uri="{FF2B5EF4-FFF2-40B4-BE49-F238E27FC236}">
                <a16:creationId xmlns:a16="http://schemas.microsoft.com/office/drawing/2014/main" id="{729D1A1C-D75B-1959-2E69-2DD64311E13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553289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5" name="Google Shape;265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3" name="Google Shape;223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" name="Google Shape;19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4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4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C1CCA2-F1CE-085C-C12F-09A26010BA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D011237-CC4B-12A3-DC10-FC0B6E9F88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CC990A8-E583-11DC-2FD9-89945A1E848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E305D4B-956D-5000-1AC3-D30D19A1AA6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E2E20D6-061C-3E36-9572-7F7CC1DBDF7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D26C870-55DC-4D8C-881A-3098EE88051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079C72F-EF9E-E4FE-A8E8-D7EC25233DF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EE2D876-0A4F-2FA9-737E-60DC292E24F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</a:p>
        </p:txBody>
      </p:sp>
    </p:spTree>
    <p:extLst>
      <p:ext uri="{BB962C8B-B14F-4D97-AF65-F5344CB8AC3E}">
        <p14:creationId xmlns:p14="http://schemas.microsoft.com/office/powerpoint/2010/main" val="3527633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DC6E98-D287-89C0-9053-F653EF452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76D02B9-05E1-9970-42FD-C1B76EF8DD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5F512E-79BF-DB13-F7D0-9025D4E2B07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0F7F778-2137-2C98-6E3A-787E208163B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6B08AAE-9603-5C7A-AC38-ADE22739885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349151D-3719-C2F7-A425-CA8C80E0F38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D8FCE4F-983B-FED1-4377-5B520C0A79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A7CB9CF-9C50-5811-6124-2C9004BBCA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88267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D6A50A-7F65-1DF0-9057-BDEF096B9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E5A764-8ACD-10DB-932C-9B112AF501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C07F94B-052E-7161-AD57-83B016650A3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D44BC29-52DD-6C97-D73F-2FF24B1C5C7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E2F1F05-66A1-2AC7-5748-C89864BDC7A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93F5C7-20FA-C4A2-4AB9-3E0A1ACE783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703157D-B1C7-1417-6E7B-FB6F0B5E04C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19D0CE-0D8F-DA51-2F6D-0D910127C44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62635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8A677A-D1BB-FE1F-C9DF-1F5A432D60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E209BCB-551A-0D4F-C0DA-57980E4326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1AF9BF4-5AC7-B5ED-8D34-386FA475DA5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12D7BDE-9A5E-779E-89AD-CFCB70E4E9F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EBB4D46-05E9-9D97-CD9D-200A0CF57BD6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3137096-1316-D1B4-EE1D-5C11B7AB328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B5CCAC-6E28-BBF3-55BA-0DC05F77FAA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0CFF88A-F536-3FA9-4BCE-A6FF8AEF535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91381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33EAF2-CCF9-EDF1-C2E5-E185E907C2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531CF93-5616-362B-80E7-503766B981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5487CE5-6B28-E549-37A6-9771F4C1471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A958EE0-C7E1-2447-6051-A86B5A5A507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1954AE8-DA22-CB9F-C822-1D4BB7B4F8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D444F08-1B03-F6E7-B9B8-C0131AEDA97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A34E13A-3CBA-167E-2FFA-3C29D9278C0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 err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89F2854-80B5-73AE-5EAB-9B061ECECA7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52356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D18C97-D67B-3B95-4679-F7BB698D12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869CD20-B305-DDD7-9CC0-C25BFA83B6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7C0C50-48F4-4B67-189B-7EAAA29975A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9723BFB-8BC6-60B8-3859-5D6E0DAC33E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387ED73-118C-2CF9-6367-636F6ABA295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5899527-A6EA-659D-FA46-446EDA6E73A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85D0573-9377-8B1B-204D-CC24723BE19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61E91E-8EBA-ACC4-A891-1C475966A04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25075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2BF153-B6F1-63E1-6D3A-96E9899B23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6E68059-B211-A0FD-2D29-C204A8D822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EA2ECF-7FFB-3297-26B5-E5B5D6AB096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9BCEFD2-EAD9-F906-151A-05DAB5A3A92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76A8174-DCD7-913E-D130-683D6434DFB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29AA764-D6F6-1126-0A23-B27F1BDADB9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805F269-BB3F-A007-6E35-F9F7697F5A6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never find the reactor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945334-4C18-1A1E-E9CC-F56EC7A806E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44277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F99138-DB66-82D4-12D0-2B3972BBA4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C574EAB-EAFF-8451-CFC6-9766473693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808D9AA-8A76-4D83-69A3-F17AEA320D0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EC80C8-7935-B7BA-E81F-9F94438EC71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3E5A76F-DD8B-E737-2AB9-2777177DDA1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4CAC121-2A70-7E4C-B220-684B19E0504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D4E114-607D-6E8E-5ACD-F38028EAD24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never find the reactor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core now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0EC5246-ED64-A881-8A6F-E7F6ED96996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82978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7878D3-964A-6EBB-859D-85A3BE6E0F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D72D14B-70FE-5E95-B658-1385D5D3F0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8F68FB9-C4C2-9B78-966A-CA18655252F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862B718-84AF-44C5-974C-A3CFDB91CB6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63E0468-AA43-6E92-CF09-7ADEDB89767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599C56C-22D1-F8B8-9C85-A04E79A0D5D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E464DCB-0F8E-9ECD-81E7-A729D04E10E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never find the reactor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core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.”</a:t>
            </a:r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ED62EF-046A-307F-1F49-A366779CA2C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59749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Google Shape;97;p14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4"/>
          <p:cNvSpPr/>
          <p:nvPr/>
        </p:nvSpPr>
        <p:spPr>
          <a:xfrm>
            <a:off x="247651" y="4328223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ndika"/>
              <a:buNone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99" name="Google Shape;99;p14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nouns?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02" name="Google Shape;102;p14"/>
          <p:cNvSpPr/>
          <p:nvPr/>
        </p:nvSpPr>
        <p:spPr>
          <a:xfrm>
            <a:off x="4366711" y="6100762"/>
            <a:ext cx="175310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Noun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03" name="Google Shape;103;p14"/>
          <p:cNvSpPr/>
          <p:nvPr/>
        </p:nvSpPr>
        <p:spPr>
          <a:xfrm rot="-5400000">
            <a:off x="5014991" y="5398484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" name="Google Shape;102;p14">
            <a:extLst>
              <a:ext uri="{FF2B5EF4-FFF2-40B4-BE49-F238E27FC236}">
                <a16:creationId xmlns:a16="http://schemas.microsoft.com/office/drawing/2014/main" id="{0B8F5473-3857-C694-AE02-5456660E8637}"/>
              </a:ext>
            </a:extLst>
          </p:cNvPr>
          <p:cNvSpPr/>
          <p:nvPr/>
        </p:nvSpPr>
        <p:spPr>
          <a:xfrm>
            <a:off x="6368631" y="6100762"/>
            <a:ext cx="175310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Noun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" name="Google Shape;103;p14">
            <a:extLst>
              <a:ext uri="{FF2B5EF4-FFF2-40B4-BE49-F238E27FC236}">
                <a16:creationId xmlns:a16="http://schemas.microsoft.com/office/drawing/2014/main" id="{05059D14-4AC5-6933-B897-B9B8D7ED0183}"/>
              </a:ext>
            </a:extLst>
          </p:cNvPr>
          <p:cNvSpPr/>
          <p:nvPr/>
        </p:nvSpPr>
        <p:spPr>
          <a:xfrm rot="16200000">
            <a:off x="6256526" y="5398484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" name="Google Shape;102;p14">
            <a:extLst>
              <a:ext uri="{FF2B5EF4-FFF2-40B4-BE49-F238E27FC236}">
                <a16:creationId xmlns:a16="http://schemas.microsoft.com/office/drawing/2014/main" id="{3A55EBA1-2955-4C49-3172-AF3D3EE57838}"/>
              </a:ext>
            </a:extLst>
          </p:cNvPr>
          <p:cNvSpPr/>
          <p:nvPr/>
        </p:nvSpPr>
        <p:spPr>
          <a:xfrm>
            <a:off x="9532486" y="6107905"/>
            <a:ext cx="175310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Noun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6" name="Google Shape;103;p14">
            <a:extLst>
              <a:ext uri="{FF2B5EF4-FFF2-40B4-BE49-F238E27FC236}">
                <a16:creationId xmlns:a16="http://schemas.microsoft.com/office/drawing/2014/main" id="{049BD8E1-432E-B7AB-4AD6-3358D91D16F0}"/>
              </a:ext>
            </a:extLst>
          </p:cNvPr>
          <p:cNvSpPr/>
          <p:nvPr/>
        </p:nvSpPr>
        <p:spPr>
          <a:xfrm rot="16200000">
            <a:off x="10079142" y="5398484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15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15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nouns?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2" name="Google Shape;112;p15"/>
          <p:cNvSpPr/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Are the nouns </a:t>
            </a:r>
            <a:r>
              <a:rPr lang="en-GB" sz="2400" b="0" i="0" u="none" strike="noStrike" cap="none" dirty="0">
                <a:solidFill>
                  <a:srgbClr val="00B0F0"/>
                </a:solidFill>
                <a:latin typeface="Andika"/>
                <a:ea typeface="Andika"/>
                <a:cs typeface="Andika"/>
                <a:sym typeface="Andika"/>
              </a:rPr>
              <a:t>singular</a:t>
            </a: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 or </a:t>
            </a:r>
            <a:r>
              <a:rPr lang="en-GB" sz="2400" b="0" i="0" u="none" strike="noStrike" cap="none" dirty="0">
                <a:solidFill>
                  <a:srgbClr val="FFC000"/>
                </a:solidFill>
                <a:latin typeface="Andika"/>
                <a:ea typeface="Andika"/>
                <a:cs typeface="Andika"/>
                <a:sym typeface="Andika"/>
              </a:rPr>
              <a:t>plural</a:t>
            </a: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4" name="Google Shape;114;p15"/>
          <p:cNvSpPr/>
          <p:nvPr/>
        </p:nvSpPr>
        <p:spPr>
          <a:xfrm>
            <a:off x="209551" y="437028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116" name="Google Shape;116;p15"/>
          <p:cNvSpPr/>
          <p:nvPr/>
        </p:nvSpPr>
        <p:spPr>
          <a:xfrm>
            <a:off x="6494826" y="6030192"/>
            <a:ext cx="2271668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Singular noun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7" name="Google Shape;117;p15"/>
          <p:cNvSpPr/>
          <p:nvPr/>
        </p:nvSpPr>
        <p:spPr>
          <a:xfrm rot="-5400000">
            <a:off x="6301403" y="5401141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" name="Google Shape;116;p15">
            <a:extLst>
              <a:ext uri="{FF2B5EF4-FFF2-40B4-BE49-F238E27FC236}">
                <a16:creationId xmlns:a16="http://schemas.microsoft.com/office/drawing/2014/main" id="{BC249DE7-C09F-2E00-3469-C572E1632251}"/>
              </a:ext>
            </a:extLst>
          </p:cNvPr>
          <p:cNvSpPr/>
          <p:nvPr/>
        </p:nvSpPr>
        <p:spPr>
          <a:xfrm>
            <a:off x="3649199" y="6030191"/>
            <a:ext cx="2271668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Plural noun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" name="Google Shape;117;p15">
            <a:extLst>
              <a:ext uri="{FF2B5EF4-FFF2-40B4-BE49-F238E27FC236}">
                <a16:creationId xmlns:a16="http://schemas.microsoft.com/office/drawing/2014/main" id="{14994257-BDB1-2640-D30F-799E74FBB633}"/>
              </a:ext>
            </a:extLst>
          </p:cNvPr>
          <p:cNvSpPr/>
          <p:nvPr/>
        </p:nvSpPr>
        <p:spPr>
          <a:xfrm rot="16200000">
            <a:off x="4945321" y="5401141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4" name="Google Shape;116;p15">
            <a:extLst>
              <a:ext uri="{FF2B5EF4-FFF2-40B4-BE49-F238E27FC236}">
                <a16:creationId xmlns:a16="http://schemas.microsoft.com/office/drawing/2014/main" id="{BDE81F2D-8D44-B8DD-ECA3-B19F3D769859}"/>
              </a:ext>
            </a:extLst>
          </p:cNvPr>
          <p:cNvSpPr/>
          <p:nvPr/>
        </p:nvSpPr>
        <p:spPr>
          <a:xfrm>
            <a:off x="9340453" y="6031354"/>
            <a:ext cx="2271668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Singular noun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" name="Google Shape;117;p15">
            <a:extLst>
              <a:ext uri="{FF2B5EF4-FFF2-40B4-BE49-F238E27FC236}">
                <a16:creationId xmlns:a16="http://schemas.microsoft.com/office/drawing/2014/main" id="{F24BF7DB-AAF9-85A9-3B8B-B460680CBAB0}"/>
              </a:ext>
            </a:extLst>
          </p:cNvPr>
          <p:cNvSpPr/>
          <p:nvPr/>
        </p:nvSpPr>
        <p:spPr>
          <a:xfrm rot="16200000">
            <a:off x="10110714" y="5401141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16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6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nouns?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26" name="Google Shape;126;p16"/>
          <p:cNvSpPr/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lnSpc>
                <a:spcPct val="90000"/>
              </a:lnSpc>
              <a:buClr>
                <a:schemeClr val="lt1"/>
              </a:buClr>
              <a:buSzPts val="2400"/>
            </a:pP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ea typeface="Andika"/>
                <a:cs typeface="Andika"/>
                <a:sym typeface="Andika"/>
              </a:rPr>
              <a:t>singular</a:t>
            </a: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ea typeface="Andika"/>
                <a:cs typeface="Andika"/>
                <a:sym typeface="Andika"/>
              </a:rPr>
              <a:t>plural</a:t>
            </a: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? </a:t>
            </a:r>
            <a:endParaRPr lang="en-GB" sz="3200" dirty="0">
              <a:solidFill>
                <a:schemeClr val="lt1"/>
              </a:solidFill>
              <a:ea typeface="Andika"/>
              <a:cs typeface="Andika"/>
              <a:sym typeface="Andika"/>
            </a:endParaRPr>
          </a:p>
        </p:txBody>
      </p:sp>
      <p:sp>
        <p:nvSpPr>
          <p:cNvPr id="127" name="Google Shape;127;p16"/>
          <p:cNvSpPr/>
          <p:nvPr/>
        </p:nvSpPr>
        <p:spPr>
          <a:xfrm>
            <a:off x="223838" y="437980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128" name="Google Shape;128;p16"/>
          <p:cNvSpPr/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type of nouns are they?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29" name="Google Shape;129;p16"/>
          <p:cNvSpPr/>
          <p:nvPr/>
        </p:nvSpPr>
        <p:spPr>
          <a:xfrm>
            <a:off x="3517563" y="6132541"/>
            <a:ext cx="264569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Common noun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30" name="Google Shape;130;p16"/>
          <p:cNvSpPr/>
          <p:nvPr/>
        </p:nvSpPr>
        <p:spPr>
          <a:xfrm rot="-5400000">
            <a:off x="4887109" y="5511128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31" name="Google Shape;131;p16"/>
          <p:cNvSpPr/>
          <p:nvPr/>
        </p:nvSpPr>
        <p:spPr>
          <a:xfrm>
            <a:off x="6342513" y="6096575"/>
            <a:ext cx="211825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Proper noun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32" name="Google Shape;132;p16"/>
          <p:cNvSpPr/>
          <p:nvPr/>
        </p:nvSpPr>
        <p:spPr>
          <a:xfrm rot="-5400000">
            <a:off x="6297291" y="5510211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" name="Google Shape;129;p16">
            <a:extLst>
              <a:ext uri="{FF2B5EF4-FFF2-40B4-BE49-F238E27FC236}">
                <a16:creationId xmlns:a16="http://schemas.microsoft.com/office/drawing/2014/main" id="{584061FA-065F-FCF9-3BA7-A3AF59E96F57}"/>
              </a:ext>
            </a:extLst>
          </p:cNvPr>
          <p:cNvSpPr/>
          <p:nvPr/>
        </p:nvSpPr>
        <p:spPr>
          <a:xfrm>
            <a:off x="9409601" y="6132541"/>
            <a:ext cx="264569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Common noun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" name="Google Shape;130;p16">
            <a:extLst>
              <a:ext uri="{FF2B5EF4-FFF2-40B4-BE49-F238E27FC236}">
                <a16:creationId xmlns:a16="http://schemas.microsoft.com/office/drawing/2014/main" id="{969FC752-823B-4CDC-DECC-656D9C731E69}"/>
              </a:ext>
            </a:extLst>
          </p:cNvPr>
          <p:cNvSpPr/>
          <p:nvPr/>
        </p:nvSpPr>
        <p:spPr>
          <a:xfrm rot="16200000">
            <a:off x="10141414" y="5541853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Google Shape;139;p17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17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nouns?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41" name="Google Shape;141;p17"/>
          <p:cNvSpPr/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Are the nouns </a:t>
            </a:r>
            <a:r>
              <a:rPr lang="en-GB" sz="2400" b="0" i="0" u="none" strike="noStrike" cap="none" dirty="0">
                <a:solidFill>
                  <a:srgbClr val="00B0F0"/>
                </a:solidFill>
                <a:latin typeface="Andika"/>
                <a:ea typeface="Andika"/>
                <a:cs typeface="Andika"/>
                <a:sym typeface="Andika"/>
              </a:rPr>
              <a:t>singular</a:t>
            </a: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 or </a:t>
            </a:r>
            <a:r>
              <a:rPr lang="en-GB" sz="2400" b="0" i="0" u="none" strike="noStrike" cap="none" dirty="0">
                <a:solidFill>
                  <a:srgbClr val="FFC000"/>
                </a:solidFill>
                <a:latin typeface="Andika"/>
                <a:ea typeface="Andika"/>
                <a:cs typeface="Andika"/>
                <a:sym typeface="Andika"/>
              </a:rPr>
              <a:t>plural</a:t>
            </a: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? </a:t>
            </a:r>
            <a:endParaRPr lang="en-GB"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42" name="Google Shape;142;p17"/>
          <p:cNvSpPr/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ndika"/>
              <a:buNone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143" name="Google Shape;143;p17"/>
          <p:cNvSpPr/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type of nouns are they?</a:t>
            </a:r>
            <a:endParaRPr lang="en-GB"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44" name="Google Shape;144;p17"/>
          <p:cNvSpPr/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subject?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Google Shape;149;p18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18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nouns?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51" name="Google Shape;151;p18"/>
          <p:cNvSpPr/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lnSpc>
                <a:spcPct val="90000"/>
              </a:lnSpc>
              <a:buClr>
                <a:schemeClr val="lt1"/>
              </a:buClr>
              <a:buSzPts val="2400"/>
            </a:pP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ea typeface="Andika"/>
                <a:cs typeface="Andika"/>
                <a:sym typeface="Andika"/>
              </a:rPr>
              <a:t>singular</a:t>
            </a: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ea typeface="Andika"/>
                <a:cs typeface="Andika"/>
                <a:sym typeface="Andika"/>
              </a:rPr>
              <a:t>plural</a:t>
            </a: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? </a:t>
            </a:r>
            <a:endParaRPr lang="en-GB" sz="3200" dirty="0">
              <a:solidFill>
                <a:schemeClr val="lt1"/>
              </a:solidFill>
              <a:ea typeface="Andika"/>
              <a:cs typeface="Andika"/>
              <a:sym typeface="Andika"/>
            </a:endParaRPr>
          </a:p>
        </p:txBody>
      </p:sp>
      <p:sp>
        <p:nvSpPr>
          <p:cNvPr id="152" name="Google Shape;152;p18"/>
          <p:cNvSpPr/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153" name="Google Shape;153;p18"/>
          <p:cNvSpPr/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lnSpc>
                <a:spcPct val="90000"/>
              </a:lnSpc>
              <a:buClr>
                <a:schemeClr val="lt1"/>
              </a:buClr>
              <a:buSzPts val="2400"/>
            </a:pP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What type of nouns are they?</a:t>
            </a:r>
            <a:endParaRPr lang="en-GB" sz="3200" dirty="0">
              <a:solidFill>
                <a:schemeClr val="lt1"/>
              </a:solidFill>
              <a:ea typeface="Andika"/>
              <a:cs typeface="Andika"/>
              <a:sym typeface="Andika"/>
            </a:endParaRPr>
          </a:p>
        </p:txBody>
      </p:sp>
      <p:sp>
        <p:nvSpPr>
          <p:cNvPr id="155" name="Google Shape;155;p18"/>
          <p:cNvSpPr/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subject?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56" name="Google Shape;156;p18"/>
          <p:cNvSpPr/>
          <p:nvPr/>
        </p:nvSpPr>
        <p:spPr>
          <a:xfrm rot="-5400000">
            <a:off x="6498923" y="5474782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57" name="Google Shape;157;p18"/>
          <p:cNvSpPr/>
          <p:nvPr/>
        </p:nvSpPr>
        <p:spPr>
          <a:xfrm>
            <a:off x="5289884" y="6145669"/>
            <a:ext cx="359092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Subject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Google Shape;162;p19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19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nouns?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64" name="Google Shape;164;p19"/>
          <p:cNvSpPr/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Are the nouns </a:t>
            </a:r>
            <a:r>
              <a:rPr lang="en-GB" sz="2400" b="0" i="0" u="none" strike="noStrike" cap="none" dirty="0">
                <a:solidFill>
                  <a:srgbClr val="00B0F0"/>
                </a:solidFill>
                <a:latin typeface="Andika"/>
                <a:ea typeface="Andika"/>
                <a:cs typeface="Andika"/>
                <a:sym typeface="Andika"/>
              </a:rPr>
              <a:t>singular</a:t>
            </a: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 or </a:t>
            </a:r>
            <a:r>
              <a:rPr lang="en-GB" sz="2400" b="0" i="0" u="none" strike="noStrike" cap="none" dirty="0">
                <a:solidFill>
                  <a:srgbClr val="FFC000"/>
                </a:solidFill>
                <a:latin typeface="Andika"/>
                <a:ea typeface="Andika"/>
                <a:cs typeface="Andika"/>
                <a:sym typeface="Andika"/>
              </a:rPr>
              <a:t>plural</a:t>
            </a: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? </a:t>
            </a:r>
            <a:endParaRPr lang="en-GB"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65" name="Google Shape;165;p19"/>
          <p:cNvSpPr/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ndika"/>
              <a:buNone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166" name="Google Shape;166;p19"/>
          <p:cNvSpPr/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type of nouns are they?</a:t>
            </a:r>
            <a:endParaRPr lang="en-GB"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67" name="Google Shape;167;p19"/>
          <p:cNvSpPr/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subject?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68" name="Google Shape;168;p19"/>
          <p:cNvSpPr/>
          <p:nvPr/>
        </p:nvSpPr>
        <p:spPr>
          <a:xfrm>
            <a:off x="697058" y="3544849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objects?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Google Shape;173;p20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20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nouns?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75" name="Google Shape;175;p20"/>
          <p:cNvSpPr/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lnSpc>
                <a:spcPct val="90000"/>
              </a:lnSpc>
              <a:buClr>
                <a:schemeClr val="lt1"/>
              </a:buClr>
              <a:buSzPts val="2400"/>
            </a:pP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ea typeface="Andika"/>
                <a:cs typeface="Andika"/>
                <a:sym typeface="Andika"/>
              </a:rPr>
              <a:t>singular</a:t>
            </a: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ea typeface="Andika"/>
                <a:cs typeface="Andika"/>
                <a:sym typeface="Andika"/>
              </a:rPr>
              <a:t>plural</a:t>
            </a: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? </a:t>
            </a:r>
            <a:endParaRPr lang="en-GB" sz="3200" dirty="0">
              <a:solidFill>
                <a:schemeClr val="lt1"/>
              </a:solidFill>
              <a:ea typeface="Andika"/>
              <a:cs typeface="Andika"/>
              <a:sym typeface="Andika"/>
            </a:endParaRPr>
          </a:p>
        </p:txBody>
      </p:sp>
      <p:sp>
        <p:nvSpPr>
          <p:cNvPr id="176" name="Google Shape;176;p20"/>
          <p:cNvSpPr/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177" name="Google Shape;177;p20"/>
          <p:cNvSpPr/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lnSpc>
                <a:spcPct val="90000"/>
              </a:lnSpc>
              <a:buClr>
                <a:schemeClr val="lt1"/>
              </a:buClr>
              <a:buSzPts val="2400"/>
            </a:pP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What type of nouns are they?</a:t>
            </a:r>
            <a:endParaRPr lang="en-GB" sz="3200" dirty="0">
              <a:solidFill>
                <a:schemeClr val="lt1"/>
              </a:solidFill>
              <a:ea typeface="Andika"/>
              <a:cs typeface="Andika"/>
              <a:sym typeface="Andika"/>
            </a:endParaRPr>
          </a:p>
        </p:txBody>
      </p:sp>
      <p:sp>
        <p:nvSpPr>
          <p:cNvPr id="178" name="Google Shape;178;p20"/>
          <p:cNvSpPr/>
          <p:nvPr/>
        </p:nvSpPr>
        <p:spPr>
          <a:xfrm rot="-5400000">
            <a:off x="10415675" y="5188194"/>
            <a:ext cx="619125" cy="15590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79" name="Google Shape;179;p20"/>
          <p:cNvSpPr/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subject?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80" name="Google Shape;180;p20"/>
          <p:cNvSpPr/>
          <p:nvPr/>
        </p:nvSpPr>
        <p:spPr>
          <a:xfrm>
            <a:off x="9601200" y="5592441"/>
            <a:ext cx="218122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Object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81" name="Google Shape;181;p20"/>
          <p:cNvSpPr/>
          <p:nvPr/>
        </p:nvSpPr>
        <p:spPr>
          <a:xfrm>
            <a:off x="697058" y="3544849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objects?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83" name="Google Shape;183;p20"/>
          <p:cNvSpPr/>
          <p:nvPr/>
        </p:nvSpPr>
        <p:spPr>
          <a:xfrm>
            <a:off x="3809011" y="5670306"/>
            <a:ext cx="218122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O</a:t>
            </a: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bject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" name="Google Shape;178;p20">
            <a:extLst>
              <a:ext uri="{FF2B5EF4-FFF2-40B4-BE49-F238E27FC236}">
                <a16:creationId xmlns:a16="http://schemas.microsoft.com/office/drawing/2014/main" id="{08EE36A1-5909-23F9-2186-31B340CDA38C}"/>
              </a:ext>
            </a:extLst>
          </p:cNvPr>
          <p:cNvSpPr/>
          <p:nvPr/>
        </p:nvSpPr>
        <p:spPr>
          <a:xfrm rot="16200000">
            <a:off x="4590062" y="5188194"/>
            <a:ext cx="619125" cy="15590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cluster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Google Shape;225;p24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24"/>
          <p:cNvSpPr/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227" name="Google Shape;227;p24"/>
          <p:cNvSpPr/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sort of word is “while”?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28" name="Google Shape;228;p24"/>
          <p:cNvSpPr/>
          <p:nvPr/>
        </p:nvSpPr>
        <p:spPr>
          <a:xfrm>
            <a:off x="371837" y="491428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Conjunction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29" name="Google Shape;229;p24"/>
          <p:cNvSpPr/>
          <p:nvPr/>
        </p:nvSpPr>
        <p:spPr>
          <a:xfrm rot="-5400000">
            <a:off x="871591" y="4207497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C177E13F-82E0-C54A-AB40-5A49F8DDB0D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“while”?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6351376" y="2847443"/>
            <a:ext cx="4721590" cy="40372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896629" y="2847443"/>
            <a:ext cx="5332721" cy="38265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Google Shape;228;p24">
            <a:extLst>
              <a:ext uri="{FF2B5EF4-FFF2-40B4-BE49-F238E27FC236}">
                <a16:creationId xmlns:a16="http://schemas.microsoft.com/office/drawing/2014/main" id="{E562BB6B-32C0-FB0D-27D3-D70DC029731F}"/>
              </a:ext>
            </a:extLst>
          </p:cNvPr>
          <p:cNvSpPr/>
          <p:nvPr/>
        </p:nvSpPr>
        <p:spPr>
          <a:xfrm>
            <a:off x="371837" y="491428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Conjunction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0" name="Google Shape;229;p24">
            <a:extLst>
              <a:ext uri="{FF2B5EF4-FFF2-40B4-BE49-F238E27FC236}">
                <a16:creationId xmlns:a16="http://schemas.microsoft.com/office/drawing/2014/main" id="{9CBBA6FC-AE97-0FBA-EA23-A182575E3C0F}"/>
              </a:ext>
            </a:extLst>
          </p:cNvPr>
          <p:cNvSpPr/>
          <p:nvPr/>
        </p:nvSpPr>
        <p:spPr>
          <a:xfrm rot="16200000">
            <a:off x="871591" y="4207497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330539" y="4838000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Google Shape;200;p22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22"/>
          <p:cNvSpPr/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202" name="Google Shape;202;p22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verbs?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03" name="Google Shape;203;p22"/>
          <p:cNvSpPr/>
          <p:nvPr/>
        </p:nvSpPr>
        <p:spPr>
          <a:xfrm>
            <a:off x="2793256" y="5104305"/>
            <a:ext cx="5406847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Verbs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04" name="Google Shape;204;p22"/>
          <p:cNvSpPr/>
          <p:nvPr/>
        </p:nvSpPr>
        <p:spPr>
          <a:xfrm rot="-5400000">
            <a:off x="2200818" y="429482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05" name="Google Shape;205;p22"/>
          <p:cNvSpPr/>
          <p:nvPr/>
        </p:nvSpPr>
        <p:spPr>
          <a:xfrm rot="-5400000">
            <a:off x="7190233" y="4286163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Google Shape;210;p23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23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verbs?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2" name="Google Shape;212;p23"/>
          <p:cNvSpPr/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213" name="Google Shape;213;p23"/>
          <p:cNvSpPr/>
          <p:nvPr/>
        </p:nvSpPr>
        <p:spPr>
          <a:xfrm>
            <a:off x="2793256" y="5104305"/>
            <a:ext cx="537488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Verbs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4" name="Google Shape;214;p23"/>
          <p:cNvSpPr/>
          <p:nvPr/>
        </p:nvSpPr>
        <p:spPr>
          <a:xfrm rot="-5400000">
            <a:off x="2200818" y="431520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5" name="Google Shape;215;p23"/>
          <p:cNvSpPr/>
          <p:nvPr/>
        </p:nvSpPr>
        <p:spPr>
          <a:xfrm rot="-5400000">
            <a:off x="7254981" y="431520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6" name="Google Shape;216;p23"/>
          <p:cNvSpPr/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In what tense are the Verb Phrase?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7" name="Google Shape;217;p23"/>
          <p:cNvSpPr/>
          <p:nvPr/>
        </p:nvSpPr>
        <p:spPr>
          <a:xfrm>
            <a:off x="2162863" y="2247900"/>
            <a:ext cx="1581505" cy="99146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Present participle</a:t>
            </a:r>
            <a:endParaRPr sz="296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8" name="Google Shape;218;p23"/>
          <p:cNvSpPr/>
          <p:nvPr/>
        </p:nvSpPr>
        <p:spPr>
          <a:xfrm>
            <a:off x="7217026" y="2290347"/>
            <a:ext cx="1581506" cy="90656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Simple past tense</a:t>
            </a:r>
            <a:endParaRPr sz="296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>
          <a:extLst>
            <a:ext uri="{FF2B5EF4-FFF2-40B4-BE49-F238E27FC236}">
              <a16:creationId xmlns:a16="http://schemas.microsoft.com/office/drawing/2014/main" id="{1111832C-26A9-5AA0-4934-54AE0D9D2B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Google Shape;188;p21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FFE974C-1D85-F320-81DB-C58A5A22AF4B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508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21">
            <a:extLst>
              <a:ext uri="{FF2B5EF4-FFF2-40B4-BE49-F238E27FC236}">
                <a16:creationId xmlns:a16="http://schemas.microsoft.com/office/drawing/2014/main" id="{D90A1BB9-078B-6E81-186F-13D172E1CB32}"/>
              </a:ext>
            </a:extLst>
          </p:cNvPr>
          <p:cNvSpPr/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190" name="Google Shape;190;p21">
            <a:extLst>
              <a:ext uri="{FF2B5EF4-FFF2-40B4-BE49-F238E27FC236}">
                <a16:creationId xmlns:a16="http://schemas.microsoft.com/office/drawing/2014/main" id="{6178063C-562D-2A8F-739D-6DF9F787DE3F}"/>
              </a:ext>
            </a:extLst>
          </p:cNvPr>
          <p:cNvSpPr/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types of words are “two” and “a”?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91" name="Google Shape;191;p21">
            <a:extLst>
              <a:ext uri="{FF2B5EF4-FFF2-40B4-BE49-F238E27FC236}">
                <a16:creationId xmlns:a16="http://schemas.microsoft.com/office/drawing/2014/main" id="{492B8FB5-32D2-A6C4-D209-C1B7861FE441}"/>
              </a:ext>
            </a:extLst>
          </p:cNvPr>
          <p:cNvSpPr/>
          <p:nvPr/>
        </p:nvSpPr>
        <p:spPr>
          <a:xfrm>
            <a:off x="2753609" y="4930908"/>
            <a:ext cx="6803346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Determiners</a:t>
            </a:r>
            <a:endParaRPr dirty="0"/>
          </a:p>
        </p:txBody>
      </p:sp>
      <p:sp>
        <p:nvSpPr>
          <p:cNvPr id="193" name="Google Shape;193;p21">
            <a:extLst>
              <a:ext uri="{FF2B5EF4-FFF2-40B4-BE49-F238E27FC236}">
                <a16:creationId xmlns:a16="http://schemas.microsoft.com/office/drawing/2014/main" id="{2ADC90B4-F17D-5101-413E-F599A98386AF}"/>
              </a:ext>
            </a:extLst>
          </p:cNvPr>
          <p:cNvSpPr/>
          <p:nvPr/>
        </p:nvSpPr>
        <p:spPr>
          <a:xfrm>
            <a:off x="697058" y="1340190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type of determiner is “two”?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94" name="Google Shape;194;p21">
            <a:extLst>
              <a:ext uri="{FF2B5EF4-FFF2-40B4-BE49-F238E27FC236}">
                <a16:creationId xmlns:a16="http://schemas.microsoft.com/office/drawing/2014/main" id="{E83C39AA-F342-3831-E590-6DECDB89FAE2}"/>
              </a:ext>
            </a:extLst>
          </p:cNvPr>
          <p:cNvSpPr/>
          <p:nvPr/>
        </p:nvSpPr>
        <p:spPr>
          <a:xfrm>
            <a:off x="2753609" y="4923988"/>
            <a:ext cx="3571873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Number</a:t>
            </a:r>
            <a:endParaRPr dirty="0"/>
          </a:p>
        </p:txBody>
      </p:sp>
      <p:sp>
        <p:nvSpPr>
          <p:cNvPr id="195" name="Google Shape;195;p21">
            <a:extLst>
              <a:ext uri="{FF2B5EF4-FFF2-40B4-BE49-F238E27FC236}">
                <a16:creationId xmlns:a16="http://schemas.microsoft.com/office/drawing/2014/main" id="{1E1E8FB6-0211-2FAD-BFB0-2DFD081E904A}"/>
              </a:ext>
            </a:extLst>
          </p:cNvPr>
          <p:cNvSpPr/>
          <p:nvPr/>
        </p:nvSpPr>
        <p:spPr>
          <a:xfrm rot="-5400000">
            <a:off x="3936986" y="4198321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0B0F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" name="Google Shape;195;p21">
            <a:extLst>
              <a:ext uri="{FF2B5EF4-FFF2-40B4-BE49-F238E27FC236}">
                <a16:creationId xmlns:a16="http://schemas.microsoft.com/office/drawing/2014/main" id="{271EF04E-CAA3-E543-B81A-660E752A62D4}"/>
              </a:ext>
            </a:extLst>
          </p:cNvPr>
          <p:cNvSpPr/>
          <p:nvPr/>
        </p:nvSpPr>
        <p:spPr>
          <a:xfrm rot="16200000">
            <a:off x="8238406" y="4198320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0B0F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4" name="Google Shape;193;p21">
            <a:extLst>
              <a:ext uri="{FF2B5EF4-FFF2-40B4-BE49-F238E27FC236}">
                <a16:creationId xmlns:a16="http://schemas.microsoft.com/office/drawing/2014/main" id="{C008A028-A3B6-480B-971D-9C7E5B6EEFD4}"/>
              </a:ext>
            </a:extLst>
          </p:cNvPr>
          <p:cNvSpPr/>
          <p:nvPr/>
        </p:nvSpPr>
        <p:spPr>
          <a:xfrm>
            <a:off x="697058" y="2276302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type of determiner is “a”?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" name="Google Shape;194;p21">
            <a:extLst>
              <a:ext uri="{FF2B5EF4-FFF2-40B4-BE49-F238E27FC236}">
                <a16:creationId xmlns:a16="http://schemas.microsoft.com/office/drawing/2014/main" id="{9F3446D9-9193-5AC5-AE83-D0B4C39F02AD}"/>
              </a:ext>
            </a:extLst>
          </p:cNvPr>
          <p:cNvSpPr/>
          <p:nvPr/>
        </p:nvSpPr>
        <p:spPr>
          <a:xfrm>
            <a:off x="7055029" y="4923988"/>
            <a:ext cx="3571873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Indefinite article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50801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A42B7D4-0FE4-9B9E-107E-F3CF07AA2AD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ndika"/>
              <a:buNone/>
            </a:pPr>
            <a:r>
              <a:rPr lang="en-GB" sz="36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“purple”?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8081594" y="5057066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8897351" y="427028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1610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" name="Google Shape;267;p28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28"/>
          <p:cNvSpPr/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269" name="Google Shape;269;p28"/>
          <p:cNvSpPr/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classify every word in this sentence?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1" name="Google Shape;271;p28"/>
          <p:cNvSpPr/>
          <p:nvPr/>
        </p:nvSpPr>
        <p:spPr>
          <a:xfrm rot="5400000">
            <a:off x="2475573" y="2749018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0" name="Google Shape;270;p28"/>
          <p:cNvSpPr/>
          <p:nvPr/>
        </p:nvSpPr>
        <p:spPr>
          <a:xfrm>
            <a:off x="2228564" y="2057042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Verb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2" name="Google Shape;272;p28"/>
          <p:cNvSpPr/>
          <p:nvPr/>
        </p:nvSpPr>
        <p:spPr>
          <a:xfrm>
            <a:off x="7975688" y="1248908"/>
            <a:ext cx="1985457" cy="656892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1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Indefinite article</a:t>
            </a:r>
            <a:endParaRPr sz="2960" b="0" i="1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3" name="Google Shape;273;p28"/>
          <p:cNvSpPr/>
          <p:nvPr/>
        </p:nvSpPr>
        <p:spPr>
          <a:xfrm rot="5400000">
            <a:off x="8110831" y="2459400"/>
            <a:ext cx="1476916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6" name="Google Shape;276;p28"/>
          <p:cNvSpPr/>
          <p:nvPr/>
        </p:nvSpPr>
        <p:spPr>
          <a:xfrm rot="5574243">
            <a:off x="5038361" y="2704682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7" name="Google Shape;277;p28"/>
          <p:cNvSpPr/>
          <p:nvPr/>
        </p:nvSpPr>
        <p:spPr>
          <a:xfrm>
            <a:off x="4779731" y="2076665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Common noun</a:t>
            </a:r>
            <a:endParaRPr sz="296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9" name="Google Shape;279;p28"/>
          <p:cNvSpPr/>
          <p:nvPr/>
        </p:nvSpPr>
        <p:spPr>
          <a:xfrm rot="5400000">
            <a:off x="7352506" y="2728101"/>
            <a:ext cx="1130089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8" name="Google Shape;278;p28"/>
          <p:cNvSpPr/>
          <p:nvPr/>
        </p:nvSpPr>
        <p:spPr>
          <a:xfrm>
            <a:off x="7076975" y="2029604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Verb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80" name="Google Shape;280;p28"/>
          <p:cNvSpPr/>
          <p:nvPr/>
        </p:nvSpPr>
        <p:spPr>
          <a:xfrm>
            <a:off x="2753703" y="1194906"/>
            <a:ext cx="2523058" cy="76489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Quantifying determiner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81" name="Google Shape;281;p28"/>
          <p:cNvSpPr/>
          <p:nvPr/>
        </p:nvSpPr>
        <p:spPr>
          <a:xfrm rot="5400000">
            <a:off x="3721302" y="2531663"/>
            <a:ext cx="1442311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84" name="Google Shape;284;p28"/>
          <p:cNvSpPr/>
          <p:nvPr/>
        </p:nvSpPr>
        <p:spPr>
          <a:xfrm rot="5400000">
            <a:off x="10217464" y="1148721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0B0F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" name="Google Shape;229;p24">
            <a:extLst>
              <a:ext uri="{FF2B5EF4-FFF2-40B4-BE49-F238E27FC236}">
                <a16:creationId xmlns:a16="http://schemas.microsoft.com/office/drawing/2014/main" id="{D33F435C-F394-59B6-DF36-7BBD9DA052C8}"/>
              </a:ext>
            </a:extLst>
          </p:cNvPr>
          <p:cNvSpPr/>
          <p:nvPr/>
        </p:nvSpPr>
        <p:spPr>
          <a:xfrm rot="5400000">
            <a:off x="936583" y="2531988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1B378C9-9785-733B-6AAD-A9DD3C92BFE3}"/>
              </a:ext>
            </a:extLst>
          </p:cNvPr>
          <p:cNvSpPr txBox="1">
            <a:spLocks/>
          </p:cNvSpPr>
          <p:nvPr/>
        </p:nvSpPr>
        <p:spPr>
          <a:xfrm>
            <a:off x="170605" y="1159562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Google Shape;276;p28">
            <a:extLst>
              <a:ext uri="{FF2B5EF4-FFF2-40B4-BE49-F238E27FC236}">
                <a16:creationId xmlns:a16="http://schemas.microsoft.com/office/drawing/2014/main" id="{42D79BE1-3EF9-635E-BCBD-48C91FB9C797}"/>
              </a:ext>
            </a:extLst>
          </p:cNvPr>
          <p:cNvSpPr/>
          <p:nvPr/>
        </p:nvSpPr>
        <p:spPr>
          <a:xfrm rot="5160024">
            <a:off x="6144338" y="2490597"/>
            <a:ext cx="1464003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" name="Google Shape;277;p28">
            <a:extLst>
              <a:ext uri="{FF2B5EF4-FFF2-40B4-BE49-F238E27FC236}">
                <a16:creationId xmlns:a16="http://schemas.microsoft.com/office/drawing/2014/main" id="{9D90CB41-6CCC-BFEB-2BAA-7C992F6143FC}"/>
              </a:ext>
            </a:extLst>
          </p:cNvPr>
          <p:cNvSpPr/>
          <p:nvPr/>
        </p:nvSpPr>
        <p:spPr>
          <a:xfrm>
            <a:off x="6044958" y="1222645"/>
            <a:ext cx="1588103" cy="717891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Proper noun</a:t>
            </a:r>
            <a:endParaRPr sz="296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6" name="Google Shape;276;p28">
            <a:extLst>
              <a:ext uri="{FF2B5EF4-FFF2-40B4-BE49-F238E27FC236}">
                <a16:creationId xmlns:a16="http://schemas.microsoft.com/office/drawing/2014/main" id="{A499E640-A83C-DE18-D023-B4E9AED72E82}"/>
              </a:ext>
            </a:extLst>
          </p:cNvPr>
          <p:cNvSpPr/>
          <p:nvPr/>
        </p:nvSpPr>
        <p:spPr>
          <a:xfrm rot="5574243">
            <a:off x="9339748" y="2657621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7" name="Google Shape;277;p28">
            <a:extLst>
              <a:ext uri="{FF2B5EF4-FFF2-40B4-BE49-F238E27FC236}">
                <a16:creationId xmlns:a16="http://schemas.microsoft.com/office/drawing/2014/main" id="{0F8CFCFA-0FC9-D8F6-3AE9-371ADEFD6A8B}"/>
              </a:ext>
            </a:extLst>
          </p:cNvPr>
          <p:cNvSpPr/>
          <p:nvPr/>
        </p:nvSpPr>
        <p:spPr>
          <a:xfrm>
            <a:off x="9081118" y="2029604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Adjective</a:t>
            </a:r>
            <a:endParaRPr sz="296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8" name="Google Shape;276;p28">
            <a:extLst>
              <a:ext uri="{FF2B5EF4-FFF2-40B4-BE49-F238E27FC236}">
                <a16:creationId xmlns:a16="http://schemas.microsoft.com/office/drawing/2014/main" id="{95C74377-068C-8DC9-48A6-101034514088}"/>
              </a:ext>
            </a:extLst>
          </p:cNvPr>
          <p:cNvSpPr/>
          <p:nvPr/>
        </p:nvSpPr>
        <p:spPr>
          <a:xfrm rot="5574243">
            <a:off x="9989836" y="2279821"/>
            <a:ext cx="1894729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9" name="Google Shape;277;p28">
            <a:extLst>
              <a:ext uri="{FF2B5EF4-FFF2-40B4-BE49-F238E27FC236}">
                <a16:creationId xmlns:a16="http://schemas.microsoft.com/office/drawing/2014/main" id="{CBD77660-60A0-978F-C84D-6770E3499229}"/>
              </a:ext>
            </a:extLst>
          </p:cNvPr>
          <p:cNvSpPr/>
          <p:nvPr/>
        </p:nvSpPr>
        <p:spPr>
          <a:xfrm>
            <a:off x="10164021" y="1240389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Common noun</a:t>
            </a:r>
            <a:endParaRPr sz="296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" name="Google Shape;213;p23">
            <a:extLst>
              <a:ext uri="{FF2B5EF4-FFF2-40B4-BE49-F238E27FC236}">
                <a16:creationId xmlns:a16="http://schemas.microsoft.com/office/drawing/2014/main" id="{B0A10C0C-6B21-D375-0E9C-DB755F47DCD8}"/>
              </a:ext>
            </a:extLst>
          </p:cNvPr>
          <p:cNvSpPr/>
          <p:nvPr/>
        </p:nvSpPr>
        <p:spPr>
          <a:xfrm>
            <a:off x="6393676" y="3723137"/>
            <a:ext cx="537488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Main clause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2" name="Google Shape;213;p23">
            <a:extLst>
              <a:ext uri="{FF2B5EF4-FFF2-40B4-BE49-F238E27FC236}">
                <a16:creationId xmlns:a16="http://schemas.microsoft.com/office/drawing/2014/main" id="{17C74F11-A633-39BD-E17A-70BD8F793827}"/>
              </a:ext>
            </a:extLst>
          </p:cNvPr>
          <p:cNvSpPr/>
          <p:nvPr/>
        </p:nvSpPr>
        <p:spPr>
          <a:xfrm>
            <a:off x="899729" y="3741989"/>
            <a:ext cx="537488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Relative/Subordinate clause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1" grpId="0" animBg="1"/>
      <p:bldP spid="1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76656904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25AF69D-236D-5E42-13A2-F47264F20E08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60EC8E-762E-2729-F797-40C3F16F669D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cluster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satellites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8E12E04-D30D-D6E3-4D6C-9723B87C5372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98482B-2A28-EF6F-659C-5500CDF7A3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9C435E2-2F44-D07B-06FE-A9E257AD9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D03AD56-4C97-0DD7-8D89-61FFD74D87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D020FDE-DCEA-89D6-FE11-371F685F47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B7E5642-7084-1DC7-A758-7C45BED73A8A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08E0FCB-DE07-78A6-441F-BCE8C3C3651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39AF2DD-EAD1-D034-D451-16B37327CF96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533713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preposition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preposition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where,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why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something is in relation to something else.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1960823" y="4402617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Phrase 1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8326281" y="4459922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Phrase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4F23CBF-1331-A53A-1008-F7698E0DD583}"/>
              </a:ext>
            </a:extLst>
          </p:cNvPr>
          <p:cNvSpPr txBox="1">
            <a:spLocks/>
          </p:cNvSpPr>
          <p:nvPr/>
        </p:nvSpPr>
        <p:spPr>
          <a:xfrm>
            <a:off x="4923934" y="7157900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4254301" y="4521021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lus Sign 11">
            <a:extLst>
              <a:ext uri="{FF2B5EF4-FFF2-40B4-BE49-F238E27FC236}">
                <a16:creationId xmlns:a16="http://schemas.microsoft.com/office/drawing/2014/main" id="{BC312DFB-DFDA-C219-0BA9-D37FA565756E}"/>
              </a:ext>
            </a:extLst>
          </p:cNvPr>
          <p:cNvSpPr/>
          <p:nvPr/>
        </p:nvSpPr>
        <p:spPr>
          <a:xfrm>
            <a:off x="7478173" y="4521021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81481E-6 L 0.00924 -0.3960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" y="-19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8" grpId="0" animBg="1"/>
      <p:bldP spid="11" grpId="0" animBg="1"/>
      <p:bldP spid="12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2688637" y="3739471"/>
            <a:ext cx="7483642" cy="74912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sat in the rocket.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526966" y="5069794"/>
            <a:ext cx="3111579" cy="119181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Noun 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Phrase </a:t>
            </a:r>
            <a:r>
              <a:rPr lang="en-GB" sz="3200" dirty="0">
                <a:solidFill>
                  <a:schemeClr val="bg1"/>
                </a:solidFill>
              </a:rPr>
              <a:t>1 is Emile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C0A96728-9ED5-5698-D8D6-3432126F86C5}"/>
              </a:ext>
            </a:extLst>
          </p:cNvPr>
          <p:cNvCxnSpPr>
            <a:cxnSpLocks/>
          </p:cNvCxnSpPr>
          <p:nvPr/>
        </p:nvCxnSpPr>
        <p:spPr>
          <a:xfrm flipV="1">
            <a:off x="2247482" y="4572815"/>
            <a:ext cx="1002216" cy="496979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1915AF8A-36F4-56C5-3F03-2A61593553FD}"/>
              </a:ext>
            </a:extLst>
          </p:cNvPr>
          <p:cNvSpPr txBox="1"/>
          <p:nvPr/>
        </p:nvSpPr>
        <p:spPr>
          <a:xfrm>
            <a:off x="8382000" y="5069468"/>
            <a:ext cx="3402514" cy="119181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Noun 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Phrase </a:t>
            </a:r>
            <a:r>
              <a:rPr lang="en-GB" sz="3200" dirty="0">
                <a:solidFill>
                  <a:schemeClr val="bg1"/>
                </a:solidFill>
              </a:rPr>
              <a:t>2 is the rocket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C42DCC3-5865-6002-2F15-ACB77533E8CF}"/>
              </a:ext>
            </a:extLst>
          </p:cNvPr>
          <p:cNvCxnSpPr>
            <a:cxnSpLocks/>
          </p:cNvCxnSpPr>
          <p:nvPr/>
        </p:nvCxnSpPr>
        <p:spPr>
          <a:xfrm flipH="1" flipV="1">
            <a:off x="8921833" y="4572815"/>
            <a:ext cx="1110077" cy="589547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86CA749-75E6-A9DB-78F2-2CEB7AAB592D}"/>
              </a:ext>
            </a:extLst>
          </p:cNvPr>
          <p:cNvCxnSpPr>
            <a:cxnSpLocks/>
          </p:cNvCxnSpPr>
          <p:nvPr/>
        </p:nvCxnSpPr>
        <p:spPr>
          <a:xfrm>
            <a:off x="3270167" y="4385888"/>
            <a:ext cx="1263316" cy="0"/>
          </a:xfrm>
          <a:prstGeom prst="line">
            <a:avLst/>
          </a:prstGeom>
          <a:ln w="5715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2FDCEE3-DDDB-38B5-0511-0726DF812C6B}"/>
              </a:ext>
            </a:extLst>
          </p:cNvPr>
          <p:cNvCxnSpPr>
            <a:cxnSpLocks/>
          </p:cNvCxnSpPr>
          <p:nvPr/>
        </p:nvCxnSpPr>
        <p:spPr>
          <a:xfrm>
            <a:off x="6647031" y="4382060"/>
            <a:ext cx="2857916" cy="0"/>
          </a:xfrm>
          <a:prstGeom prst="line">
            <a:avLst/>
          </a:prstGeom>
          <a:ln w="5715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877763" y="5447773"/>
            <a:ext cx="2839073" cy="119181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“Sat” is the verb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5293893" y="4488594"/>
            <a:ext cx="0" cy="97455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492BF52-4F1E-C475-EEB3-05104EC886D5}"/>
              </a:ext>
            </a:extLst>
          </p:cNvPr>
          <p:cNvCxnSpPr>
            <a:cxnSpLocks/>
          </p:cNvCxnSpPr>
          <p:nvPr/>
        </p:nvCxnSpPr>
        <p:spPr>
          <a:xfrm>
            <a:off x="4932946" y="4373530"/>
            <a:ext cx="72189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468434" y="416905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sentence?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79" y="427790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describes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where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Emile is in relation to the rocket?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79" y="2163191"/>
            <a:ext cx="11233699" cy="119181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“In” describes where Emile is in relation to the rocket.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It is the </a:t>
            </a:r>
            <a:r>
              <a:rPr lang="en-GB" sz="3200" b="1" u="sng" dirty="0">
                <a:solidFill>
                  <a:schemeClr val="bg1"/>
                </a:solidFill>
              </a:rPr>
              <a:t>preposition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00BD7F57-78E8-E17D-47D6-4ADC80D3EB3C}"/>
              </a:ext>
            </a:extLst>
          </p:cNvPr>
          <p:cNvCxnSpPr>
            <a:cxnSpLocks/>
          </p:cNvCxnSpPr>
          <p:nvPr/>
        </p:nvCxnSpPr>
        <p:spPr>
          <a:xfrm>
            <a:off x="5582653" y="3355007"/>
            <a:ext cx="330451" cy="55607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F37389B7-B460-EA5B-918A-803026EAE98B}"/>
              </a:ext>
            </a:extLst>
          </p:cNvPr>
          <p:cNvCxnSpPr>
            <a:cxnSpLocks/>
          </p:cNvCxnSpPr>
          <p:nvPr/>
        </p:nvCxnSpPr>
        <p:spPr>
          <a:xfrm>
            <a:off x="5925136" y="4373530"/>
            <a:ext cx="46363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22" grpId="0" animBg="1"/>
      <p:bldP spid="33" grpId="0" animBg="1"/>
      <p:bldP spid="34" grpId="0" animBg="1"/>
      <p:bldP spid="3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77CCA4-1599-CEEF-01C4-645860DD51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7BE012C6-A4AC-39F7-7AD0-36BFED6323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8F4270ED-EB14-7F33-D79F-9670D5858BEC}"/>
              </a:ext>
            </a:extLst>
          </p:cNvPr>
          <p:cNvSpPr txBox="1"/>
          <p:nvPr/>
        </p:nvSpPr>
        <p:spPr>
          <a:xfrm>
            <a:off x="479146" y="4102912"/>
            <a:ext cx="11233699" cy="851297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chemeClr val="bg1"/>
                </a:solidFill>
              </a:rPr>
              <a:t>Pre</a:t>
            </a:r>
            <a:r>
              <a:rPr lang="en-GB" sz="4400" b="1" u="sng" dirty="0">
                <a:solidFill>
                  <a:schemeClr val="bg1"/>
                </a:solidFill>
              </a:rPr>
              <a:t>position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C9108D5-B990-52D3-AF1A-1A6CB8EB84BF}"/>
              </a:ext>
            </a:extLst>
          </p:cNvPr>
          <p:cNvSpPr txBox="1">
            <a:spLocks/>
          </p:cNvSpPr>
          <p:nvPr/>
        </p:nvSpPr>
        <p:spPr>
          <a:xfrm>
            <a:off x="407479" y="427790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preposition can describe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where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 are?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80140F-80C1-069F-EF6E-EF77D6F4EBF4}"/>
              </a:ext>
            </a:extLst>
          </p:cNvPr>
          <p:cNvSpPr txBox="1">
            <a:spLocks/>
          </p:cNvSpPr>
          <p:nvPr/>
        </p:nvSpPr>
        <p:spPr>
          <a:xfrm>
            <a:off x="407479" y="2265351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could we remember this?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00744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1238">
        <p159:morph option="byObject"/>
      </p:transition>
    </mc:Choice>
    <mc:Fallback xmlns="">
      <p:transition spd="slow" advTm="123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429153-D4D7-02EB-E035-C82FFA2A2F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53C5107A-6DA8-621B-D842-CF78957DCD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C3824DE2-8824-EB8B-A733-DA876D818F44}"/>
              </a:ext>
            </a:extLst>
          </p:cNvPr>
          <p:cNvSpPr txBox="1"/>
          <p:nvPr/>
        </p:nvSpPr>
        <p:spPr>
          <a:xfrm>
            <a:off x="479146" y="4102912"/>
            <a:ext cx="11233699" cy="2451735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chemeClr val="bg1"/>
                </a:solidFill>
              </a:rPr>
              <a:t>Pre</a:t>
            </a:r>
            <a:r>
              <a:rPr lang="en-GB" sz="13800" b="1" u="sng" dirty="0">
                <a:solidFill>
                  <a:schemeClr val="bg1"/>
                </a:solidFill>
              </a:rPr>
              <a:t>position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3C18C2E-01D1-9299-300C-4F41C3AF1596}"/>
              </a:ext>
            </a:extLst>
          </p:cNvPr>
          <p:cNvSpPr txBox="1">
            <a:spLocks/>
          </p:cNvSpPr>
          <p:nvPr/>
        </p:nvSpPr>
        <p:spPr>
          <a:xfrm>
            <a:off x="407479" y="427790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preposition can describe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where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 are?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E3F3E3-36FD-5A11-B67F-C5166C5205AD}"/>
              </a:ext>
            </a:extLst>
          </p:cNvPr>
          <p:cNvSpPr txBox="1">
            <a:spLocks/>
          </p:cNvSpPr>
          <p:nvPr/>
        </p:nvSpPr>
        <p:spPr>
          <a:xfrm>
            <a:off x="407479" y="2265351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could we remember this?</a:t>
            </a:r>
          </a:p>
        </p:txBody>
      </p:sp>
    </p:spTree>
    <p:extLst>
      <p:ext uri="{BB962C8B-B14F-4D97-AF65-F5344CB8AC3E}">
        <p14:creationId xmlns:p14="http://schemas.microsoft.com/office/powerpoint/2010/main" val="31605773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533">
        <p159:morph option="byObject"/>
      </p:transition>
    </mc:Choice>
    <mc:Fallback xmlns="">
      <p:transition spd="slow" advTm="533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84570" y="127134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can be used to describe place, time or cause between two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phrases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0974EC3-507A-FB4C-5284-053B89E64411}"/>
              </a:ext>
            </a:extLst>
          </p:cNvPr>
          <p:cNvSpPr txBox="1"/>
          <p:nvPr/>
        </p:nvSpPr>
        <p:spPr>
          <a:xfrm>
            <a:off x="4706800" y="1666001"/>
            <a:ext cx="2839073" cy="119181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time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7DF55E-B9FC-68B3-5786-2514DD2D2E22}"/>
              </a:ext>
            </a:extLst>
          </p:cNvPr>
          <p:cNvSpPr txBox="1"/>
          <p:nvPr/>
        </p:nvSpPr>
        <p:spPr>
          <a:xfrm>
            <a:off x="899155" y="1666001"/>
            <a:ext cx="2839073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place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CC7772-8132-6D82-F2F6-26D1F5EDCC5B}"/>
              </a:ext>
            </a:extLst>
          </p:cNvPr>
          <p:cNvSpPr txBox="1"/>
          <p:nvPr/>
        </p:nvSpPr>
        <p:spPr>
          <a:xfrm>
            <a:off x="8429032" y="1666001"/>
            <a:ext cx="2839073" cy="1191816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cause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7A63665-9C33-7788-F827-14102A646113}"/>
              </a:ext>
            </a:extLst>
          </p:cNvPr>
          <p:cNvSpPr txBox="1"/>
          <p:nvPr/>
        </p:nvSpPr>
        <p:spPr>
          <a:xfrm>
            <a:off x="4715544" y="3039420"/>
            <a:ext cx="2839073" cy="1532334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At,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1E87989-D75B-2C16-A8A6-A8A22CA426D0}"/>
              </a:ext>
            </a:extLst>
          </p:cNvPr>
          <p:cNvSpPr txBox="1"/>
          <p:nvPr/>
        </p:nvSpPr>
        <p:spPr>
          <a:xfrm>
            <a:off x="899155" y="3039420"/>
            <a:ext cx="2839073" cy="2009061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Between,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Behind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AF6AE7-E5B0-7B52-D83E-D46BFF762E53}"/>
              </a:ext>
            </a:extLst>
          </p:cNvPr>
          <p:cNvSpPr txBox="1"/>
          <p:nvPr/>
        </p:nvSpPr>
        <p:spPr>
          <a:xfrm>
            <a:off x="8453772" y="3039420"/>
            <a:ext cx="2839073" cy="1532334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Due to,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For,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Because of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9E36A3A-009E-EC5B-37A7-712E0E08FD77}"/>
              </a:ext>
            </a:extLst>
          </p:cNvPr>
          <p:cNvSpPr txBox="1">
            <a:spLocks/>
          </p:cNvSpPr>
          <p:nvPr/>
        </p:nvSpPr>
        <p:spPr>
          <a:xfrm>
            <a:off x="899155" y="5230084"/>
            <a:ext cx="10368950" cy="1391358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can depend on the context where “in” or “on” are prepositions of place or time.</a:t>
            </a:r>
          </a:p>
        </p:txBody>
      </p:sp>
    </p:spTree>
    <p:extLst>
      <p:ext uri="{BB962C8B-B14F-4D97-AF65-F5344CB8AC3E}">
        <p14:creationId xmlns:p14="http://schemas.microsoft.com/office/powerpoint/2010/main" val="632119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9" grpId="0" animBg="1"/>
      <p:bldP spid="11" grpId="0" animBg="1"/>
      <p:bldP spid="12" grpId="0" animBg="1"/>
      <p:bldP spid="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47446" y="872276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can be used to describe place, time or cause between two nouns.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7DF55E-B9FC-68B3-5786-2514DD2D2E22}"/>
              </a:ext>
            </a:extLst>
          </p:cNvPr>
          <p:cNvSpPr txBox="1"/>
          <p:nvPr/>
        </p:nvSpPr>
        <p:spPr>
          <a:xfrm>
            <a:off x="862031" y="2411143"/>
            <a:ext cx="2839073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place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1E87989-D75B-2C16-A8A6-A8A22CA426D0}"/>
              </a:ext>
            </a:extLst>
          </p:cNvPr>
          <p:cNvSpPr txBox="1"/>
          <p:nvPr/>
        </p:nvSpPr>
        <p:spPr>
          <a:xfrm>
            <a:off x="862031" y="3784562"/>
            <a:ext cx="2839073" cy="2009061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Between,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Behind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263539-65CD-F408-887A-125F20C26450}"/>
              </a:ext>
            </a:extLst>
          </p:cNvPr>
          <p:cNvSpPr txBox="1"/>
          <p:nvPr/>
        </p:nvSpPr>
        <p:spPr>
          <a:xfrm>
            <a:off x="4073515" y="2469430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between the buildings.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E3D10E-124A-EA4E-F43B-1BB9ECDDA8D8}"/>
              </a:ext>
            </a:extLst>
          </p:cNvPr>
          <p:cNvSpPr txBox="1"/>
          <p:nvPr/>
        </p:nvSpPr>
        <p:spPr>
          <a:xfrm>
            <a:off x="4070671" y="4183912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on a pitch.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3F2611-4AC3-A24F-A425-FE4BE961C1E4}"/>
              </a:ext>
            </a:extLst>
          </p:cNvPr>
          <p:cNvSpPr txBox="1"/>
          <p:nvPr/>
        </p:nvSpPr>
        <p:spPr>
          <a:xfrm>
            <a:off x="4073515" y="3353112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in a field.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A11BEBC-7684-FE3C-767D-1E176C6F3299}"/>
              </a:ext>
            </a:extLst>
          </p:cNvPr>
          <p:cNvSpPr txBox="1"/>
          <p:nvPr/>
        </p:nvSpPr>
        <p:spPr>
          <a:xfrm>
            <a:off x="4107795" y="5066692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behind a school.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77C64D-9147-B93F-38EA-1D0F741FA73A}"/>
              </a:ext>
            </a:extLst>
          </p:cNvPr>
          <p:cNvSpPr txBox="1"/>
          <p:nvPr/>
        </p:nvSpPr>
        <p:spPr>
          <a:xfrm>
            <a:off x="4107795" y="2508304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between</a:t>
            </a:r>
            <a:r>
              <a:rPr lang="en-GB" sz="2800" dirty="0">
                <a:solidFill>
                  <a:schemeClr val="bg1"/>
                </a:solidFill>
              </a:rPr>
              <a:t> the buildings.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2D54A3-9447-CDAB-C0A3-D58A623787E7}"/>
              </a:ext>
            </a:extLst>
          </p:cNvPr>
          <p:cNvSpPr txBox="1"/>
          <p:nvPr/>
        </p:nvSpPr>
        <p:spPr>
          <a:xfrm>
            <a:off x="4107795" y="3354157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in</a:t>
            </a:r>
            <a:r>
              <a:rPr lang="en-GB" sz="2800" dirty="0">
                <a:solidFill>
                  <a:schemeClr val="bg1"/>
                </a:solidFill>
              </a:rPr>
              <a:t> a field.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0B56610-4D49-6955-91AD-A033FE006480}"/>
              </a:ext>
            </a:extLst>
          </p:cNvPr>
          <p:cNvSpPr txBox="1"/>
          <p:nvPr/>
        </p:nvSpPr>
        <p:spPr>
          <a:xfrm>
            <a:off x="4070671" y="4168392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on</a:t>
            </a:r>
            <a:r>
              <a:rPr lang="en-GB" sz="2800" dirty="0">
                <a:solidFill>
                  <a:schemeClr val="bg1"/>
                </a:solidFill>
              </a:rPr>
              <a:t> a pitch.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9FC796D-8B0F-39C6-F013-FD88F015261E}"/>
              </a:ext>
            </a:extLst>
          </p:cNvPr>
          <p:cNvSpPr txBox="1"/>
          <p:nvPr/>
        </p:nvSpPr>
        <p:spPr>
          <a:xfrm>
            <a:off x="4070671" y="5086776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behind</a:t>
            </a:r>
            <a:r>
              <a:rPr lang="en-GB" sz="2800" dirty="0">
                <a:solidFill>
                  <a:schemeClr val="bg1"/>
                </a:solidFill>
              </a:rPr>
              <a:t> a school.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C5ABB58-BE95-C770-0476-31F55C91A188}"/>
              </a:ext>
            </a:extLst>
          </p:cNvPr>
          <p:cNvSpPr txBox="1">
            <a:spLocks/>
          </p:cNvSpPr>
          <p:nvPr/>
        </p:nvSpPr>
        <p:spPr>
          <a:xfrm>
            <a:off x="947445" y="858960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of place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900001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47446" y="872276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can be used to describe place, time or cause between two nouns.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263539-65CD-F408-887A-125F20C26450}"/>
              </a:ext>
            </a:extLst>
          </p:cNvPr>
          <p:cNvSpPr txBox="1"/>
          <p:nvPr/>
        </p:nvSpPr>
        <p:spPr>
          <a:xfrm>
            <a:off x="4073515" y="2469430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at noon.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E3D10E-124A-EA4E-F43B-1BB9ECDDA8D8}"/>
              </a:ext>
            </a:extLst>
          </p:cNvPr>
          <p:cNvSpPr txBox="1"/>
          <p:nvPr/>
        </p:nvSpPr>
        <p:spPr>
          <a:xfrm>
            <a:off x="4073515" y="3978327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on Saturday.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3F2611-4AC3-A24F-A425-FE4BE961C1E4}"/>
              </a:ext>
            </a:extLst>
          </p:cNvPr>
          <p:cNvSpPr txBox="1"/>
          <p:nvPr/>
        </p:nvSpPr>
        <p:spPr>
          <a:xfrm>
            <a:off x="4073515" y="3255247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in an hour.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77C64D-9147-B93F-38EA-1D0F741FA73A}"/>
              </a:ext>
            </a:extLst>
          </p:cNvPr>
          <p:cNvSpPr txBox="1"/>
          <p:nvPr/>
        </p:nvSpPr>
        <p:spPr>
          <a:xfrm>
            <a:off x="4073515" y="2471449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at</a:t>
            </a:r>
            <a:r>
              <a:rPr lang="en-GB" sz="2800" dirty="0">
                <a:solidFill>
                  <a:schemeClr val="bg1"/>
                </a:solidFill>
              </a:rPr>
              <a:t> noon.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2D54A3-9447-CDAB-C0A3-D58A623787E7}"/>
              </a:ext>
            </a:extLst>
          </p:cNvPr>
          <p:cNvSpPr txBox="1"/>
          <p:nvPr/>
        </p:nvSpPr>
        <p:spPr>
          <a:xfrm>
            <a:off x="4073515" y="3233845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in</a:t>
            </a:r>
            <a:r>
              <a:rPr lang="en-GB" sz="2800" dirty="0">
                <a:solidFill>
                  <a:schemeClr val="bg1"/>
                </a:solidFill>
              </a:rPr>
              <a:t> an hour.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0B56610-4D49-6955-91AD-A033FE006480}"/>
              </a:ext>
            </a:extLst>
          </p:cNvPr>
          <p:cNvSpPr txBox="1"/>
          <p:nvPr/>
        </p:nvSpPr>
        <p:spPr>
          <a:xfrm>
            <a:off x="4073515" y="4000514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on</a:t>
            </a:r>
            <a:r>
              <a:rPr lang="en-GB" sz="2800" dirty="0">
                <a:solidFill>
                  <a:schemeClr val="bg1"/>
                </a:solidFill>
              </a:rPr>
              <a:t> Saturday.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C5ABB58-BE95-C770-0476-31F55C91A188}"/>
              </a:ext>
            </a:extLst>
          </p:cNvPr>
          <p:cNvSpPr txBox="1">
            <a:spLocks/>
          </p:cNvSpPr>
          <p:nvPr/>
        </p:nvSpPr>
        <p:spPr>
          <a:xfrm>
            <a:off x="947445" y="878711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of 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2CFAF98-2DD6-8941-CF10-37FF78CD50F1}"/>
              </a:ext>
            </a:extLst>
          </p:cNvPr>
          <p:cNvSpPr txBox="1"/>
          <p:nvPr/>
        </p:nvSpPr>
        <p:spPr>
          <a:xfrm>
            <a:off x="947445" y="2453192"/>
            <a:ext cx="2839073" cy="119181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time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079CB8-7BEE-14B3-D09D-DA63227C2654}"/>
              </a:ext>
            </a:extLst>
          </p:cNvPr>
          <p:cNvSpPr txBox="1"/>
          <p:nvPr/>
        </p:nvSpPr>
        <p:spPr>
          <a:xfrm>
            <a:off x="947444" y="3843883"/>
            <a:ext cx="2839073" cy="1532334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At,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E28C22-395C-6C7F-F19A-6A825C8151FA}"/>
              </a:ext>
            </a:extLst>
          </p:cNvPr>
          <p:cNvSpPr txBox="1"/>
          <p:nvPr/>
        </p:nvSpPr>
        <p:spPr>
          <a:xfrm>
            <a:off x="4073515" y="5058775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in</a:t>
            </a:r>
            <a:r>
              <a:rPr lang="en-GB" sz="2800" dirty="0">
                <a:solidFill>
                  <a:schemeClr val="bg1"/>
                </a:solidFill>
              </a:rPr>
              <a:t> a field.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87EB0F6-51AA-5E9D-D181-A744EB3C8E34}"/>
              </a:ext>
            </a:extLst>
          </p:cNvPr>
          <p:cNvSpPr txBox="1"/>
          <p:nvPr/>
        </p:nvSpPr>
        <p:spPr>
          <a:xfrm>
            <a:off x="4073515" y="5873010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on</a:t>
            </a:r>
            <a:r>
              <a:rPr lang="en-GB" sz="2800" dirty="0">
                <a:solidFill>
                  <a:schemeClr val="bg1"/>
                </a:solidFill>
              </a:rPr>
              <a:t> a pitch.</a:t>
            </a:r>
          </a:p>
        </p:txBody>
      </p:sp>
    </p:spTree>
    <p:extLst>
      <p:ext uri="{BB962C8B-B14F-4D97-AF65-F5344CB8AC3E}">
        <p14:creationId xmlns:p14="http://schemas.microsoft.com/office/powerpoint/2010/main" val="589476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15" grpId="0" animBg="1"/>
      <p:bldP spid="16" grpId="0" animBg="1"/>
      <p:bldP spid="17" grpId="0" animBg="1"/>
      <p:bldP spid="19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47446" y="872276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can be used to describe place, time or cause between two nouns.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263539-65CD-F408-887A-125F20C26450}"/>
              </a:ext>
            </a:extLst>
          </p:cNvPr>
          <p:cNvSpPr txBox="1"/>
          <p:nvPr/>
        </p:nvSpPr>
        <p:spPr>
          <a:xfrm>
            <a:off x="4073514" y="2469430"/>
            <a:ext cx="7171041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due to the field flooding.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E3D10E-124A-EA4E-F43B-1BB9ECDDA8D8}"/>
              </a:ext>
            </a:extLst>
          </p:cNvPr>
          <p:cNvSpPr txBox="1"/>
          <p:nvPr/>
        </p:nvSpPr>
        <p:spPr>
          <a:xfrm>
            <a:off x="4070671" y="4183912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 football because of my brother.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3F2611-4AC3-A24F-A425-FE4BE961C1E4}"/>
              </a:ext>
            </a:extLst>
          </p:cNvPr>
          <p:cNvSpPr txBox="1"/>
          <p:nvPr/>
        </p:nvSpPr>
        <p:spPr>
          <a:xfrm>
            <a:off x="4070671" y="3275133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 football for a team..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77C64D-9147-B93F-38EA-1D0F741FA73A}"/>
              </a:ext>
            </a:extLst>
          </p:cNvPr>
          <p:cNvSpPr txBox="1"/>
          <p:nvPr/>
        </p:nvSpPr>
        <p:spPr>
          <a:xfrm>
            <a:off x="4094220" y="2477190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due to</a:t>
            </a:r>
            <a:r>
              <a:rPr lang="en-GB" sz="2800" dirty="0">
                <a:solidFill>
                  <a:schemeClr val="bg1"/>
                </a:solidFill>
              </a:rPr>
              <a:t> the field flooding.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2D54A3-9447-CDAB-C0A3-D58A623787E7}"/>
              </a:ext>
            </a:extLst>
          </p:cNvPr>
          <p:cNvSpPr txBox="1"/>
          <p:nvPr/>
        </p:nvSpPr>
        <p:spPr>
          <a:xfrm>
            <a:off x="4070671" y="3291944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 football </a:t>
            </a:r>
            <a:r>
              <a:rPr lang="en-GB" sz="2800" u="sng" dirty="0">
                <a:solidFill>
                  <a:srgbClr val="FFFF00"/>
                </a:solidFill>
              </a:rPr>
              <a:t>for</a:t>
            </a:r>
            <a:r>
              <a:rPr lang="en-GB" sz="2800" dirty="0">
                <a:solidFill>
                  <a:schemeClr val="bg1"/>
                </a:solidFill>
              </a:rPr>
              <a:t> a team.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0B56610-4D49-6955-91AD-A033FE006480}"/>
              </a:ext>
            </a:extLst>
          </p:cNvPr>
          <p:cNvSpPr txBox="1"/>
          <p:nvPr/>
        </p:nvSpPr>
        <p:spPr>
          <a:xfrm>
            <a:off x="4070671" y="4238193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 football </a:t>
            </a:r>
            <a:r>
              <a:rPr lang="en-GB" sz="2800" u="sng" dirty="0">
                <a:solidFill>
                  <a:srgbClr val="FFFF00"/>
                </a:solidFill>
              </a:rPr>
              <a:t>because of</a:t>
            </a:r>
            <a:r>
              <a:rPr lang="en-GB" sz="2800" dirty="0">
                <a:solidFill>
                  <a:schemeClr val="bg1"/>
                </a:solidFill>
              </a:rPr>
              <a:t> my brother.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C5ABB58-BE95-C770-0476-31F55C91A188}"/>
              </a:ext>
            </a:extLst>
          </p:cNvPr>
          <p:cNvSpPr txBox="1">
            <a:spLocks/>
          </p:cNvSpPr>
          <p:nvPr/>
        </p:nvSpPr>
        <p:spPr>
          <a:xfrm>
            <a:off x="947445" y="858960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of cause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E2FF19-E8EA-056E-941A-A5D356DDABF7}"/>
              </a:ext>
            </a:extLst>
          </p:cNvPr>
          <p:cNvSpPr txBox="1"/>
          <p:nvPr/>
        </p:nvSpPr>
        <p:spPr>
          <a:xfrm>
            <a:off x="947445" y="2469430"/>
            <a:ext cx="2839073" cy="1191816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cause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68E25A-C69A-DEAF-F3A4-5658213973A5}"/>
              </a:ext>
            </a:extLst>
          </p:cNvPr>
          <p:cNvSpPr txBox="1"/>
          <p:nvPr/>
        </p:nvSpPr>
        <p:spPr>
          <a:xfrm>
            <a:off x="947445" y="3796695"/>
            <a:ext cx="2839073" cy="1532334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Due to,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For,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Because of</a:t>
            </a:r>
          </a:p>
        </p:txBody>
      </p:sp>
    </p:spTree>
    <p:extLst>
      <p:ext uri="{BB962C8B-B14F-4D97-AF65-F5344CB8AC3E}">
        <p14:creationId xmlns:p14="http://schemas.microsoft.com/office/powerpoint/2010/main" val="3336489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15" grpId="0" animBg="1"/>
      <p:bldP spid="16" grpId="0" animBg="1"/>
      <p:bldP spid="17" grpId="0" animBg="1"/>
      <p:bldP spid="19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5 sentences each with one preposition.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1 minute to determine what type of preposition they are!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6990" y="2457241"/>
            <a:ext cx="6156656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between rockets.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at 2pm.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due to her jets.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fastest on Saturdays.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in the rocket.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3777" y="2448244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3038113" y="2209673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3069422" y="2222584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851434"/>
            <a:ext cx="8016536" cy="5657154"/>
          </a:xfrm>
          <a:prstGeom prst="roundRect">
            <a:avLst>
              <a:gd name="adj" fmla="val 639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2"/>
            <a:ext cx="8709891" cy="867412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did you do?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DDD3343-F722-5821-2E15-AC4C5208A4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8724" y="1131234"/>
            <a:ext cx="7178201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between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rockets.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4AA26B9-CD9A-6990-6719-DF18EA50DE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3502" y="5242485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5.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in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the rocket.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180706A-6136-3946-F03A-DB48DEEF82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8646" y="1531471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place.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6ADB914-5E2A-AAF8-7AA8-592AC29131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7291" y="2280359"/>
            <a:ext cx="3859295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at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2pm.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4866B01-C008-DE22-9AF7-23367B9C65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8166" y="2614529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time.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3C145BA-6E4D-29FA-0E3D-4A665892E9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4845" y="3289339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due to 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her jets.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35C2C59-51A4-A65C-1D02-524FC38CFA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4603" y="3683306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cause.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720DD65-3B3F-5CB3-8601-DF2722EA62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4845" y="430826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4. Aimee flies fastest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on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Saturdays.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8C78656-3344-B494-6233-F715E9FC8C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4565" y="4684875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time.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7AEC870-29FA-D4BF-3046-1793B9BC43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5773" y="5592440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place.</a:t>
            </a: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2" grpId="0"/>
      <p:bldP spid="13" grpId="0"/>
      <p:bldP spid="28" grpId="0"/>
      <p:bldP spid="34" grpId="0"/>
      <p:bldP spid="36" grpId="0"/>
      <p:bldP spid="37" grpId="0"/>
      <p:bldP spid="38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EBE74C9-0D80-346C-5F06-A2383F9BEF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75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596" y="1632129"/>
            <a:ext cx="3538656" cy="89280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475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1900" dirty="0">
                <a:solidFill>
                  <a:schemeClr val="bg1"/>
                </a:solidFill>
              </a:rPr>
              <a:t>Click the words to reveal the answer.</a:t>
            </a:r>
            <a:r>
              <a:rPr lang="en-GB" dirty="0">
                <a:solidFill>
                  <a:schemeClr val="bg1"/>
                </a:solidFill>
              </a:rPr>
              <a:t> 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9394165" y="1578008"/>
            <a:ext cx="2573555" cy="86862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Cause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3F280AED-23D9-E0FA-6812-6C7FD8EA56DE}"/>
              </a:ext>
            </a:extLst>
          </p:cNvPr>
          <p:cNvSpPr txBox="1">
            <a:spLocks/>
          </p:cNvSpPr>
          <p:nvPr/>
        </p:nvSpPr>
        <p:spPr>
          <a:xfrm>
            <a:off x="6596330" y="1590765"/>
            <a:ext cx="2573555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Time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13597" y="2726368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under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54911" y="3475807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due to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105365" y="3475806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during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32078" y="5003713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beside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32079" y="4254274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since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13596" y="5753152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thanks to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153278" y="2717120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until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FCC45A5-7D7C-DB24-6F1F-79C48C413DC3}"/>
              </a:ext>
            </a:extLst>
          </p:cNvPr>
          <p:cNvCxnSpPr>
            <a:cxnSpLocks/>
          </p:cNvCxnSpPr>
          <p:nvPr/>
        </p:nvCxnSpPr>
        <p:spPr>
          <a:xfrm>
            <a:off x="6449002" y="2562551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9302604" y="2554456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F1C7D732-2FBE-9855-0E39-8EC65887C22D}"/>
              </a:ext>
            </a:extLst>
          </p:cNvPr>
          <p:cNvSpPr txBox="1">
            <a:spLocks/>
          </p:cNvSpPr>
          <p:nvPr/>
        </p:nvSpPr>
        <p:spPr>
          <a:xfrm>
            <a:off x="3847298" y="1608376"/>
            <a:ext cx="2573555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Place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F33AAC3-458D-203B-1CAA-22963E7CF23A}"/>
              </a:ext>
            </a:extLst>
          </p:cNvPr>
          <p:cNvSpPr txBox="1">
            <a:spLocks/>
          </p:cNvSpPr>
          <p:nvPr/>
        </p:nvSpPr>
        <p:spPr>
          <a:xfrm>
            <a:off x="2076714" y="5029825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beneath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3CF8B7D-9D35-9E29-7B95-2FDA3262C534}"/>
              </a:ext>
            </a:extLst>
          </p:cNvPr>
          <p:cNvSpPr txBox="1">
            <a:spLocks/>
          </p:cNvSpPr>
          <p:nvPr/>
        </p:nvSpPr>
        <p:spPr>
          <a:xfrm>
            <a:off x="2076715" y="4280386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near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DAF6996-A935-1D7B-61D9-48C343E196C8}"/>
              </a:ext>
            </a:extLst>
          </p:cNvPr>
          <p:cNvSpPr txBox="1">
            <a:spLocks/>
          </p:cNvSpPr>
          <p:nvPr/>
        </p:nvSpPr>
        <p:spPr>
          <a:xfrm>
            <a:off x="2058232" y="5779264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after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0C3699-DEBD-E105-3072-AA351E6DE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3"/>
            <a:ext cx="11506200" cy="1202675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7" name="Picture 6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C316A78-A15F-598C-74B4-A23356B714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5187" y="340850"/>
            <a:ext cx="976909" cy="1368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8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8.33333E-7 2.96296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59259E-6 L 0.4039 0.1136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56" y="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56159 -0.2263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08" y="-11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2.22222E-6 L 0.32956 -0.2226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71" y="-11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263 -0.0039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1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-2.59259E-6 L 0.78386 -0.1210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411" y="-6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48148E-6 L 0.79193 -0.35301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96" y="-17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4.44444E-6 L 0.40717 0.1106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52" y="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1 0.00047 L 0.18217 0.0090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36" y="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2.96296E-6 L 0.1806 0.01042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23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22222E-6 L 0.41172 -0.1173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86" y="-5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17" grpId="0" animBg="1"/>
      <p:bldP spid="18" grpId="0" animBg="1"/>
      <p:bldP spid="19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38113" y="396745"/>
          <a:ext cx="11915774" cy="440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731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6640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295638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8764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19087">
                <a:tc>
                  <a:txBody>
                    <a:bodyPr/>
                    <a:lstStyle/>
                    <a:p>
                      <a:r>
                        <a:rPr lang="en-GB" sz="20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1493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Spot the preposition.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preposition.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sat on the mat.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Gpreposition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8393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Spot the preposition! Subject | Verb | Preposition | Object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preposition!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sat on the mat.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Gprep1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87847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Spot the preposition! Subject | Verb | Object | Preposition | Object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preposition!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She put the book on the table.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Gprep2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87847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Type of preposition? Time, manner or place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sort of preposition is 'on'?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is on the roof.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Gprep3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61493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Spot the prepositional phrase!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&lt;b&gt;prepositional phrase&lt;/b&gt; is in this sentence?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dog slept soundly on the porch.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858132" y="5114925"/>
            <a:ext cx="5530727" cy="95032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6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5235</Words>
  <Application>Microsoft Office PowerPoint</Application>
  <PresentationFormat>Widescreen</PresentationFormat>
  <Paragraphs>716</Paragraphs>
  <Slides>54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57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Prepositions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5 sentences each with one preposition.  You have 1 minute to determine what type of preposition they are!</vt:lpstr>
      <vt:lpstr>How did you do?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2025-12-22T09:24:27Z</dcterms:modified>
</cp:coreProperties>
</file>