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5"/>
  </p:notesMasterIdLst>
  <p:sldIdLst>
    <p:sldId id="2593" r:id="rId2"/>
    <p:sldId id="274" r:id="rId3"/>
    <p:sldId id="443" r:id="rId4"/>
    <p:sldId id="469" r:id="rId5"/>
    <p:sldId id="416" r:id="rId6"/>
    <p:sldId id="419" r:id="rId7"/>
    <p:sldId id="476" r:id="rId8"/>
    <p:sldId id="470" r:id="rId9"/>
    <p:sldId id="471" r:id="rId10"/>
    <p:sldId id="475" r:id="rId11"/>
    <p:sldId id="473" r:id="rId12"/>
    <p:sldId id="477" r:id="rId13"/>
    <p:sldId id="379" r:id="rId14"/>
    <p:sldId id="380" r:id="rId15"/>
    <p:sldId id="398" r:id="rId16"/>
    <p:sldId id="412" r:id="rId17"/>
    <p:sldId id="406" r:id="rId18"/>
    <p:sldId id="508" r:id="rId19"/>
    <p:sldId id="506" r:id="rId20"/>
    <p:sldId id="365" r:id="rId21"/>
    <p:sldId id="410" r:id="rId22"/>
    <p:sldId id="411" r:id="rId23"/>
    <p:sldId id="407" r:id="rId24"/>
    <p:sldId id="408" r:id="rId25"/>
    <p:sldId id="399" r:id="rId26"/>
    <p:sldId id="402" r:id="rId27"/>
    <p:sldId id="413" r:id="rId28"/>
    <p:sldId id="417" r:id="rId29"/>
    <p:sldId id="415" r:id="rId30"/>
    <p:sldId id="465" r:id="rId31"/>
    <p:sldId id="478" r:id="rId32"/>
    <p:sldId id="437" r:id="rId33"/>
    <p:sldId id="438" r:id="rId34"/>
    <p:sldId id="439" r:id="rId35"/>
    <p:sldId id="440" r:id="rId36"/>
    <p:sldId id="441" r:id="rId37"/>
    <p:sldId id="442" r:id="rId38"/>
    <p:sldId id="479" r:id="rId39"/>
    <p:sldId id="444" r:id="rId40"/>
    <p:sldId id="480" r:id="rId41"/>
    <p:sldId id="481" r:id="rId42"/>
    <p:sldId id="482" r:id="rId43"/>
    <p:sldId id="483" r:id="rId44"/>
    <p:sldId id="484" r:id="rId45"/>
    <p:sldId id="485" r:id="rId46"/>
    <p:sldId id="486" r:id="rId47"/>
    <p:sldId id="487" r:id="rId48"/>
    <p:sldId id="522" r:id="rId49"/>
    <p:sldId id="523" r:id="rId50"/>
    <p:sldId id="472" r:id="rId51"/>
    <p:sldId id="524" r:id="rId52"/>
    <p:sldId id="525" r:id="rId53"/>
    <p:sldId id="526" r:id="rId54"/>
    <p:sldId id="527" r:id="rId55"/>
    <p:sldId id="528" r:id="rId56"/>
    <p:sldId id="501" r:id="rId57"/>
    <p:sldId id="502" r:id="rId58"/>
    <p:sldId id="529" r:id="rId59"/>
    <p:sldId id="503" r:id="rId60"/>
    <p:sldId id="504" r:id="rId61"/>
    <p:sldId id="505" r:id="rId62"/>
    <p:sldId id="530" r:id="rId63"/>
    <p:sldId id="531" r:id="rId64"/>
  </p:sldIdLst>
  <p:sldSz cx="12192000" cy="6858000"/>
  <p:notesSz cx="6858000" cy="9144000"/>
  <p:embeddedFontLst>
    <p:embeddedFont>
      <p:font typeface="Andika" panose="02000000000000000000" pitchFamily="2" charset="0"/>
      <p:regular r:id="rId66"/>
      <p:bold r:id="rId67"/>
      <p:italic r:id="rId68"/>
      <p:boldItalic r:id="rId6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5DD1CE-78DB-43EE-A62B-81884EF7B078}" v="3" dt="2025-12-10T10:25:53.5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1.fntdata"/><Relationship Id="rId74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75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  <dgm:t>
        <a:bodyPr/>
        <a:lstStyle/>
        <a:p>
          <a:endParaRPr lang="en-GB"/>
        </a:p>
      </dgm:t>
    </dgm:pt>
    <dgm:pt modelId="{A878D74B-2EE2-4B14-BB8B-70A3380BB721}" type="sibTrans" cxnId="{70BE316F-E295-44F8-8A22-4C0C4E2C6B99}">
      <dgm:prSet/>
      <dgm:spPr/>
      <dgm:t>
        <a:bodyPr/>
        <a:lstStyle/>
        <a:p>
          <a:endParaRPr lang="en-GB"/>
        </a:p>
      </dgm:t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-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-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3152998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3301701" y="0"/>
              </a:moveTo>
              <a:lnTo>
                <a:pt x="3301701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1805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542852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1502147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867205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892001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3107278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51805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I</a:t>
          </a:r>
        </a:p>
      </dsp:txBody>
      <dsp:txXfrm>
        <a:off x="2542852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3152998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16890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193702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4803849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16890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4193702" y="1210080"/>
        <a:ext cx="1220293" cy="796998"/>
      </dsp:txXfrm>
    </dsp:sp>
    <dsp:sp modelId="{558369AB-D576-453C-818D-CCBCA4C440D7}">
      <dsp:nvSpPr>
        <dsp:cNvPr id="0" name=""/>
        <dsp:cNvSpPr/>
      </dsp:nvSpPr>
      <dsp:spPr>
        <a:xfrm>
          <a:off x="6408980" y="846648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19757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5844553" y="1210080"/>
        <a:ext cx="1220293" cy="796998"/>
      </dsp:txXfrm>
    </dsp:sp>
    <dsp:sp modelId="{2D6BC137-2FB4-41C4-8CC1-134FB3F4DDCC}">
      <dsp:nvSpPr>
        <dsp:cNvPr id="0" name=""/>
        <dsp:cNvSpPr/>
      </dsp:nvSpPr>
      <dsp:spPr>
        <a:xfrm>
          <a:off x="6454700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470608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7495404" y="1210080"/>
        <a:ext cx="1220293" cy="796998"/>
      </dsp:txXfrm>
    </dsp:sp>
    <dsp:sp modelId="{10DBA64D-3956-41B1-B013-E9FBA131F749}">
      <dsp:nvSpPr>
        <dsp:cNvPr id="0" name=""/>
        <dsp:cNvSpPr/>
      </dsp:nvSpPr>
      <dsp:spPr>
        <a:xfrm>
          <a:off x="6454700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3301701" y="169318"/>
              </a:lnTo>
              <a:lnTo>
                <a:pt x="3301701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121459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9146255" y="1210080"/>
        <a:ext cx="1220293" cy="79699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19757" y="58"/>
          <a:ext cx="1269885" cy="846590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</a:t>
          </a:r>
        </a:p>
      </dsp:txBody>
      <dsp:txXfrm>
        <a:off x="5844553" y="24854"/>
        <a:ext cx="1220293" cy="796998"/>
      </dsp:txXfrm>
    </dsp:sp>
    <dsp:sp modelId="{76649846-3BC9-4AF2-8EFB-EFB494F8B5B0}">
      <dsp:nvSpPr>
        <dsp:cNvPr id="0" name=""/>
        <dsp:cNvSpPr/>
      </dsp:nvSpPr>
      <dsp:spPr>
        <a:xfrm>
          <a:off x="3152998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3301701" y="0"/>
              </a:moveTo>
              <a:lnTo>
                <a:pt x="3301701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51805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 </a:t>
          </a:r>
        </a:p>
      </dsp:txBody>
      <dsp:txXfrm>
        <a:off x="2542852" y="1210080"/>
        <a:ext cx="1220293" cy="796998"/>
      </dsp:txXfrm>
    </dsp:sp>
    <dsp:sp modelId="{D36B859B-AC7C-42A8-8CF0-D4FB726F640B}">
      <dsp:nvSpPr>
        <dsp:cNvPr id="0" name=""/>
        <dsp:cNvSpPr/>
      </dsp:nvSpPr>
      <dsp:spPr>
        <a:xfrm>
          <a:off x="1502147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867205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nouns</a:t>
          </a:r>
        </a:p>
      </dsp:txBody>
      <dsp:txXfrm>
        <a:off x="892001" y="2395306"/>
        <a:ext cx="1220293" cy="796998"/>
      </dsp:txXfrm>
    </dsp:sp>
    <dsp:sp modelId="{E3DF7CFD-D769-4DF5-BCB4-4DF4842B8191}">
      <dsp:nvSpPr>
        <dsp:cNvPr id="0" name=""/>
        <dsp:cNvSpPr/>
      </dsp:nvSpPr>
      <dsp:spPr>
        <a:xfrm>
          <a:off x="3107278" y="2031874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51805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Personal Pronoun I</a:t>
          </a:r>
        </a:p>
      </dsp:txBody>
      <dsp:txXfrm>
        <a:off x="2542852" y="2395306"/>
        <a:ext cx="1220293" cy="796998"/>
      </dsp:txXfrm>
    </dsp:sp>
    <dsp:sp modelId="{2166EF52-ABC4-484B-9863-5246B7D69BBE}">
      <dsp:nvSpPr>
        <dsp:cNvPr id="0" name=""/>
        <dsp:cNvSpPr/>
      </dsp:nvSpPr>
      <dsp:spPr>
        <a:xfrm>
          <a:off x="3152998" y="2031874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168906" y="2370510"/>
          <a:ext cx="1269885" cy="8465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Start of sentences</a:t>
          </a:r>
        </a:p>
      </dsp:txBody>
      <dsp:txXfrm>
        <a:off x="4193702" y="2395306"/>
        <a:ext cx="1220293" cy="796998"/>
      </dsp:txXfrm>
    </dsp:sp>
    <dsp:sp modelId="{A7E49D6C-8376-4BDE-82B8-9FE98A4C9DCF}">
      <dsp:nvSpPr>
        <dsp:cNvPr id="0" name=""/>
        <dsp:cNvSpPr/>
      </dsp:nvSpPr>
      <dsp:spPr>
        <a:xfrm>
          <a:off x="4803849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1650850" y="0"/>
              </a:moveTo>
              <a:lnTo>
                <a:pt x="1650850" y="169318"/>
              </a:lnTo>
              <a:lnTo>
                <a:pt x="0" y="169318"/>
              </a:lnTo>
              <a:lnTo>
                <a:pt x="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168906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End of sentence</a:t>
          </a:r>
        </a:p>
      </dsp:txBody>
      <dsp:txXfrm>
        <a:off x="4193702" y="1210080"/>
        <a:ext cx="1220293" cy="796998"/>
      </dsp:txXfrm>
    </dsp:sp>
    <dsp:sp modelId="{558369AB-D576-453C-818D-CCBCA4C440D7}">
      <dsp:nvSpPr>
        <dsp:cNvPr id="0" name=""/>
        <dsp:cNvSpPr/>
      </dsp:nvSpPr>
      <dsp:spPr>
        <a:xfrm>
          <a:off x="6408980" y="846648"/>
          <a:ext cx="91440" cy="3386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19757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Apostrophes</a:t>
          </a:r>
        </a:p>
      </dsp:txBody>
      <dsp:txXfrm>
        <a:off x="5844553" y="1210080"/>
        <a:ext cx="1220293" cy="796998"/>
      </dsp:txXfrm>
    </dsp:sp>
    <dsp:sp modelId="{2D6BC137-2FB4-41C4-8CC1-134FB3F4DDCC}">
      <dsp:nvSpPr>
        <dsp:cNvPr id="0" name=""/>
        <dsp:cNvSpPr/>
      </dsp:nvSpPr>
      <dsp:spPr>
        <a:xfrm>
          <a:off x="6454700" y="846648"/>
          <a:ext cx="1650850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1650850" y="169318"/>
              </a:lnTo>
              <a:lnTo>
                <a:pt x="1650850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470608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Commas</a:t>
          </a:r>
        </a:p>
      </dsp:txBody>
      <dsp:txXfrm>
        <a:off x="7495404" y="1210080"/>
        <a:ext cx="1220293" cy="796998"/>
      </dsp:txXfrm>
    </dsp:sp>
    <dsp:sp modelId="{10DBA64D-3956-41B1-B013-E9FBA131F749}">
      <dsp:nvSpPr>
        <dsp:cNvPr id="0" name=""/>
        <dsp:cNvSpPr/>
      </dsp:nvSpPr>
      <dsp:spPr>
        <a:xfrm>
          <a:off x="6454700" y="846648"/>
          <a:ext cx="3301701" cy="3386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9318"/>
              </a:lnTo>
              <a:lnTo>
                <a:pt x="3301701" y="169318"/>
              </a:lnTo>
              <a:lnTo>
                <a:pt x="3301701" y="33863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121459" y="1185284"/>
          <a:ext cx="1269885" cy="8465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Inverted commas</a:t>
          </a:r>
        </a:p>
      </dsp:txBody>
      <dsp:txXfrm>
        <a:off x="9146255" y="1210080"/>
        <a:ext cx="1220293" cy="79699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8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hyperlink" Target="https://forms.office.com/Pages/ResponsePage.aspx?id=KXI8YMEiwUOjgEvkVqYFjsqqRugkSxNLsNDyMI4WsoRUQUM5SjFDTThIV1EyR08zUzg4V0NCNkYxWC4u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2CA8-BAFB-7EA6-BF12-9723C5C679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45F3A25-CF73-9BD6-4239-CE697A781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691E51D-F46E-F856-4270-EB005B8049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965CEF-0F12-AB2D-72BF-364BDE906A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0109288-7964-8CAD-DFD2-EA1673C5A2C4}"/>
              </a:ext>
            </a:extLst>
          </p:cNvPr>
          <p:cNvGraphicFramePr/>
          <p:nvPr/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E7055B9-A023-DD45-9DD0-5E3359C3C11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CDD5E-8DFD-0EB7-9A7A-5A4D0C50E14F}"/>
              </a:ext>
            </a:extLst>
          </p:cNvPr>
          <p:cNvSpPr txBox="1"/>
          <p:nvPr/>
        </p:nvSpPr>
        <p:spPr>
          <a:xfrm>
            <a:off x="3067684" y="4774972"/>
            <a:ext cx="7847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what punctuation we use at the </a:t>
            </a:r>
            <a:r>
              <a:rPr lang="en-GB" sz="2400" u="sng" dirty="0"/>
              <a:t>end of sentences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0847245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/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31E4DD-FE36-2556-DEDF-E1EBF6E16840}"/>
              </a:ext>
            </a:extLst>
          </p:cNvPr>
          <p:cNvSpPr txBox="1"/>
          <p:nvPr/>
        </p:nvSpPr>
        <p:spPr>
          <a:xfrm>
            <a:off x="3067684" y="4774972"/>
            <a:ext cx="7847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when we use apostrophes? 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DC8E8-A5C2-3D74-8A86-4B3C2AFF6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2607E7B-60F1-52B8-8608-D997E6071B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72A0C5-5EF3-5D0C-D2D7-270424BEB4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EDF4A-775B-812C-C55B-ABFDD3113F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292E80-8763-8EF7-731C-48DB03EC52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53038323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FE85B49-6B14-CBA4-0907-854FD951959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5287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1014327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looks like?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342900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looks like this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121229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849458" y="454840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the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reasons to use apostrophes?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849458" y="2452255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To show possession: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toys.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594137D-623E-0B85-1876-24BAD6879452}"/>
              </a:ext>
            </a:extLst>
          </p:cNvPr>
          <p:cNvSpPr txBox="1">
            <a:spLocks/>
          </p:cNvSpPr>
          <p:nvPr/>
        </p:nvSpPr>
        <p:spPr>
          <a:xfrm>
            <a:off x="849458" y="4314479"/>
            <a:ext cx="10283534" cy="160539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To show there is a missing letter: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 happy.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946604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5718F35-958E-D72A-66B7-E82AFE1BE9E0}"/>
              </a:ext>
            </a:extLst>
          </p:cNvPr>
          <p:cNvSpPr txBox="1">
            <a:spLocks/>
          </p:cNvSpPr>
          <p:nvPr/>
        </p:nvSpPr>
        <p:spPr>
          <a:xfrm>
            <a:off x="1591056" y="2114081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1: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the noun ends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add an apostrophe.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6EFB45-17E1-A850-72CE-B117E670D49A}"/>
              </a:ext>
            </a:extLst>
          </p:cNvPr>
          <p:cNvSpPr txBox="1">
            <a:spLocks/>
          </p:cNvSpPr>
          <p:nvPr/>
        </p:nvSpPr>
        <p:spPr>
          <a:xfrm>
            <a:off x="1591056" y="3816976"/>
            <a:ext cx="9116568" cy="1530638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Case 2: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If  noun does NOT end in an “s”,</a:t>
            </a:r>
          </a:p>
          <a:p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dd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“s”.</a:t>
            </a:r>
          </a:p>
        </p:txBody>
      </p:sp>
    </p:spTree>
    <p:extLst>
      <p:ext uri="{BB962C8B-B14F-4D97-AF65-F5344CB8AC3E}">
        <p14:creationId xmlns:p14="http://schemas.microsoft.com/office/powerpoint/2010/main" val="24834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D8ADC3-C40B-9EB4-C17E-F2ACE95CBF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C2D91CC6-DB29-2993-84E5-1C074F053A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23C2519-D823-3191-EBAA-920FDECDCD73}"/>
              </a:ext>
            </a:extLst>
          </p:cNvPr>
          <p:cNvSpPr txBox="1">
            <a:spLocks/>
          </p:cNvSpPr>
          <p:nvPr/>
        </p:nvSpPr>
        <p:spPr>
          <a:xfrm>
            <a:off x="407481" y="109727"/>
            <a:ext cx="11377035" cy="160020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something</a:t>
            </a:r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owns something, we add an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make sure it ends in an “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2043DC-9787-4127-445D-44193A0007CD}"/>
              </a:ext>
            </a:extLst>
          </p:cNvPr>
          <p:cNvSpPr txBox="1">
            <a:spLocks/>
          </p:cNvSpPr>
          <p:nvPr/>
        </p:nvSpPr>
        <p:spPr>
          <a:xfrm>
            <a:off x="1976334" y="2957604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9808C7-61DD-674E-7707-B85BFAABCA3F}"/>
              </a:ext>
            </a:extLst>
          </p:cNvPr>
          <p:cNvSpPr txBox="1">
            <a:spLocks/>
          </p:cNvSpPr>
          <p:nvPr/>
        </p:nvSpPr>
        <p:spPr>
          <a:xfrm>
            <a:off x="4277007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057F237-3090-CA37-CF54-35973C58425E}"/>
              </a:ext>
            </a:extLst>
          </p:cNvPr>
          <p:cNvSpPr txBox="1">
            <a:spLocks/>
          </p:cNvSpPr>
          <p:nvPr/>
        </p:nvSpPr>
        <p:spPr>
          <a:xfrm>
            <a:off x="5029947" y="2932512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6DEF5BE-6784-FB93-ACE9-787550A3DB00}"/>
              </a:ext>
            </a:extLst>
          </p:cNvPr>
          <p:cNvSpPr txBox="1">
            <a:spLocks/>
          </p:cNvSpPr>
          <p:nvPr/>
        </p:nvSpPr>
        <p:spPr>
          <a:xfrm>
            <a:off x="7407325" y="295760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6B8F8EC-A5CB-FB71-E325-AADE1027CBE0}"/>
              </a:ext>
            </a:extLst>
          </p:cNvPr>
          <p:cNvSpPr txBox="1">
            <a:spLocks/>
          </p:cNvSpPr>
          <p:nvPr/>
        </p:nvSpPr>
        <p:spPr>
          <a:xfrm>
            <a:off x="8205742" y="2947453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871F16-E6F3-DA98-BAD5-59BE9E552655}"/>
              </a:ext>
            </a:extLst>
          </p:cNvPr>
          <p:cNvSpPr txBox="1">
            <a:spLocks/>
          </p:cNvSpPr>
          <p:nvPr/>
        </p:nvSpPr>
        <p:spPr>
          <a:xfrm>
            <a:off x="5810491" y="293251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A890D44-5AFD-C684-7404-7CEB8CCB4B75}"/>
              </a:ext>
            </a:extLst>
          </p:cNvPr>
          <p:cNvSpPr txBox="1">
            <a:spLocks/>
          </p:cNvSpPr>
          <p:nvPr/>
        </p:nvSpPr>
        <p:spPr>
          <a:xfrm>
            <a:off x="6608907" y="294068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575AB22-41D1-C841-BCE7-9FC4B81188AC}"/>
              </a:ext>
            </a:extLst>
          </p:cNvPr>
          <p:cNvSpPr txBox="1">
            <a:spLocks/>
          </p:cNvSpPr>
          <p:nvPr/>
        </p:nvSpPr>
        <p:spPr>
          <a:xfrm>
            <a:off x="1976334" y="510496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29C5C51F-DD1C-8F03-A63C-D89B3E8FCEA0}"/>
              </a:ext>
            </a:extLst>
          </p:cNvPr>
          <p:cNvSpPr txBox="1">
            <a:spLocks/>
          </p:cNvSpPr>
          <p:nvPr/>
        </p:nvSpPr>
        <p:spPr>
          <a:xfrm>
            <a:off x="4277007" y="510496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C56CEABD-A59B-EC33-1B43-20EA356C825F}"/>
              </a:ext>
            </a:extLst>
          </p:cNvPr>
          <p:cNvSpPr txBox="1">
            <a:spLocks/>
          </p:cNvSpPr>
          <p:nvPr/>
        </p:nvSpPr>
        <p:spPr>
          <a:xfrm>
            <a:off x="5029947" y="507987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02704F6B-0F36-3B2A-67A9-4508FF2A21B3}"/>
              </a:ext>
            </a:extLst>
          </p:cNvPr>
          <p:cNvSpPr txBox="1">
            <a:spLocks/>
          </p:cNvSpPr>
          <p:nvPr/>
        </p:nvSpPr>
        <p:spPr>
          <a:xfrm>
            <a:off x="7407325" y="511498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4CFD79B6-DC21-2E75-7DA5-C285096BE1AF}"/>
              </a:ext>
            </a:extLst>
          </p:cNvPr>
          <p:cNvSpPr txBox="1">
            <a:spLocks/>
          </p:cNvSpPr>
          <p:nvPr/>
        </p:nvSpPr>
        <p:spPr>
          <a:xfrm>
            <a:off x="8205742" y="509481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  <p:sp>
        <p:nvSpPr>
          <p:cNvPr id="74" name="Title 1">
            <a:extLst>
              <a:ext uri="{FF2B5EF4-FFF2-40B4-BE49-F238E27FC236}">
                <a16:creationId xmlns:a16="http://schemas.microsoft.com/office/drawing/2014/main" id="{02E98F34-E121-F865-25BD-455ED14F10E5}"/>
              </a:ext>
            </a:extLst>
          </p:cNvPr>
          <p:cNvSpPr txBox="1">
            <a:spLocks/>
          </p:cNvSpPr>
          <p:nvPr/>
        </p:nvSpPr>
        <p:spPr>
          <a:xfrm>
            <a:off x="510246" y="207568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“boy” does </a:t>
            </a:r>
            <a:r>
              <a:rPr lang="en-GB" sz="36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end in an s, so add an apostrophe and an “s”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38F76C2-FCC5-B407-3C41-4191B7B1C75A}"/>
              </a:ext>
            </a:extLst>
          </p:cNvPr>
          <p:cNvSpPr txBox="1">
            <a:spLocks/>
          </p:cNvSpPr>
          <p:nvPr/>
        </p:nvSpPr>
        <p:spPr>
          <a:xfrm>
            <a:off x="510246" y="4185948"/>
            <a:ext cx="11274270" cy="710521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“girls” ends in an s, so add </a:t>
            </a:r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apostrophe.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4564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74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show a noun owns something, we add an 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a “</a:t>
            </a:r>
            <a:r>
              <a:rPr lang="en-GB" sz="4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on the end.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784310" y="224584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084983" y="224584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4837923" y="2220753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215301" y="2255864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013718" y="2235694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boy’s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C6B572-F7DF-2AAA-8B06-5095802A39A6}"/>
              </a:ext>
            </a:extLst>
          </p:cNvPr>
          <p:cNvSpPr txBox="1">
            <a:spLocks/>
          </p:cNvSpPr>
          <p:nvPr/>
        </p:nvSpPr>
        <p:spPr>
          <a:xfrm>
            <a:off x="5618467" y="222075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9527048-CB1A-DC40-6A83-178089DF77EC}"/>
              </a:ext>
            </a:extLst>
          </p:cNvPr>
          <p:cNvSpPr txBox="1">
            <a:spLocks/>
          </p:cNvSpPr>
          <p:nvPr/>
        </p:nvSpPr>
        <p:spPr>
          <a:xfrm>
            <a:off x="6416883" y="2228924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C09246E-BC04-B61F-09E8-BD1B9F74CBDB}"/>
              </a:ext>
            </a:extLst>
          </p:cNvPr>
          <p:cNvSpPr txBox="1">
            <a:spLocks/>
          </p:cNvSpPr>
          <p:nvPr/>
        </p:nvSpPr>
        <p:spPr>
          <a:xfrm>
            <a:off x="1784310" y="310854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5293E40-8919-7692-5DBA-FDF427E397B5}"/>
              </a:ext>
            </a:extLst>
          </p:cNvPr>
          <p:cNvSpPr txBox="1">
            <a:spLocks/>
          </p:cNvSpPr>
          <p:nvPr/>
        </p:nvSpPr>
        <p:spPr>
          <a:xfrm>
            <a:off x="4084983" y="3108542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452D58F-C037-C403-7F9D-76FC0DC3F050}"/>
              </a:ext>
            </a:extLst>
          </p:cNvPr>
          <p:cNvSpPr txBox="1">
            <a:spLocks/>
          </p:cNvSpPr>
          <p:nvPr/>
        </p:nvSpPr>
        <p:spPr>
          <a:xfrm>
            <a:off x="4837923" y="3083450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3E4E338A-ECF7-9153-B3F5-FD43652D1F5D}"/>
              </a:ext>
            </a:extLst>
          </p:cNvPr>
          <p:cNvSpPr txBox="1">
            <a:spLocks/>
          </p:cNvSpPr>
          <p:nvPr/>
        </p:nvSpPr>
        <p:spPr>
          <a:xfrm>
            <a:off x="7215301" y="311856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78C6D5A-AA97-A0B7-E763-3784057E1605}"/>
              </a:ext>
            </a:extLst>
          </p:cNvPr>
          <p:cNvSpPr txBox="1">
            <a:spLocks/>
          </p:cNvSpPr>
          <p:nvPr/>
        </p:nvSpPr>
        <p:spPr>
          <a:xfrm>
            <a:off x="8013718" y="3098391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girl’s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567DD2B-294A-0E99-A91C-70990FC0F99F}"/>
              </a:ext>
            </a:extLst>
          </p:cNvPr>
          <p:cNvSpPr txBox="1">
            <a:spLocks/>
          </p:cNvSpPr>
          <p:nvPr/>
        </p:nvSpPr>
        <p:spPr>
          <a:xfrm>
            <a:off x="5618467" y="3083450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9958C17-CED8-1D03-D44D-62492E313AEF}"/>
              </a:ext>
            </a:extLst>
          </p:cNvPr>
          <p:cNvSpPr txBox="1">
            <a:spLocks/>
          </p:cNvSpPr>
          <p:nvPr/>
        </p:nvSpPr>
        <p:spPr>
          <a:xfrm>
            <a:off x="6416883" y="3091621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02A57092-FE2F-6D47-39BA-DAAD0882D810}"/>
              </a:ext>
            </a:extLst>
          </p:cNvPr>
          <p:cNvSpPr txBox="1">
            <a:spLocks/>
          </p:cNvSpPr>
          <p:nvPr/>
        </p:nvSpPr>
        <p:spPr>
          <a:xfrm>
            <a:off x="1784310" y="3946147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F9F6FF4B-A4F0-60F1-86C2-002DB31322A9}"/>
              </a:ext>
            </a:extLst>
          </p:cNvPr>
          <p:cNvSpPr txBox="1">
            <a:spLocks/>
          </p:cNvSpPr>
          <p:nvPr/>
        </p:nvSpPr>
        <p:spPr>
          <a:xfrm>
            <a:off x="4084983" y="394614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60773B86-AFA0-9F23-F2EF-4ADB39E72956}"/>
              </a:ext>
            </a:extLst>
          </p:cNvPr>
          <p:cNvSpPr txBox="1">
            <a:spLocks/>
          </p:cNvSpPr>
          <p:nvPr/>
        </p:nvSpPr>
        <p:spPr>
          <a:xfrm>
            <a:off x="4837923" y="3921055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99FC0787-C644-4CA2-C0BD-EFE30320A2A3}"/>
              </a:ext>
            </a:extLst>
          </p:cNvPr>
          <p:cNvSpPr txBox="1">
            <a:spLocks/>
          </p:cNvSpPr>
          <p:nvPr/>
        </p:nvSpPr>
        <p:spPr>
          <a:xfrm>
            <a:off x="7215301" y="395616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359C4D7-6E86-2AF0-203F-69DEF1064C19}"/>
              </a:ext>
            </a:extLst>
          </p:cNvPr>
          <p:cNvSpPr txBox="1">
            <a:spLocks/>
          </p:cNvSpPr>
          <p:nvPr/>
        </p:nvSpPr>
        <p:spPr>
          <a:xfrm>
            <a:off x="8013718" y="3935996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men’s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C6E95E9A-7563-AB14-24FF-D1A1338D8621}"/>
              </a:ext>
            </a:extLst>
          </p:cNvPr>
          <p:cNvSpPr txBox="1">
            <a:spLocks/>
          </p:cNvSpPr>
          <p:nvPr/>
        </p:nvSpPr>
        <p:spPr>
          <a:xfrm>
            <a:off x="5618467" y="3921055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2A838403-508D-C795-789A-62468A15D08B}"/>
              </a:ext>
            </a:extLst>
          </p:cNvPr>
          <p:cNvSpPr txBox="1">
            <a:spLocks/>
          </p:cNvSpPr>
          <p:nvPr/>
        </p:nvSpPr>
        <p:spPr>
          <a:xfrm>
            <a:off x="6416883" y="3929226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AF2FF01-2CCE-0AFA-53ED-3A2156F87501}"/>
              </a:ext>
            </a:extLst>
          </p:cNvPr>
          <p:cNvSpPr txBox="1">
            <a:spLocks/>
          </p:cNvSpPr>
          <p:nvPr/>
        </p:nvSpPr>
        <p:spPr>
          <a:xfrm>
            <a:off x="1784310" y="4766831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6D832C22-A1D4-F7D4-0857-E74851A39A75}"/>
              </a:ext>
            </a:extLst>
          </p:cNvPr>
          <p:cNvSpPr txBox="1">
            <a:spLocks/>
          </p:cNvSpPr>
          <p:nvPr/>
        </p:nvSpPr>
        <p:spPr>
          <a:xfrm>
            <a:off x="4084983" y="4766831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2F553C5F-1CF7-ABD6-8A57-CD72A843E457}"/>
              </a:ext>
            </a:extLst>
          </p:cNvPr>
          <p:cNvSpPr txBox="1">
            <a:spLocks/>
          </p:cNvSpPr>
          <p:nvPr/>
        </p:nvSpPr>
        <p:spPr>
          <a:xfrm>
            <a:off x="4837923" y="4741739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41761807-CAF9-2B0E-A86D-3EC250E6A421}"/>
              </a:ext>
            </a:extLst>
          </p:cNvPr>
          <p:cNvSpPr txBox="1">
            <a:spLocks/>
          </p:cNvSpPr>
          <p:nvPr/>
        </p:nvSpPr>
        <p:spPr>
          <a:xfrm>
            <a:off x="5636341" y="476190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5EFE4924-3BD3-24D6-D82F-D19F2DB3066F}"/>
              </a:ext>
            </a:extLst>
          </p:cNvPr>
          <p:cNvSpPr txBox="1">
            <a:spLocks/>
          </p:cNvSpPr>
          <p:nvPr/>
        </p:nvSpPr>
        <p:spPr>
          <a:xfrm>
            <a:off x="6434758" y="4741739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boys'</a:t>
            </a:r>
          </a:p>
        </p:txBody>
      </p:sp>
      <p:sp>
        <p:nvSpPr>
          <p:cNvPr id="52" name="Title 1">
            <a:extLst>
              <a:ext uri="{FF2B5EF4-FFF2-40B4-BE49-F238E27FC236}">
                <a16:creationId xmlns:a16="http://schemas.microsoft.com/office/drawing/2014/main" id="{B63D25B7-684D-F6B5-D37B-AE585238B96F}"/>
              </a:ext>
            </a:extLst>
          </p:cNvPr>
          <p:cNvSpPr txBox="1">
            <a:spLocks/>
          </p:cNvSpPr>
          <p:nvPr/>
        </p:nvSpPr>
        <p:spPr>
          <a:xfrm>
            <a:off x="1784310" y="5632999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</a:t>
            </a:r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53" name="Title 1">
            <a:extLst>
              <a:ext uri="{FF2B5EF4-FFF2-40B4-BE49-F238E27FC236}">
                <a16:creationId xmlns:a16="http://schemas.microsoft.com/office/drawing/2014/main" id="{A7FB6699-DA67-5A90-2AB0-73028392F5EC}"/>
              </a:ext>
            </a:extLst>
          </p:cNvPr>
          <p:cNvSpPr txBox="1">
            <a:spLocks/>
          </p:cNvSpPr>
          <p:nvPr/>
        </p:nvSpPr>
        <p:spPr>
          <a:xfrm>
            <a:off x="4084983" y="5632999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id="{50EE5B8B-9D86-FC21-4BD5-5F9C5EABD679}"/>
              </a:ext>
            </a:extLst>
          </p:cNvPr>
          <p:cNvSpPr txBox="1">
            <a:spLocks/>
          </p:cNvSpPr>
          <p:nvPr/>
        </p:nvSpPr>
        <p:spPr>
          <a:xfrm>
            <a:off x="4837923" y="5607907"/>
            <a:ext cx="649292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’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5" name="Title 1">
            <a:extLst>
              <a:ext uri="{FF2B5EF4-FFF2-40B4-BE49-F238E27FC236}">
                <a16:creationId xmlns:a16="http://schemas.microsoft.com/office/drawing/2014/main" id="{26ECAB8B-61CC-ABD9-3694-F8318DB2FCAE}"/>
              </a:ext>
            </a:extLst>
          </p:cNvPr>
          <p:cNvSpPr txBox="1">
            <a:spLocks/>
          </p:cNvSpPr>
          <p:nvPr/>
        </p:nvSpPr>
        <p:spPr>
          <a:xfrm>
            <a:off x="5636341" y="5628077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66F0DB8-6B51-BD1C-D1B8-917880AD2086}"/>
              </a:ext>
            </a:extLst>
          </p:cNvPr>
          <p:cNvSpPr txBox="1">
            <a:spLocks/>
          </p:cNvSpPr>
          <p:nvPr/>
        </p:nvSpPr>
        <p:spPr>
          <a:xfrm>
            <a:off x="6434758" y="5607907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girls'</a:t>
            </a:r>
          </a:p>
        </p:txBody>
      </p:sp>
    </p:spTree>
    <p:extLst>
      <p:ext uri="{BB962C8B-B14F-4D97-AF65-F5344CB8AC3E}">
        <p14:creationId xmlns:p14="http://schemas.microsoft.com/office/powerpoint/2010/main" val="1912580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5" grpId="0" animBg="1"/>
      <p:bldP spid="6" grpId="0" animBg="1"/>
      <p:bldP spid="17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2" grpId="0" animBg="1"/>
      <p:bldP spid="53" grpId="0" animBg="1"/>
      <p:bldP spid="54" grpId="0" animBg="1"/>
      <p:bldP spid="55" grpId="0" animBg="1"/>
      <p:bldP spid="5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41984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13474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ball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11157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11648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ball.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24020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 of the child. 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21702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22193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child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E054E83-9635-60D2-8F6C-092027DB19C5}"/>
              </a:ext>
            </a:extLst>
          </p:cNvPr>
          <p:cNvSpPr txBox="1">
            <a:spLocks/>
          </p:cNvSpPr>
          <p:nvPr/>
        </p:nvSpPr>
        <p:spPr>
          <a:xfrm>
            <a:off x="711315" y="432247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sofa of a man.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6CDC7E4-BAD8-981B-7F65-02FBD487F2F7}"/>
              </a:ext>
            </a:extLst>
          </p:cNvPr>
          <p:cNvSpPr txBox="1">
            <a:spLocks/>
          </p:cNvSpPr>
          <p:nvPr/>
        </p:nvSpPr>
        <p:spPr>
          <a:xfrm>
            <a:off x="6311492" y="429930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05EA83B-F208-BC7E-813F-0AAD2C871BF5}"/>
              </a:ext>
            </a:extLst>
          </p:cNvPr>
          <p:cNvSpPr txBox="1">
            <a:spLocks/>
          </p:cNvSpPr>
          <p:nvPr/>
        </p:nvSpPr>
        <p:spPr>
          <a:xfrm>
            <a:off x="7548131" y="430643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man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sofa.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F114F779-0B3B-99E7-EE13-A61EF61854FE}"/>
              </a:ext>
            </a:extLst>
          </p:cNvPr>
          <p:cNvSpPr txBox="1">
            <a:spLocks/>
          </p:cNvSpPr>
          <p:nvPr/>
        </p:nvSpPr>
        <p:spPr>
          <a:xfrm>
            <a:off x="711315" y="542592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dad of the girl.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5E07135-0DD2-7715-C653-A3D58B4A0EC5}"/>
              </a:ext>
            </a:extLst>
          </p:cNvPr>
          <p:cNvSpPr txBox="1">
            <a:spLocks/>
          </p:cNvSpPr>
          <p:nvPr/>
        </p:nvSpPr>
        <p:spPr>
          <a:xfrm>
            <a:off x="6311492" y="5402748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06867D05-93BC-6466-7FBF-CEF6B6D45B96}"/>
              </a:ext>
            </a:extLst>
          </p:cNvPr>
          <p:cNvSpPr txBox="1">
            <a:spLocks/>
          </p:cNvSpPr>
          <p:nvPr/>
        </p:nvSpPr>
        <p:spPr>
          <a:xfrm>
            <a:off x="7548131" y="5407652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girl</a:t>
            </a:r>
            <a:r>
              <a:rPr lang="en-GB" sz="3600" dirty="0">
                <a:solidFill>
                  <a:srgbClr val="EF8023"/>
                </a:solidFill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dad.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6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apostrophes show who owns the object?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203016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207920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308467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313371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4AD00CB-6957-5D44-99C3-768A164AEBB7}"/>
              </a:ext>
            </a:extLst>
          </p:cNvPr>
          <p:cNvSpPr txBox="1">
            <a:spLocks/>
          </p:cNvSpPr>
          <p:nvPr/>
        </p:nvSpPr>
        <p:spPr>
          <a:xfrm>
            <a:off x="461048" y="4560593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explain the difference between these two phrases?</a:t>
            </a:r>
          </a:p>
        </p:txBody>
      </p:sp>
    </p:spTree>
    <p:extLst>
      <p:ext uri="{BB962C8B-B14F-4D97-AF65-F5344CB8AC3E}">
        <p14:creationId xmlns:p14="http://schemas.microsoft.com/office/powerpoint/2010/main" val="167733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3" grpId="0" animBg="1"/>
      <p:bldP spid="6" grpId="0" animBg="1"/>
      <p:bldP spid="17" grpId="0" animBg="1"/>
      <p:bldP spid="19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177913" y="943313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only 1 boy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(singular noun).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793117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6311492" y="2769944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7548131" y="2774848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8985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games of the boys.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377CFC-1DDB-418B-BB7B-6369A3457088}"/>
              </a:ext>
            </a:extLst>
          </p:cNvPr>
          <p:cNvSpPr txBox="1">
            <a:spLocks/>
          </p:cNvSpPr>
          <p:nvPr/>
        </p:nvSpPr>
        <p:spPr>
          <a:xfrm>
            <a:off x="6311492" y="3875395"/>
            <a:ext cx="1024194" cy="932778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7548131" y="3880299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82E9F4-9832-FB4E-56FF-7236DD76E6CE}"/>
              </a:ext>
            </a:extLst>
          </p:cNvPr>
          <p:cNvSpPr txBox="1">
            <a:spLocks/>
          </p:cNvSpPr>
          <p:nvPr/>
        </p:nvSpPr>
        <p:spPr>
          <a:xfrm>
            <a:off x="241922" y="5238134"/>
            <a:ext cx="11642611" cy="13534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There’s more than 1 boy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(plural noun).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B0C5057-DF88-32E0-181B-6DF907C1A2F2}"/>
              </a:ext>
            </a:extLst>
          </p:cNvPr>
          <p:cNvCxnSpPr/>
          <p:nvPr/>
        </p:nvCxnSpPr>
        <p:spPr>
          <a:xfrm>
            <a:off x="4837176" y="3465576"/>
            <a:ext cx="713232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E173841-B515-56CC-182B-1D26820EDB47}"/>
              </a:ext>
            </a:extLst>
          </p:cNvPr>
          <p:cNvCxnSpPr>
            <a:cxnSpLocks/>
          </p:cNvCxnSpPr>
          <p:nvPr/>
        </p:nvCxnSpPr>
        <p:spPr>
          <a:xfrm>
            <a:off x="4724400" y="4559808"/>
            <a:ext cx="1045464" cy="0"/>
          </a:xfrm>
          <a:prstGeom prst="line">
            <a:avLst/>
          </a:prstGeom>
          <a:ln w="571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865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620380B-7367-1423-A960-AE66330BF1FA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is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audible difference </a:t>
            </a:r>
            <a:b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between the phrases!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Say the phrases below. 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hear a difference?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E0469DF-26DF-0648-974B-A83BBA060E42}"/>
              </a:ext>
            </a:extLst>
          </p:cNvPr>
          <p:cNvSpPr txBox="1">
            <a:spLocks/>
          </p:cNvSpPr>
          <p:nvPr/>
        </p:nvSpPr>
        <p:spPr>
          <a:xfrm>
            <a:off x="711315" y="4186247"/>
            <a:ext cx="10941188" cy="165350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the difference between these two phrases?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F33565-83D3-6A24-298D-D3FCCC7F3EB5}"/>
              </a:ext>
            </a:extLst>
          </p:cNvPr>
          <p:cNvSpPr txBox="1">
            <a:spLocks/>
          </p:cNvSpPr>
          <p:nvPr/>
        </p:nvSpPr>
        <p:spPr>
          <a:xfrm>
            <a:off x="711315" y="4186246"/>
            <a:ext cx="10941188" cy="165350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only one boy.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means there is more than one boy. </a:t>
            </a:r>
          </a:p>
        </p:txBody>
      </p:sp>
    </p:spTree>
    <p:extLst>
      <p:ext uri="{BB962C8B-B14F-4D97-AF65-F5344CB8AC3E}">
        <p14:creationId xmlns:p14="http://schemas.microsoft.com/office/powerpoint/2010/main" val="404188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3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1906283" y="2940975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 games.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76FD970-366A-6DCC-408A-7ED5809AE484}"/>
              </a:ext>
            </a:extLst>
          </p:cNvPr>
          <p:cNvSpPr txBox="1">
            <a:spLocks/>
          </p:cNvSpPr>
          <p:nvPr/>
        </p:nvSpPr>
        <p:spPr>
          <a:xfrm>
            <a:off x="6330696" y="2987783"/>
            <a:ext cx="3952921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boys</a:t>
            </a:r>
            <a:r>
              <a:rPr lang="en-GB" sz="36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games.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93BE2F6-EBE5-F9EA-5ECD-0EAEEDA92BC9}"/>
              </a:ext>
            </a:extLst>
          </p:cNvPr>
          <p:cNvSpPr txBox="1">
            <a:spLocks/>
          </p:cNvSpPr>
          <p:nvPr/>
        </p:nvSpPr>
        <p:spPr>
          <a:xfrm>
            <a:off x="711315" y="804055"/>
            <a:ext cx="10941188" cy="177408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Apostrophes matter!</a:t>
            </a:r>
          </a:p>
          <a:p>
            <a:pPr algn="ctr"/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show who owns what even when we can’t hear the difference!</a:t>
            </a:r>
          </a:p>
        </p:txBody>
      </p:sp>
    </p:spTree>
    <p:extLst>
      <p:ext uri="{BB962C8B-B14F-4D97-AF65-F5344CB8AC3E}">
        <p14:creationId xmlns:p14="http://schemas.microsoft.com/office/powerpoint/2010/main" val="26038937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386484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can also be used to show there are missing letters.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058037"/>
            <a:ext cx="10283534" cy="270658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can not = I can’t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am = I’m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do not = I don’t</a:t>
            </a:r>
          </a:p>
          <a:p>
            <a:pPr algn="ctr"/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= It’s 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DC66BAE-F8AB-50CC-0CF0-1CF7D7450C19}"/>
              </a:ext>
            </a:extLst>
          </p:cNvPr>
          <p:cNvSpPr txBox="1">
            <a:spLocks/>
          </p:cNvSpPr>
          <p:nvPr/>
        </p:nvSpPr>
        <p:spPr>
          <a:xfrm>
            <a:off x="954232" y="5036369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7603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881006"/>
            <a:ext cx="10283535" cy="454008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REMEMBER: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apostrophe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for missing letters should only be written when used informally or as part of speech. .</a:t>
            </a:r>
          </a:p>
        </p:txBody>
      </p:sp>
    </p:spTree>
    <p:extLst>
      <p:ext uri="{BB962C8B-B14F-4D97-AF65-F5344CB8AC3E}">
        <p14:creationId xmlns:p14="http://schemas.microsoft.com/office/powerpoint/2010/main" val="12253748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are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you’re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is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he’s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‘a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338013" y="154693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‘i’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36532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245600" y="3312151"/>
            <a:ext cx="509400" cy="86038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5600" y="4965133"/>
            <a:ext cx="803564" cy="110026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698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 descr="Background pattern&#10;&#10;Description automatically generated">
            <a:extLst>
              <a:ext uri="{FF2B5EF4-FFF2-40B4-BE49-F238E27FC236}">
                <a16:creationId xmlns:a16="http://schemas.microsoft.com/office/drawing/2014/main" id="{19182ACE-A792-5605-23F7-77FFA52EC9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2" y="273497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letter has become the apostrophe?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1496114" y="123238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AA2A66D-1EC8-4359-F064-77E89052990B}"/>
              </a:ext>
            </a:extLst>
          </p:cNvPr>
          <p:cNvSpPr txBox="1">
            <a:spLocks/>
          </p:cNvSpPr>
          <p:nvPr/>
        </p:nvSpPr>
        <p:spPr>
          <a:xfrm>
            <a:off x="4286244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C6EA5AA-6559-4BF9-1B5B-4971DEB7EEBA}"/>
              </a:ext>
            </a:extLst>
          </p:cNvPr>
          <p:cNvSpPr txBox="1">
            <a:spLocks/>
          </p:cNvSpPr>
          <p:nvPr/>
        </p:nvSpPr>
        <p:spPr>
          <a:xfrm>
            <a:off x="5485046" y="124253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will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9A21A28-7B3E-7E4F-8D6C-8187B3D791CF}"/>
              </a:ext>
            </a:extLst>
          </p:cNvPr>
          <p:cNvSpPr txBox="1">
            <a:spLocks/>
          </p:cNvSpPr>
          <p:nvPr/>
        </p:nvSpPr>
        <p:spPr>
          <a:xfrm>
            <a:off x="7416562" y="124253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8517337" y="123238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you’ll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CBA4A4-8007-CF6D-3BD7-55857E3EC3EE}"/>
              </a:ext>
            </a:extLst>
          </p:cNvPr>
          <p:cNvSpPr txBox="1">
            <a:spLocks/>
          </p:cNvSpPr>
          <p:nvPr/>
        </p:nvSpPr>
        <p:spPr>
          <a:xfrm>
            <a:off x="1496113" y="3019925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68701E8-58D2-FF70-60AC-FF192215FC75}"/>
              </a:ext>
            </a:extLst>
          </p:cNvPr>
          <p:cNvSpPr txBox="1">
            <a:spLocks/>
          </p:cNvSpPr>
          <p:nvPr/>
        </p:nvSpPr>
        <p:spPr>
          <a:xfrm>
            <a:off x="4286243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4A20AD4-7261-4A79-C468-B535A0E748D6}"/>
              </a:ext>
            </a:extLst>
          </p:cNvPr>
          <p:cNvSpPr txBox="1">
            <a:spLocks/>
          </p:cNvSpPr>
          <p:nvPr/>
        </p:nvSpPr>
        <p:spPr>
          <a:xfrm>
            <a:off x="5485045" y="3030076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have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A3892DB-AC53-329F-C497-94D16BE4D8B5}"/>
              </a:ext>
            </a:extLst>
          </p:cNvPr>
          <p:cNvSpPr txBox="1">
            <a:spLocks/>
          </p:cNvSpPr>
          <p:nvPr/>
        </p:nvSpPr>
        <p:spPr>
          <a:xfrm>
            <a:off x="7416561" y="3030076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05A2ED4-B810-61AF-EA6B-B294060B9260}"/>
              </a:ext>
            </a:extLst>
          </p:cNvPr>
          <p:cNvSpPr txBox="1">
            <a:spLocks/>
          </p:cNvSpPr>
          <p:nvPr/>
        </p:nvSpPr>
        <p:spPr>
          <a:xfrm>
            <a:off x="8517336" y="3019925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must’ve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5494C2-DD9A-E4AE-0456-57C2C9DB82DE}"/>
              </a:ext>
            </a:extLst>
          </p:cNvPr>
          <p:cNvSpPr txBox="1">
            <a:spLocks/>
          </p:cNvSpPr>
          <p:nvPr/>
        </p:nvSpPr>
        <p:spPr>
          <a:xfrm>
            <a:off x="1496113" y="4756822"/>
            <a:ext cx="219702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7CFAD86-9663-BC85-BC40-5A30EF0C68D8}"/>
              </a:ext>
            </a:extLst>
          </p:cNvPr>
          <p:cNvSpPr txBox="1">
            <a:spLocks/>
          </p:cNvSpPr>
          <p:nvPr/>
        </p:nvSpPr>
        <p:spPr>
          <a:xfrm>
            <a:off x="4286243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+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0CDAC83-68FB-ACA5-7A58-D7885373C163}"/>
              </a:ext>
            </a:extLst>
          </p:cNvPr>
          <p:cNvSpPr txBox="1">
            <a:spLocks/>
          </p:cNvSpPr>
          <p:nvPr/>
        </p:nvSpPr>
        <p:spPr>
          <a:xfrm>
            <a:off x="5485045" y="4766973"/>
            <a:ext cx="1343144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not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41D261A9-4F00-5CD5-F72F-CB23C62F6B90}"/>
              </a:ext>
            </a:extLst>
          </p:cNvPr>
          <p:cNvSpPr txBox="1">
            <a:spLocks/>
          </p:cNvSpPr>
          <p:nvPr/>
        </p:nvSpPr>
        <p:spPr>
          <a:xfrm>
            <a:off x="7416561" y="4766973"/>
            <a:ext cx="649291" cy="629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=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B9F46B7-2822-F2BE-DF93-0C9368CFB622}"/>
              </a:ext>
            </a:extLst>
          </p:cNvPr>
          <p:cNvSpPr txBox="1">
            <a:spLocks/>
          </p:cNvSpPr>
          <p:nvPr/>
        </p:nvSpPr>
        <p:spPr>
          <a:xfrm>
            <a:off x="8517336" y="4756822"/>
            <a:ext cx="2263186" cy="629112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69500EF-F819-2C8C-939D-489F40E76694}"/>
              </a:ext>
            </a:extLst>
          </p:cNvPr>
          <p:cNvSpPr txBox="1">
            <a:spLocks/>
          </p:cNvSpPr>
          <p:nvPr/>
        </p:nvSpPr>
        <p:spPr>
          <a:xfrm>
            <a:off x="407482" y="2093792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</a:t>
            </a:r>
            <a:r>
              <a:rPr lang="en-GB" sz="36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wi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’ has become an apostrophe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C46B64A4-8A55-D0F5-3205-2CF038984B49}"/>
              </a:ext>
            </a:extLst>
          </p:cNvPr>
          <p:cNvCxnSpPr/>
          <p:nvPr/>
        </p:nvCxnSpPr>
        <p:spPr>
          <a:xfrm flipV="1">
            <a:off x="3732040" y="1618622"/>
            <a:ext cx="2024171" cy="46819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05DAEB3-7421-4374-17B7-8F05F204DA35}"/>
              </a:ext>
            </a:extLst>
          </p:cNvPr>
          <p:cNvCxnSpPr>
            <a:cxnSpLocks/>
          </p:cNvCxnSpPr>
          <p:nvPr/>
        </p:nvCxnSpPr>
        <p:spPr>
          <a:xfrm flipV="1">
            <a:off x="9476351" y="1609698"/>
            <a:ext cx="416987" cy="861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>
            <a:extLst>
              <a:ext uri="{FF2B5EF4-FFF2-40B4-BE49-F238E27FC236}">
                <a16:creationId xmlns:a16="http://schemas.microsoft.com/office/drawing/2014/main" id="{12AC93FF-2989-D49D-155F-BBD02AA51BBC}"/>
              </a:ext>
            </a:extLst>
          </p:cNvPr>
          <p:cNvSpPr txBox="1">
            <a:spLocks/>
          </p:cNvSpPr>
          <p:nvPr/>
        </p:nvSpPr>
        <p:spPr>
          <a:xfrm>
            <a:off x="407482" y="3820539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‘ha’ has become an apostrophe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90F1E313-9CCB-D3D5-0CFC-0AC7A3CD1749}"/>
              </a:ext>
            </a:extLst>
          </p:cNvPr>
          <p:cNvCxnSpPr>
            <a:cxnSpLocks/>
          </p:cNvCxnSpPr>
          <p:nvPr/>
        </p:nvCxnSpPr>
        <p:spPr>
          <a:xfrm flipV="1">
            <a:off x="3577006" y="3429000"/>
            <a:ext cx="2066412" cy="4016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1A4C900-46BC-A26A-58B3-3851789DEA03}"/>
              </a:ext>
            </a:extLst>
          </p:cNvPr>
          <p:cNvCxnSpPr>
            <a:cxnSpLocks/>
          </p:cNvCxnSpPr>
          <p:nvPr/>
        </p:nvCxnSpPr>
        <p:spPr>
          <a:xfrm flipV="1">
            <a:off x="9539764" y="3429000"/>
            <a:ext cx="290162" cy="758214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BBDA686E-9058-A9AE-53B8-5C0EA18FBD4E}"/>
              </a:ext>
            </a:extLst>
          </p:cNvPr>
          <p:cNvSpPr txBox="1">
            <a:spLocks/>
          </p:cNvSpPr>
          <p:nvPr/>
        </p:nvSpPr>
        <p:spPr>
          <a:xfrm>
            <a:off x="407482" y="5713406"/>
            <a:ext cx="11377035" cy="629113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‘o’ has become an apostrophe</a:t>
            </a:r>
          </a:p>
        </p:txBody>
      </p: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CED89A99-3ABF-60B1-A757-C515217EDB59}"/>
              </a:ext>
            </a:extLst>
          </p:cNvPr>
          <p:cNvCxnSpPr>
            <a:cxnSpLocks/>
          </p:cNvCxnSpPr>
          <p:nvPr/>
        </p:nvCxnSpPr>
        <p:spPr>
          <a:xfrm flipV="1">
            <a:off x="3577006" y="5197925"/>
            <a:ext cx="2503331" cy="52563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983E0AE-CA2F-03E1-7E92-7B570A649A5F}"/>
              </a:ext>
            </a:extLst>
          </p:cNvPr>
          <p:cNvCxnSpPr>
            <a:cxnSpLocks/>
          </p:cNvCxnSpPr>
          <p:nvPr/>
        </p:nvCxnSpPr>
        <p:spPr>
          <a:xfrm flipV="1">
            <a:off x="9249861" y="5197925"/>
            <a:ext cx="1002503" cy="91654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682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10" grpId="0" animBg="1"/>
      <p:bldP spid="11" grpId="0" animBg="1"/>
      <p:bldP spid="13" grpId="0" animBg="1"/>
      <p:bldP spid="4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30" grpId="0" animBg="1"/>
      <p:bldP spid="4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pattern, fabric, yellow, orange&#10;&#10;Description automatically generated">
            <a:extLst>
              <a:ext uri="{FF2B5EF4-FFF2-40B4-BE49-F238E27FC236}">
                <a16:creationId xmlns:a16="http://schemas.microsoft.com/office/drawing/2014/main" id="{BA0AFD7B-9893-8CE1-3B25-4A5BCC9BF9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1" y="431438"/>
            <a:ext cx="11377035" cy="153063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Showing ownership or a missing letters?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711315" y="2226189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shopkeeper’s 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shop.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23C8CF1-FBC0-E7E0-63EA-FF02533AA348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E130C5-A4E2-5AA4-D22D-D3B7073D2D05}"/>
              </a:ext>
            </a:extLst>
          </p:cNvPr>
          <p:cNvSpPr txBox="1">
            <a:spLocks/>
          </p:cNvSpPr>
          <p:nvPr/>
        </p:nvSpPr>
        <p:spPr>
          <a:xfrm>
            <a:off x="711315" y="3331640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school’s badge.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5C4555C-7767-36EA-F82B-AC4E759A2886}"/>
              </a:ext>
            </a:extLst>
          </p:cNvPr>
          <p:cNvSpPr txBox="1">
            <a:spLocks/>
          </p:cNvSpPr>
          <p:nvPr/>
        </p:nvSpPr>
        <p:spPr>
          <a:xfrm>
            <a:off x="6311492" y="220792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0D5B237-3963-C999-EEA2-5A436EF32A52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1C1D3BA-A9A4-F7C6-F8AE-24ED20CA18D9}"/>
              </a:ext>
            </a:extLst>
          </p:cNvPr>
          <p:cNvSpPr txBox="1">
            <a:spLocks/>
          </p:cNvSpPr>
          <p:nvPr/>
        </p:nvSpPr>
        <p:spPr>
          <a:xfrm>
            <a:off x="6311492" y="3331640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8226758-0535-0868-5C2E-E6DF920119B9}"/>
              </a:ext>
            </a:extLst>
          </p:cNvPr>
          <p:cNvSpPr txBox="1">
            <a:spLocks/>
          </p:cNvSpPr>
          <p:nvPr/>
        </p:nvSpPr>
        <p:spPr>
          <a:xfrm>
            <a:off x="708268" y="4437091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I’m excited.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A646B2B-BD86-B869-C68F-93F3BEEA7668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B44FEBD-D58D-7AED-FF2D-141978EF8DF5}"/>
              </a:ext>
            </a:extLst>
          </p:cNvPr>
          <p:cNvSpPr txBox="1">
            <a:spLocks/>
          </p:cNvSpPr>
          <p:nvPr/>
        </p:nvSpPr>
        <p:spPr>
          <a:xfrm>
            <a:off x="6308445" y="4437091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CF0FE71-20F8-D9BE-5CD2-3ED1E094DE90}"/>
              </a:ext>
            </a:extLst>
          </p:cNvPr>
          <p:cNvSpPr txBox="1">
            <a:spLocks/>
          </p:cNvSpPr>
          <p:nvPr/>
        </p:nvSpPr>
        <p:spPr>
          <a:xfrm>
            <a:off x="708268" y="5565368"/>
            <a:ext cx="5387732" cy="86639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It’s raining on my birthday.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B415210-0FC1-8CEB-AFA4-194E146253DD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Ownership or missing letter?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9370F1FC-795F-35D0-6B33-9B3ED2A379B0}"/>
              </a:ext>
            </a:extLst>
          </p:cNvPr>
          <p:cNvSpPr txBox="1">
            <a:spLocks/>
          </p:cNvSpPr>
          <p:nvPr/>
        </p:nvSpPr>
        <p:spPr>
          <a:xfrm>
            <a:off x="6308445" y="5565368"/>
            <a:ext cx="5473023" cy="88243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Missing letter</a:t>
            </a:r>
          </a:p>
        </p:txBody>
      </p:sp>
    </p:spTree>
    <p:extLst>
      <p:ext uri="{BB962C8B-B14F-4D97-AF65-F5344CB8AC3E}">
        <p14:creationId xmlns:p14="http://schemas.microsoft.com/office/powerpoint/2010/main" val="185362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 animBg="1"/>
      <p:bldP spid="4" grpId="0" animBg="1"/>
      <p:bldP spid="14" grpId="0" animBg="1"/>
      <p:bldP spid="15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1133149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Emiles’</a:t>
            </a:r>
          </a:p>
        </p:txBody>
      </p:sp>
    </p:spTree>
    <p:extLst>
      <p:ext uri="{BB962C8B-B14F-4D97-AF65-F5344CB8AC3E}">
        <p14:creationId xmlns:p14="http://schemas.microsoft.com/office/powerpoint/2010/main" val="34996399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B29D9B-7170-F654-E8FB-3E4A3E1A4096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Emile’s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Emile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7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F7B37A-9221-7D4D-D13C-B7BFCE928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F3B518-3DC1-BB4F-E1BA-CCC353D0D68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Scramblers’</a:t>
            </a:r>
          </a:p>
        </p:txBody>
      </p:sp>
    </p:spTree>
    <p:extLst>
      <p:ext uri="{BB962C8B-B14F-4D97-AF65-F5344CB8AC3E}">
        <p14:creationId xmlns:p14="http://schemas.microsoft.com/office/powerpoint/2010/main" val="14909314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F3A314-F583-B3E0-E6ED-550635EBCCF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Scrambler’s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EA12ED-D1F5-0362-AB0E-55F562E6ACE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Scrambler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45412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7BAEF-7284-6F2F-F360-EE4AA9FE0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2DC974-8C10-D3E1-1F9B-D4C3F11FECAB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AE95B-74DB-48D6-4F14-6863699643FE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</p:spTree>
    <p:extLst>
      <p:ext uri="{BB962C8B-B14F-4D97-AF65-F5344CB8AC3E}">
        <p14:creationId xmlns:p14="http://schemas.microsoft.com/office/powerpoint/2010/main" val="7150028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4EE6ECA-CC50-4D84-3DF0-B8F5BB81F284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Aimee’s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3A1D6F-0ADC-2C54-A6AB-6EF094155BCB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Aimee does not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add an apostrophe and then an “s”.</a:t>
            </a:r>
          </a:p>
        </p:txBody>
      </p:sp>
    </p:spTree>
    <p:extLst>
      <p:ext uri="{BB962C8B-B14F-4D97-AF65-F5344CB8AC3E}">
        <p14:creationId xmlns:p14="http://schemas.microsoft.com/office/powerpoint/2010/main" val="1789939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5AE0ADD-1877-EE64-1E5F-604EF1F793F7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F94E65-4A6D-DF27-500E-8F2BDB249D15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</p:spTree>
    <p:extLst>
      <p:ext uri="{BB962C8B-B14F-4D97-AF65-F5344CB8AC3E}">
        <p14:creationId xmlns:p14="http://schemas.microsoft.com/office/powerpoint/2010/main" val="237325880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9AFEC0-B977-A9C1-FA0F-7F5D47C0BF8D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Mr Jones’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810E6AA-ED22-AF30-5ECB-DD2155B1A73C}"/>
              </a:ext>
            </a:extLst>
          </p:cNvPr>
          <p:cNvSpPr txBox="1"/>
          <p:nvPr/>
        </p:nvSpPr>
        <p:spPr>
          <a:xfrm>
            <a:off x="342899" y="4287182"/>
            <a:ext cx="1159655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Mr Jones does end in an “s” </a:t>
            </a:r>
          </a:p>
          <a:p>
            <a:pPr algn="ctr"/>
            <a:r>
              <a:rPr lang="en-GB" sz="4400" dirty="0">
                <a:solidFill>
                  <a:schemeClr val="bg1"/>
                </a:solidFill>
              </a:rPr>
              <a:t>so we can just add an apostrophe.</a:t>
            </a:r>
          </a:p>
        </p:txBody>
      </p:sp>
    </p:spTree>
    <p:extLst>
      <p:ext uri="{BB962C8B-B14F-4D97-AF65-F5344CB8AC3E}">
        <p14:creationId xmlns:p14="http://schemas.microsoft.com/office/powerpoint/2010/main" val="328970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D22F7-D717-6A85-0D7C-3393D5358A2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836170-BEEF-6917-5E52-9FCDCD2F8951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Teacher’s</a:t>
            </a:r>
          </a:p>
        </p:txBody>
      </p:sp>
    </p:spTree>
    <p:extLst>
      <p:ext uri="{BB962C8B-B14F-4D97-AF65-F5344CB8AC3E}">
        <p14:creationId xmlns:p14="http://schemas.microsoft.com/office/powerpoint/2010/main" val="184473736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73812" y="566929"/>
            <a:ext cx="1113472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C00000"/>
                </a:solidFill>
              </a:rPr>
              <a:t>We Don’t Know!!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B990478-F734-C59F-52CB-DAD5C70B3DB8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Teacher’s</a:t>
            </a:r>
            <a:endParaRPr lang="en-GB" sz="115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EB066E-7FA1-9785-AFAE-6DE169EBB744}"/>
              </a:ext>
            </a:extLst>
          </p:cNvPr>
          <p:cNvSpPr txBox="1"/>
          <p:nvPr/>
        </p:nvSpPr>
        <p:spPr>
          <a:xfrm>
            <a:off x="342900" y="4528324"/>
            <a:ext cx="116181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one teacher, this is right.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</a:rPr>
              <a:t>If there is more than one teacher, this is wrong.</a:t>
            </a:r>
          </a:p>
        </p:txBody>
      </p:sp>
    </p:spTree>
    <p:extLst>
      <p:ext uri="{BB962C8B-B14F-4D97-AF65-F5344CB8AC3E}">
        <p14:creationId xmlns:p14="http://schemas.microsoft.com/office/powerpoint/2010/main" val="378178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7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4029772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22194-522E-0A7A-D25E-0CCF8D988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5504FC5-5B8E-8B2C-7D2C-6D8ECAA80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1369B7-A399-765A-E762-7266ED7C76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6EF971-6A33-B016-589B-1643EC33AB64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7788561-98EF-73C0-75D6-AD551399E85F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 err="1">
                <a:solidFill>
                  <a:schemeClr val="bg1"/>
                </a:solidFill>
              </a:rPr>
              <a:t>Willn’t</a:t>
            </a:r>
            <a:endParaRPr lang="en-GB" sz="1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3932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6867C-547B-BD78-87BE-210882D4E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03DA314E-48AF-5932-572C-B28DDD836B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D786D-77F2-D4E8-5990-014435B02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0BCBECD-80E6-80D2-CA08-E246F75A3C68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63023A-540A-ABEE-51E1-0A191D37EBBF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Won’t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F6823-C24A-72A3-C909-E13A968E424B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“Will not” shortens to “won’t”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D6156C2-C6E7-A36B-B73B-752D2F99BE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22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C3C9C5-82A9-57CC-1A38-AB43A6670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AD56B6F8-97D9-FD54-D860-01EE6650B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66800-2051-F57F-1DB1-EF59D2680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9D3001-5E88-E1CF-D538-48CF8DE8B67E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F65FF1-4630-D879-5BF7-162161004210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Should of</a:t>
            </a:r>
          </a:p>
        </p:txBody>
      </p:sp>
    </p:spTree>
    <p:extLst>
      <p:ext uri="{BB962C8B-B14F-4D97-AF65-F5344CB8AC3E}">
        <p14:creationId xmlns:p14="http://schemas.microsoft.com/office/powerpoint/2010/main" val="33215090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FEF411-B062-F102-E6C9-330B44FCA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517FCB-920E-E426-5237-831C0DAEBD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F18B9-F2F6-4CBC-0DCB-81805F3BA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D39380-7A2C-FDC2-0D00-93EC66F8FBDC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</a:rPr>
              <a:t>Wrong!!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60CC75-28AB-BA28-2747-DC04B3748869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rgbClr val="FFFF00"/>
                </a:solidFill>
              </a:rPr>
              <a:t>Should have</a:t>
            </a:r>
            <a:endParaRPr lang="en-GB" sz="11500" dirty="0">
              <a:solidFill>
                <a:schemeClr val="bg1"/>
              </a:solidFill>
            </a:endParaRP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DB450D6-73FB-65CD-619E-D3BE3C4312F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B5CC2D-FDC4-0A5C-1C9E-744CF59C1F89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u="sng" dirty="0">
                <a:solidFill>
                  <a:schemeClr val="bg1"/>
                </a:solidFill>
              </a:rPr>
              <a:t>“Should of”</a:t>
            </a:r>
            <a:r>
              <a:rPr lang="en-GB" sz="4400" dirty="0">
                <a:solidFill>
                  <a:schemeClr val="bg1"/>
                </a:solidFill>
              </a:rPr>
              <a:t> is never right!</a:t>
            </a:r>
          </a:p>
        </p:txBody>
      </p:sp>
    </p:spTree>
    <p:extLst>
      <p:ext uri="{BB962C8B-B14F-4D97-AF65-F5344CB8AC3E}">
        <p14:creationId xmlns:p14="http://schemas.microsoft.com/office/powerpoint/2010/main" val="20612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93A646-23B3-4F6C-9899-7D4B44E8F0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3E3CD51-7B8A-D151-309F-6C28D07D0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195EAC-9FDE-EF68-9DC9-0AD5DA4E4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A56110-C636-C483-B4F3-F2773A140AC1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4E4759D-D60D-2F96-2A1F-65FDBE971447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2346604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34EE6-2338-DE8C-2570-E63FA0F507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0719B951-370B-82FE-D234-A61AB05592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41BFF-9A7B-A913-26F0-FC4F665CA8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03F801-9EA0-E160-4420-ADE1DBE4120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48C96437-7101-8392-B54A-FAE8D3A55F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124558-A8CD-1B6A-BD34-3F8560BA3BB3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“it’s” = “it is”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9F0B28-AA25-8C22-743B-BFE8B2CC7AA0}"/>
              </a:ext>
            </a:extLst>
          </p:cNvPr>
          <p:cNvSpPr txBox="1"/>
          <p:nvPr/>
        </p:nvSpPr>
        <p:spPr>
          <a:xfrm>
            <a:off x="1779788" y="1841253"/>
            <a:ext cx="90038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It’s 10am</a:t>
            </a:r>
          </a:p>
        </p:txBody>
      </p:sp>
    </p:spTree>
    <p:extLst>
      <p:ext uri="{BB962C8B-B14F-4D97-AF65-F5344CB8AC3E}">
        <p14:creationId xmlns:p14="http://schemas.microsoft.com/office/powerpoint/2010/main" val="39014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FD9E4-304D-24CE-3B0F-6FEAD1069F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488FE03-0223-2083-68A3-D7E9DFDFA2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A6599-4F03-1DB2-4D62-27B0B94C9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C498718-A689-4E5C-E5AE-CBD036A2B2FA}"/>
              </a:ext>
            </a:extLst>
          </p:cNvPr>
          <p:cNvSpPr txBox="1"/>
          <p:nvPr/>
        </p:nvSpPr>
        <p:spPr>
          <a:xfrm>
            <a:off x="2019300" y="829657"/>
            <a:ext cx="9003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Right or Wrong?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C9CB57-681B-531D-AEA5-0FFEF7DEDD56}"/>
              </a:ext>
            </a:extLst>
          </p:cNvPr>
          <p:cNvSpPr txBox="1"/>
          <p:nvPr/>
        </p:nvSpPr>
        <p:spPr>
          <a:xfrm>
            <a:off x="1779788" y="1841253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</p:spTree>
    <p:extLst>
      <p:ext uri="{BB962C8B-B14F-4D97-AF65-F5344CB8AC3E}">
        <p14:creationId xmlns:p14="http://schemas.microsoft.com/office/powerpoint/2010/main" val="38903264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C2945-404F-2311-2D73-7CCEDC53C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FA50A82-4E0B-F866-AE83-E1C1F3191E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458E62E-6A09-8E0B-C396-0A591EA51B51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AF1FED-769E-2ADB-8359-E141A6F0919D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F1AE19-A842-2576-87E0-9A2833F19D42}"/>
              </a:ext>
            </a:extLst>
          </p:cNvPr>
          <p:cNvSpPr txBox="1"/>
          <p:nvPr/>
        </p:nvSpPr>
        <p:spPr>
          <a:xfrm>
            <a:off x="1768222" y="1930969"/>
            <a:ext cx="900389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</a:rPr>
              <a:t>I can’t fail!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36CF91A9-DF65-7BB5-C446-5B78B0A032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6B738A1-F3A8-979B-57B6-773738ECC13E}"/>
              </a:ext>
            </a:extLst>
          </p:cNvPr>
          <p:cNvSpPr txBox="1"/>
          <p:nvPr/>
        </p:nvSpPr>
        <p:spPr>
          <a:xfrm>
            <a:off x="342899" y="4287182"/>
            <a:ext cx="1159655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“can’t” = “can not”</a:t>
            </a:r>
          </a:p>
        </p:txBody>
      </p:sp>
    </p:spTree>
    <p:extLst>
      <p:ext uri="{BB962C8B-B14F-4D97-AF65-F5344CB8AC3E}">
        <p14:creationId xmlns:p14="http://schemas.microsoft.com/office/powerpoint/2010/main" val="1491252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74364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I’m walking.</a:t>
            </a:r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I’m = I am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“I am walking” make sense!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E3D75E9-6286-0D63-5610-C528F901D8D5}"/>
              </a:ext>
            </a:extLst>
          </p:cNvPr>
          <p:cNvSpPr txBox="1"/>
          <p:nvPr/>
        </p:nvSpPr>
        <p:spPr>
          <a:xfrm>
            <a:off x="974361" y="274364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I’m walking.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53D46B-5CCF-7D18-E75B-09D8CA5C61BE}"/>
              </a:ext>
            </a:extLst>
          </p:cNvPr>
          <p:cNvSpPr txBox="1"/>
          <p:nvPr/>
        </p:nvSpPr>
        <p:spPr>
          <a:xfrm>
            <a:off x="787625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</a:t>
            </a:r>
            <a:r>
              <a:rPr lang="en-GB" sz="6600" dirty="0" err="1">
                <a:solidFill>
                  <a:srgbClr val="FFFF00"/>
                </a:solidFill>
                <a:latin typeface="Andika" panose="02000000000000000000" pitchFamily="2" charset="0"/>
              </a:rPr>
              <a:t>should’ave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gone.</a:t>
            </a:r>
          </a:p>
        </p:txBody>
      </p:sp>
    </p:spTree>
    <p:extLst>
      <p:ext uri="{BB962C8B-B14F-4D97-AF65-F5344CB8AC3E}">
        <p14:creationId xmlns:p14="http://schemas.microsoft.com/office/powerpoint/2010/main" val="306899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1482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97B880D-742D-F19B-4722-86FF4D92C5E2}"/>
              </a:ext>
            </a:extLst>
          </p:cNvPr>
          <p:cNvSpPr txBox="1"/>
          <p:nvPr/>
        </p:nvSpPr>
        <p:spPr>
          <a:xfrm>
            <a:off x="832801" y="2687799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should’ve gone.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A1487AC-565A-0ADF-A509-47EA6FCFE999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Should’ve = should have</a:t>
            </a:r>
          </a:p>
        </p:txBody>
      </p:sp>
    </p:spTree>
    <p:extLst>
      <p:ext uri="{BB962C8B-B14F-4D97-AF65-F5344CB8AC3E}">
        <p14:creationId xmlns:p14="http://schemas.microsoft.com/office/powerpoint/2010/main" val="312433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95A873-AA88-F402-EE4D-64D8A46473F1}"/>
              </a:ext>
            </a:extLst>
          </p:cNvPr>
          <p:cNvSpPr txBox="1"/>
          <p:nvPr/>
        </p:nvSpPr>
        <p:spPr>
          <a:xfrm>
            <a:off x="787626" y="23993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Your wrong!</a:t>
            </a:r>
          </a:p>
        </p:txBody>
      </p:sp>
    </p:spTree>
    <p:extLst>
      <p:ext uri="{BB962C8B-B14F-4D97-AF65-F5344CB8AC3E}">
        <p14:creationId xmlns:p14="http://schemas.microsoft.com/office/powerpoint/2010/main" val="288984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FF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2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3F498DF-A704-D886-8ED0-E7AE15BB85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414D2F1-187C-3016-AC9A-7E52BC58FA8D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“You’re” = “You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“Your” is a possessive determiner.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EABBDD-DD9E-EB32-EBE6-1EB83B5E0468}"/>
              </a:ext>
            </a:extLst>
          </p:cNvPr>
          <p:cNvSpPr txBox="1"/>
          <p:nvPr/>
        </p:nvSpPr>
        <p:spPr>
          <a:xfrm>
            <a:off x="787624" y="2476185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You’re wrong!</a:t>
            </a:r>
          </a:p>
        </p:txBody>
      </p:sp>
    </p:spTree>
    <p:extLst>
      <p:ext uri="{BB962C8B-B14F-4D97-AF65-F5344CB8AC3E}">
        <p14:creationId xmlns:p14="http://schemas.microsoft.com/office/powerpoint/2010/main" val="18589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4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allAtOnce"/>
      <p:bldP spid="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EE4B88-926C-90AA-CEAB-11AC53EF3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3542C95-73FF-FAFA-C0F0-CBDE38AAC3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E73ACF8-648C-7039-B3C3-C6D18433ECE9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421EE1-A8F3-8A52-47B4-CCE305CB891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2F63DE-689C-1EF6-3D6A-78D555D1A208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950081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A7A7F-54FA-A9EB-EC22-3938EA0AD0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779EB0D-D26A-4CB5-9A55-17092B787F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8DCFCD-C93E-0FD4-C6C2-258C8D5E24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D1E75E4-E487-9681-69F1-6BED7658DE6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7DD054B9-12E4-3068-1171-EC2EC25CDE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1FACBC-0185-E55D-C90B-32281186584C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“They’re” = “They are”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“They are right!” make sense.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1ED470C-7B3A-A300-B9A7-7DD93A2ABE6B}"/>
              </a:ext>
            </a:extLst>
          </p:cNvPr>
          <p:cNvSpPr txBox="1"/>
          <p:nvPr/>
        </p:nvSpPr>
        <p:spPr>
          <a:xfrm>
            <a:off x="974361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They’re right!</a:t>
            </a:r>
          </a:p>
        </p:txBody>
      </p:sp>
    </p:spTree>
    <p:extLst>
      <p:ext uri="{BB962C8B-B14F-4D97-AF65-F5344CB8AC3E}">
        <p14:creationId xmlns:p14="http://schemas.microsoft.com/office/powerpoint/2010/main" val="234430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8A8D69-70BF-8EE9-27A6-C5AD12584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6B1FE3E7-7AC7-2D1E-D07B-4DA57156F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4D309-50AD-BC37-BED5-837FA72779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9AC60A-7EB5-2D71-F6D8-8E27F61AEEA4}"/>
              </a:ext>
            </a:extLst>
          </p:cNvPr>
          <p:cNvSpPr txBox="1"/>
          <p:nvPr/>
        </p:nvSpPr>
        <p:spPr>
          <a:xfrm>
            <a:off x="613455" y="680005"/>
            <a:ext cx="11338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EF473C2-935B-D959-A5A0-18F5C51EE6F8}"/>
              </a:ext>
            </a:extLst>
          </p:cNvPr>
          <p:cNvSpPr txBox="1"/>
          <p:nvPr/>
        </p:nvSpPr>
        <p:spPr>
          <a:xfrm>
            <a:off x="787625" y="24959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</p:spTree>
    <p:extLst>
      <p:ext uri="{BB962C8B-B14F-4D97-AF65-F5344CB8AC3E}">
        <p14:creationId xmlns:p14="http://schemas.microsoft.com/office/powerpoint/2010/main" val="168411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FBCA4-880D-B7FD-CB5E-CCF8051100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5AAFE62E-73AF-F044-4F4C-2F551B4263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3ED54-DDFB-8E2F-8586-74A8A7A5A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34077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EF0C6E-72DE-9F40-DFBD-797AA63279A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10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93C603FE-2362-F770-856F-9433BC51AA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02EF644-A504-D5BB-9F24-4FFBA3ED49ED}"/>
              </a:ext>
            </a:extLst>
          </p:cNvPr>
          <p:cNvSpPr txBox="1"/>
          <p:nvPr/>
        </p:nvSpPr>
        <p:spPr>
          <a:xfrm>
            <a:off x="583055" y="474519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Children does not end in an “s” so we add an apostrophe &amp; “s”.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own the toys.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A592AA9-592E-36CD-B477-4CBD2AD038FB}"/>
              </a:ext>
            </a:extLst>
          </p:cNvPr>
          <p:cNvSpPr txBox="1"/>
          <p:nvPr/>
        </p:nvSpPr>
        <p:spPr>
          <a:xfrm>
            <a:off x="787625" y="2495996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</p:spTree>
    <p:extLst>
      <p:ext uri="{BB962C8B-B14F-4D97-AF65-F5344CB8AC3E}">
        <p14:creationId xmlns:p14="http://schemas.microsoft.com/office/powerpoint/2010/main" val="237829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16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73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9" grpId="0" build="allAtOnce"/>
      <p:bldP spid="1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71" y="530352"/>
            <a:ext cx="1156598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FC9C5A2-446D-531F-5FDB-2F0E2CB5E4D5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Wednesday’s.</a:t>
            </a:r>
          </a:p>
        </p:txBody>
      </p:sp>
    </p:spTree>
    <p:extLst>
      <p:ext uri="{BB962C8B-B14F-4D97-AF65-F5344CB8AC3E}">
        <p14:creationId xmlns:p14="http://schemas.microsoft.com/office/powerpoint/2010/main" val="385130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67244B-742F-9DD2-2222-493586F11425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Wednesday do not own anything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– so no apostrophe (‘).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E131500-52FA-0A7B-78FE-F250A0FBF613}"/>
              </a:ext>
            </a:extLst>
          </p:cNvPr>
          <p:cNvSpPr txBox="1"/>
          <p:nvPr/>
        </p:nvSpPr>
        <p:spPr>
          <a:xfrm>
            <a:off x="848087" y="2437228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I work Wednesdays.</a:t>
            </a:r>
          </a:p>
        </p:txBody>
      </p:sp>
    </p:spTree>
    <p:extLst>
      <p:ext uri="{BB962C8B-B14F-4D97-AF65-F5344CB8AC3E}">
        <p14:creationId xmlns:p14="http://schemas.microsoft.com/office/powerpoint/2010/main" val="2099068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468335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FF2E1F1-6779-1C52-940D-CCF6D163D44F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405FE7A-54C9-87DC-C259-E6B70772A80E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</a:t>
            </a:r>
            <a:r>
              <a:rPr lang="en-GB" sz="6600" dirty="0" err="1">
                <a:solidFill>
                  <a:srgbClr val="FFFF00"/>
                </a:solidFill>
                <a:latin typeface="Andika" panose="02000000000000000000" pitchFamily="2" charset="0"/>
              </a:rPr>
              <a:t>childrens’</a:t>
            </a: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 toys.</a:t>
            </a:r>
          </a:p>
        </p:txBody>
      </p:sp>
    </p:spTree>
    <p:extLst>
      <p:ext uri="{BB962C8B-B14F-4D97-AF65-F5344CB8AC3E}">
        <p14:creationId xmlns:p14="http://schemas.microsoft.com/office/powerpoint/2010/main" val="320049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07257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8F0828F-006D-4004-0CA9-2E04CCE4D865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The children’s toys.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DAD7CEC-9A8A-E066-7ECF-5609CB11522B}"/>
              </a:ext>
            </a:extLst>
          </p:cNvPr>
          <p:cNvSpPr txBox="1"/>
          <p:nvPr/>
        </p:nvSpPr>
        <p:spPr>
          <a:xfrm>
            <a:off x="583055" y="4745196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Children does not end in an “s” so we add an apostrophe &amp; then an “s”.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children own the toys.</a:t>
            </a:r>
          </a:p>
        </p:txBody>
      </p:sp>
    </p:spTree>
    <p:extLst>
      <p:ext uri="{BB962C8B-B14F-4D97-AF65-F5344CB8AC3E}">
        <p14:creationId xmlns:p14="http://schemas.microsoft.com/office/powerpoint/2010/main" val="360696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13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034E3D-7AF1-B66E-327E-F489EFC03372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</p:spTree>
    <p:extLst>
      <p:ext uri="{BB962C8B-B14F-4D97-AF65-F5344CB8AC3E}">
        <p14:creationId xmlns:p14="http://schemas.microsoft.com/office/powerpoint/2010/main" val="111211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1DCDC8D-A684-C245-C0E0-52248C2DE3F3}"/>
              </a:ext>
            </a:extLst>
          </p:cNvPr>
          <p:cNvSpPr txBox="1"/>
          <p:nvPr/>
        </p:nvSpPr>
        <p:spPr>
          <a:xfrm>
            <a:off x="583055" y="4979849"/>
            <a:ext cx="109902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owns the plan.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Emile does not end in an “s” so we add an apostrophe and then an “s”.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EA4D2C-ADCC-F652-A665-E95A1ABA8BE8}"/>
              </a:ext>
            </a:extLst>
          </p:cNvPr>
          <p:cNvSpPr txBox="1"/>
          <p:nvPr/>
        </p:nvSpPr>
        <p:spPr>
          <a:xfrm>
            <a:off x="787625" y="2875002"/>
            <a:ext cx="1061674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That is Emile’s plan.</a:t>
            </a:r>
          </a:p>
        </p:txBody>
      </p:sp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C9DA042F-FD05-B1DD-FA2A-06FD21E612C5}"/>
              </a:ext>
            </a:extLst>
          </p:cNvPr>
          <p:cNvSpPr/>
          <p:nvPr/>
        </p:nvSpPr>
        <p:spPr>
          <a:xfrm>
            <a:off x="9782706" y="123825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463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10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3EE8EF-45AF-DA74-26D4-3C486D8E9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794FAD5-E9E9-CAC4-AA82-A27096397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DA70FF6-2841-FB19-F889-EEEF8A5B4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76E865-0B59-AB40-854B-AF40EEB2F3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DD5AE9F-220D-7361-A64C-0A6CF80D45E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170724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65B2B65-1DBE-28E4-7EB0-A672F345A41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08E026-1D0C-BA28-C81C-1EAC64B755A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22029741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26868451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3020059" y="4245353"/>
            <a:ext cx="7847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/>
        </p:nvGraphicFramePr>
        <p:xfrm>
          <a:off x="638175" y="848708"/>
          <a:ext cx="11258550" cy="3217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1586</Words>
  <Application>Microsoft Office PowerPoint</Application>
  <PresentationFormat>Widescreen</PresentationFormat>
  <Paragraphs>384</Paragraphs>
  <Slides>63</Slides>
  <Notes>0</Notes>
  <HiddenSlides>0</HiddenSlides>
  <MMClips>16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6" baseType="lpstr">
      <vt:lpstr>Arial</vt:lpstr>
      <vt:lpstr>Andika</vt:lpstr>
      <vt:lpstr>Office Theme</vt:lpstr>
      <vt:lpstr> How to Use this PowerPoint</vt:lpstr>
      <vt:lpstr>Apostrophes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2025-12-22T09:24:06Z</dcterms:modified>
</cp:coreProperties>
</file>