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5"/>
  </p:notesMasterIdLst>
  <p:sldIdLst>
    <p:sldId id="390" r:id="rId2"/>
    <p:sldId id="274" r:id="rId3"/>
    <p:sldId id="417" r:id="rId4"/>
    <p:sldId id="414" r:id="rId5"/>
    <p:sldId id="415" r:id="rId6"/>
    <p:sldId id="419" r:id="rId7"/>
    <p:sldId id="420" r:id="rId8"/>
    <p:sldId id="418" r:id="rId9"/>
    <p:sldId id="433" r:id="rId10"/>
    <p:sldId id="425" r:id="rId11"/>
    <p:sldId id="426" r:id="rId12"/>
    <p:sldId id="430" r:id="rId13"/>
    <p:sldId id="379" r:id="rId14"/>
    <p:sldId id="380" r:id="rId15"/>
    <p:sldId id="381" r:id="rId16"/>
    <p:sldId id="361" r:id="rId17"/>
    <p:sldId id="393" r:id="rId18"/>
    <p:sldId id="416" r:id="rId19"/>
    <p:sldId id="431" r:id="rId20"/>
    <p:sldId id="432" r:id="rId21"/>
    <p:sldId id="404" r:id="rId22"/>
    <p:sldId id="411" r:id="rId23"/>
    <p:sldId id="277" r:id="rId24"/>
  </p:sldIdLst>
  <p:sldSz cx="12192000" cy="6858000"/>
  <p:notesSz cx="6858000" cy="9144000"/>
  <p:embeddedFontLst>
    <p:embeddedFont>
      <p:font typeface="Andika" panose="02000000000000000000" pitchFamily="2" charset="0"/>
      <p:regular r:id="rId26"/>
      <p:bold r:id="rId27"/>
      <p:italic r:id="rId28"/>
      <p:boldItalic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A0DF7D-D725-4449-932B-E45B690D983B}" v="6" dt="2026-06-01T14:31:34.22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41" autoAdjust="0"/>
  </p:normalViewPr>
  <p:slideViewPr>
    <p:cSldViewPr snapToGrid="0">
      <p:cViewPr varScale="1">
        <p:scale>
          <a:sx n="88" d="100"/>
          <a:sy n="88" d="100"/>
        </p:scale>
        <p:origin x="594" y="6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-5"/>
    </p:cViewPr>
  </p:notesTextViewPr>
  <p:sorterViewPr>
    <p:cViewPr>
      <p:scale>
        <a:sx n="100" d="100"/>
        <a:sy n="100" d="100"/>
      </p:scale>
      <p:origin x="0" y="-7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6-01T14:31:34.226" v="412" actId="20577"/>
      <pc:docMkLst>
        <pc:docMk/>
      </pc:docMkLst>
      <pc:sldChg chg="addSp delSp modSp mod delAnim modAnim">
        <pc:chgData name="Glen Jones" userId="e846aaca-4b24-4b13-b0d0-f2308e16b284" providerId="ADAL" clId="{ED47ACC3-9597-4D89-A1DC-43CF280EF274}" dt="2026-06-01T14:30:48.146" v="407"/>
        <pc:sldMkLst>
          <pc:docMk/>
          <pc:sldMk cId="213463754" sldId="393"/>
        </pc:sldMkLst>
      </pc:sldChg>
      <pc:sldChg chg="modSp modAnim">
        <pc:chgData name="Glen Jones" userId="e846aaca-4b24-4b13-b0d0-f2308e16b284" providerId="ADAL" clId="{ED47ACC3-9597-4D89-A1DC-43CF280EF274}" dt="2026-06-01T14:31:18.183" v="410" actId="6549"/>
        <pc:sldMkLst>
          <pc:docMk/>
          <pc:sldMk cId="224172367" sldId="431"/>
        </pc:sldMkLst>
        <pc:spChg chg="mod">
          <ac:chgData name="Glen Jones" userId="e846aaca-4b24-4b13-b0d0-f2308e16b284" providerId="ADAL" clId="{ED47ACC3-9597-4D89-A1DC-43CF280EF274}" dt="2026-06-01T14:31:18.183" v="410" actId="6549"/>
          <ac:spMkLst>
            <pc:docMk/>
            <pc:sldMk cId="224172367" sldId="431"/>
            <ac:spMk id="2" creationId="{217500F6-539E-4A9C-783E-7B819B090435}"/>
          </ac:spMkLst>
        </pc:spChg>
      </pc:sldChg>
      <pc:sldChg chg="modSp">
        <pc:chgData name="Glen Jones" userId="e846aaca-4b24-4b13-b0d0-f2308e16b284" providerId="ADAL" clId="{ED47ACC3-9597-4D89-A1DC-43CF280EF274}" dt="2026-06-01T14:31:34.226" v="412" actId="20577"/>
        <pc:sldMkLst>
          <pc:docMk/>
          <pc:sldMk cId="3418590589" sldId="432"/>
        </pc:sldMkLst>
        <pc:spChg chg="mod">
          <ac:chgData name="Glen Jones" userId="e846aaca-4b24-4b13-b0d0-f2308e16b284" providerId="ADAL" clId="{ED47ACC3-9597-4D89-A1DC-43CF280EF274}" dt="2026-06-01T14:31:34.226" v="412" actId="20577"/>
          <ac:spMkLst>
            <pc:docMk/>
            <pc:sldMk cId="3418590589" sldId="432"/>
            <ac:spMk id="17" creationId="{2C25E837-BDDC-6BF1-6A30-BB8034BEAF62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01/06/2026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B2A50D-93E9-F40B-89B3-0D0727DB12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9CF5FF2-8B0D-FD6A-CEDC-A5A93B51D4C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6C753A-35B1-36A0-9213-674C472BE2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2FD67D-B030-3EFA-9C70-EBEE2DAE727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973616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259880-BF24-8B6F-8D88-C79DDCF848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FEC5CEB-6609-74FC-6C99-9C8DDD823C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B19A8BB-2764-73BA-A78D-4266270604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What sound do you hear at the end?</a:t>
            </a:r>
            <a:b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</a:br>
            <a:r>
              <a:rPr lang="en-GB" sz="1200" b="0" i="1" kern="120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Why didn’t we just add ‑s?</a:t>
            </a:r>
            <a:endParaRPr lang="en-GB" sz="1200" b="0" i="0" kern="120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AE5B97-9324-47E8-583B-18B1822D4BE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55393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A2C28-A5F8-04DE-24B5-747156AEC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D72D91-D4B0-345F-B6B6-8326B381DB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D25C04-D8E3-6DEB-EB4A-1A8AAA7362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32FB25-4B7E-4286-8736-6EAF4740D9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0830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6F5BA9-E2C1-8FE7-D058-4BDACA818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85E731-1EA6-9A80-20B5-C85DCF98D5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C84C32-EC3E-5562-45B0-E6A1F4D887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12E71-A6D0-D4C9-DA32-C43F4CB63B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03476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995D53-9DC8-DE57-7250-447B97D17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03907E-4B65-3B02-6022-CC441C273C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7494B3-CDC8-DA2A-D183-86306711F9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C0A2CC-3FE8-A037-F7D7-5DBA07388D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75000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390E4A-5FEB-7E0C-3678-95113329A0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E61FAB-79B0-473E-A947-5D7A65B45E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57C6608-E7EF-A1E6-E0B2-3D2B213FC5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7126CB-D058-44EF-A809-03CF45A34C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45562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1E7DC3-14F6-E480-B091-C2681F2F26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B4ADBD9-BBD6-439F-909E-CCF911BF09C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1018D1-0CC2-8DC3-794E-72A15FDEB2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53F548-BF99-F0BA-2852-22B60207DB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742351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2A890A-ED2A-7D0A-77F4-501B886AF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1298A4-85DE-26E2-EB0C-CC4EC09E3B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3C4963-9800-E13B-2277-59C4DC3C08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DC873E-3BD1-8582-DA27-125288F520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80919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7.png"/><Relationship Id="rId7" Type="http://schemas.microsoft.com/office/2007/relationships/hdphoto" Target="../media/hdphoto2.wd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microsoft.com/office/2007/relationships/hdphoto" Target="../media/hdphoto1.wdp"/><Relationship Id="rId4" Type="http://schemas.openxmlformats.org/officeDocument/2006/relationships/image" Target="../media/image14.png"/><Relationship Id="rId9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3BA50-1A89-2117-4DC0-FC0F82068A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651C51F9-F166-73C9-958F-1A24BE8575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885DFA-DB39-5F3F-A170-61CE96422A90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replaying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997D5E9-5114-3D57-4F4F-FCF0C927F49C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morphemes in this word?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5C39573-EA8D-6289-32B2-457A040381F5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36FE1FE-F0D3-6F11-3F7B-E6D000C885C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play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DC70732-65A4-BC47-685D-618AF621D621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2F0DBCE8-E16D-38B1-A3B4-1E647AFF864A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2FED5DE3-B6B1-8B9F-507F-D92072E53AFA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5434DDFD-7F85-2DA6-0820-573DD8350145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EB3E427-5888-306C-547F-A0C27F9ED463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again or redo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C83819D-043B-C235-85C7-063C8C1CD7B0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 do something for fun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BB1759A-6C92-21FB-F860-DBB3882DB48F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happening now</a:t>
            </a:r>
          </a:p>
        </p:txBody>
      </p:sp>
    </p:spTree>
    <p:extLst>
      <p:ext uri="{BB962C8B-B14F-4D97-AF65-F5344CB8AC3E}">
        <p14:creationId xmlns:p14="http://schemas.microsoft.com/office/powerpoint/2010/main" val="91818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replaying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play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D48FE9-BD6E-4B94-1C91-CC0287CF30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C964947D-B27E-1AB4-84DE-CDAE34241A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C7DF701E-966A-575C-CE21-6D693C54877E}"/>
              </a:ext>
            </a:extLst>
          </p:cNvPr>
          <p:cNvSpPr txBox="1">
            <a:spLocks/>
          </p:cNvSpPr>
          <p:nvPr/>
        </p:nvSpPr>
        <p:spPr>
          <a:xfrm>
            <a:off x="4786446" y="1246798"/>
            <a:ext cx="2016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10DA8D3-C341-559D-6914-316B6F3DAFB1}"/>
              </a:ext>
            </a:extLst>
          </p:cNvPr>
          <p:cNvSpPr txBox="1">
            <a:spLocks/>
          </p:cNvSpPr>
          <p:nvPr/>
        </p:nvSpPr>
        <p:spPr>
          <a:xfrm>
            <a:off x="7321521" y="1246798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407048A-17FF-22FF-80B7-744C508F85AA}"/>
              </a:ext>
            </a:extLst>
          </p:cNvPr>
          <p:cNvSpPr/>
          <p:nvPr/>
        </p:nvSpPr>
        <p:spPr>
          <a:xfrm>
            <a:off x="3210235" y="134677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A6DB909-30BC-93DC-A149-6D1CD404EDA1}"/>
              </a:ext>
            </a:extLst>
          </p:cNvPr>
          <p:cNvSpPr txBox="1">
            <a:spLocks/>
          </p:cNvSpPr>
          <p:nvPr/>
        </p:nvSpPr>
        <p:spPr>
          <a:xfrm>
            <a:off x="614458" y="119378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helping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81698E01-513A-1539-E0EF-8E6B4CCD7DFD}"/>
              </a:ext>
            </a:extLst>
          </p:cNvPr>
          <p:cNvSpPr/>
          <p:nvPr/>
        </p:nvSpPr>
        <p:spPr>
          <a:xfrm>
            <a:off x="6857580" y="138723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A95CFAD-7F8D-38A6-2E6D-EF89CC83741B}"/>
              </a:ext>
            </a:extLst>
          </p:cNvPr>
          <p:cNvSpPr txBox="1">
            <a:spLocks/>
          </p:cNvSpPr>
          <p:nvPr/>
        </p:nvSpPr>
        <p:spPr>
          <a:xfrm>
            <a:off x="857926" y="3012083"/>
            <a:ext cx="10321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Ing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is the 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suffix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of help</a:t>
            </a:r>
            <a:r>
              <a:rPr lang="en-GB" sz="2800" i="1" u="sng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431F8C0-4526-E621-96BE-06E57ABFD3B3}"/>
              </a:ext>
            </a:extLst>
          </p:cNvPr>
          <p:cNvSpPr txBox="1">
            <a:spLocks/>
          </p:cNvSpPr>
          <p:nvPr/>
        </p:nvSpPr>
        <p:spPr>
          <a:xfrm>
            <a:off x="935115" y="265816"/>
            <a:ext cx="10321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spot the 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suffixes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7E52C85-841E-FF6C-E3B6-A765966C80E0}"/>
              </a:ext>
            </a:extLst>
          </p:cNvPr>
          <p:cNvSpPr txBox="1">
            <a:spLocks/>
          </p:cNvSpPr>
          <p:nvPr/>
        </p:nvSpPr>
        <p:spPr>
          <a:xfrm>
            <a:off x="4786446" y="2103543"/>
            <a:ext cx="2016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help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29A0C3F-D60C-4447-1C87-64682F8B94F6}"/>
              </a:ext>
            </a:extLst>
          </p:cNvPr>
          <p:cNvSpPr txBox="1">
            <a:spLocks/>
          </p:cNvSpPr>
          <p:nvPr/>
        </p:nvSpPr>
        <p:spPr>
          <a:xfrm>
            <a:off x="7321521" y="2103543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now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4A50EEF-19D5-14C4-3A5C-210FC1F688E4}"/>
              </a:ext>
            </a:extLst>
          </p:cNvPr>
          <p:cNvSpPr txBox="1">
            <a:spLocks/>
          </p:cNvSpPr>
          <p:nvPr/>
        </p:nvSpPr>
        <p:spPr>
          <a:xfrm>
            <a:off x="4786446" y="3919177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434ECEC-C820-71F2-C982-62D422044746}"/>
              </a:ext>
            </a:extLst>
          </p:cNvPr>
          <p:cNvSpPr txBox="1">
            <a:spLocks/>
          </p:cNvSpPr>
          <p:nvPr/>
        </p:nvSpPr>
        <p:spPr>
          <a:xfrm>
            <a:off x="7321521" y="3919177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A983873E-F6E6-8F78-3B9A-7DEDDEFFB655}"/>
              </a:ext>
            </a:extLst>
          </p:cNvPr>
          <p:cNvSpPr/>
          <p:nvPr/>
        </p:nvSpPr>
        <p:spPr>
          <a:xfrm>
            <a:off x="3197114" y="412303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Cross 22">
            <a:extLst>
              <a:ext uri="{FF2B5EF4-FFF2-40B4-BE49-F238E27FC236}">
                <a16:creationId xmlns:a16="http://schemas.microsoft.com/office/drawing/2014/main" id="{DE5134EF-A76D-1B70-612E-20763CC8C8DC}"/>
              </a:ext>
            </a:extLst>
          </p:cNvPr>
          <p:cNvSpPr/>
          <p:nvPr/>
        </p:nvSpPr>
        <p:spPr>
          <a:xfrm>
            <a:off x="6857580" y="405961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8FFCB95B-C833-6DB6-70B3-90D0C908929E}"/>
              </a:ext>
            </a:extLst>
          </p:cNvPr>
          <p:cNvSpPr txBox="1">
            <a:spLocks/>
          </p:cNvSpPr>
          <p:nvPr/>
        </p:nvSpPr>
        <p:spPr>
          <a:xfrm>
            <a:off x="614459" y="391917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helped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FEFC720F-F7B1-E31B-0462-7A4CD31FCD04}"/>
              </a:ext>
            </a:extLst>
          </p:cNvPr>
          <p:cNvSpPr txBox="1">
            <a:spLocks/>
          </p:cNvSpPr>
          <p:nvPr/>
        </p:nvSpPr>
        <p:spPr>
          <a:xfrm>
            <a:off x="935116" y="5952401"/>
            <a:ext cx="10321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Ed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is the 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suffix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of help</a:t>
            </a:r>
            <a:r>
              <a:rPr lang="en-GB" sz="2800" i="1" u="sng" dirty="0">
                <a:solidFill>
                  <a:schemeClr val="bg1"/>
                </a:solidFill>
                <a:ea typeface="Andika"/>
                <a:cs typeface="Andika"/>
              </a:rPr>
              <a:t>ed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3CCD0342-2FB6-7E0D-9217-F167E19C86B3}"/>
              </a:ext>
            </a:extLst>
          </p:cNvPr>
          <p:cNvSpPr txBox="1">
            <a:spLocks/>
          </p:cNvSpPr>
          <p:nvPr/>
        </p:nvSpPr>
        <p:spPr>
          <a:xfrm>
            <a:off x="4786447" y="4828938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help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74A25244-E586-1CE1-4EB5-24F820DEA81A}"/>
              </a:ext>
            </a:extLst>
          </p:cNvPr>
          <p:cNvSpPr txBox="1">
            <a:spLocks/>
          </p:cNvSpPr>
          <p:nvPr/>
        </p:nvSpPr>
        <p:spPr>
          <a:xfrm>
            <a:off x="7321522" y="4828938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happened in the past</a:t>
            </a:r>
          </a:p>
        </p:txBody>
      </p:sp>
    </p:spTree>
    <p:extLst>
      <p:ext uri="{BB962C8B-B14F-4D97-AF65-F5344CB8AC3E}">
        <p14:creationId xmlns:p14="http://schemas.microsoft.com/office/powerpoint/2010/main" val="6388764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7" grpId="0" animBg="1"/>
      <p:bldP spid="9" grpId="0" animBg="1"/>
      <p:bldP spid="10" grpId="0" animBg="1"/>
      <p:bldP spid="12" grpId="0" animBg="1"/>
      <p:bldP spid="13" grpId="0" animBg="1"/>
      <p:bldP spid="23" grpId="0" animBg="1"/>
      <p:bldP spid="34" grpId="0" animBg="1"/>
      <p:bldP spid="35" grpId="0" animBg="1"/>
      <p:bldP spid="3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6193011" y="164537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nouns.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303083" y="164537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3303082" y="246652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3303082" y="328766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3303082" y="410881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3303082" y="492995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6193011" y="246816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6193011" y="328766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6193011" y="411659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6186157" y="492995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</p:spTree>
    <p:extLst>
      <p:ext uri="{BB962C8B-B14F-4D97-AF65-F5344CB8AC3E}">
        <p14:creationId xmlns:p14="http://schemas.microsoft.com/office/powerpoint/2010/main" val="2259302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shape&#10;&#10;Description automatically generated">
            <a:extLst>
              <a:ext uri="{FF2B5EF4-FFF2-40B4-BE49-F238E27FC236}">
                <a16:creationId xmlns:a16="http://schemas.microsoft.com/office/drawing/2014/main" id="{97B3E126-C3AC-33F9-4E19-7BBA4E5D22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student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listen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98986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computer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of these words are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fire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378439" y="246111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TV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sea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like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learn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Aimee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confidence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534196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boy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365815"/>
            <a:ext cx="2664000" cy="578882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collect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204255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whiteboard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5081605"/>
            <a:ext cx="2664000" cy="510778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ants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930C9D6-F836-7E70-1FFE-3EE1AF95FFC2}"/>
              </a:ext>
            </a:extLst>
          </p:cNvPr>
          <p:cNvSpPr txBox="1">
            <a:spLocks/>
          </p:cNvSpPr>
          <p:nvPr/>
        </p:nvSpPr>
        <p:spPr>
          <a:xfrm>
            <a:off x="3297410" y="1661308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student</a:t>
            </a:r>
            <a:r>
              <a:rPr lang="en-GB" sz="2800" dirty="0">
                <a:solidFill>
                  <a:schemeClr val="bg1"/>
                </a:solidFill>
              </a:rPr>
              <a:t> - noun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CD6941C-5254-43FD-3ABC-6D1D60E9A2C7}"/>
              </a:ext>
            </a:extLst>
          </p:cNvPr>
          <p:cNvSpPr txBox="1"/>
          <p:nvPr/>
        </p:nvSpPr>
        <p:spPr>
          <a:xfrm>
            <a:off x="6194190" y="1697299"/>
            <a:ext cx="2664000" cy="648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listen - verb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91F15A7-472F-0655-3946-4E39BA8A4911}"/>
              </a:ext>
            </a:extLst>
          </p:cNvPr>
          <p:cNvSpPr txBox="1"/>
          <p:nvPr/>
        </p:nvSpPr>
        <p:spPr>
          <a:xfrm>
            <a:off x="9077265" y="1695194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computer - noun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9963834-3A00-3A93-5926-4D1056BC326C}"/>
              </a:ext>
            </a:extLst>
          </p:cNvPr>
          <p:cNvSpPr txBox="1"/>
          <p:nvPr/>
        </p:nvSpPr>
        <p:spPr>
          <a:xfrm>
            <a:off x="417100" y="1650913"/>
            <a:ext cx="2664000" cy="646986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fire - noun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5EE1FFC-5396-D0D3-8271-D871E024A42B}"/>
              </a:ext>
            </a:extLst>
          </p:cNvPr>
          <p:cNvSpPr txBox="1"/>
          <p:nvPr/>
        </p:nvSpPr>
        <p:spPr>
          <a:xfrm>
            <a:off x="407481" y="3303598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sea - noun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05C926A-F493-4FFF-0D9C-E623459F9B3A}"/>
              </a:ext>
            </a:extLst>
          </p:cNvPr>
          <p:cNvSpPr txBox="1"/>
          <p:nvPr/>
        </p:nvSpPr>
        <p:spPr>
          <a:xfrm>
            <a:off x="407481" y="4133140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brother - noun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04AE476-2C8D-0F2F-246C-10750FE22D3B}"/>
              </a:ext>
            </a:extLst>
          </p:cNvPr>
          <p:cNvSpPr txBox="1"/>
          <p:nvPr/>
        </p:nvSpPr>
        <p:spPr>
          <a:xfrm>
            <a:off x="407481" y="4944383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teacher - noun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B4852F7D-2721-E0EC-4CC6-7B58FF1C5538}"/>
              </a:ext>
            </a:extLst>
          </p:cNvPr>
          <p:cNvSpPr txBox="1">
            <a:spLocks/>
          </p:cNvSpPr>
          <p:nvPr/>
        </p:nvSpPr>
        <p:spPr>
          <a:xfrm>
            <a:off x="3304807" y="247467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like - verb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7F563036-ADAF-71D9-3F45-8814B8DEDDAA}"/>
              </a:ext>
            </a:extLst>
          </p:cNvPr>
          <p:cNvSpPr txBox="1">
            <a:spLocks/>
          </p:cNvSpPr>
          <p:nvPr/>
        </p:nvSpPr>
        <p:spPr>
          <a:xfrm>
            <a:off x="3297410" y="3303598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learn - verb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5CC35B47-34B0-2F75-9146-F705AB89B835}"/>
              </a:ext>
            </a:extLst>
          </p:cNvPr>
          <p:cNvSpPr txBox="1">
            <a:spLocks/>
          </p:cNvSpPr>
          <p:nvPr/>
        </p:nvSpPr>
        <p:spPr>
          <a:xfrm>
            <a:off x="3297410" y="4139422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 - noun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2CAD7378-B9CE-FE34-D4B1-3DF7FC564231}"/>
              </a:ext>
            </a:extLst>
          </p:cNvPr>
          <p:cNvSpPr txBox="1">
            <a:spLocks/>
          </p:cNvSpPr>
          <p:nvPr/>
        </p:nvSpPr>
        <p:spPr>
          <a:xfrm>
            <a:off x="3290556" y="495512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- noun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4B041DF-CF90-63D6-69D4-B387C64806F7}"/>
              </a:ext>
            </a:extLst>
          </p:cNvPr>
          <p:cNvSpPr txBox="1"/>
          <p:nvPr/>
        </p:nvSpPr>
        <p:spPr>
          <a:xfrm>
            <a:off x="6187338" y="2505754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 - noun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D85D00D-337A-0944-82E7-F52DFE5B353F}"/>
              </a:ext>
            </a:extLst>
          </p:cNvPr>
          <p:cNvSpPr txBox="1"/>
          <p:nvPr/>
        </p:nvSpPr>
        <p:spPr>
          <a:xfrm>
            <a:off x="6194190" y="3318147"/>
            <a:ext cx="2664000" cy="646986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 - noun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38D7524-B816-2EB8-1E2F-4C097B40CEFB}"/>
              </a:ext>
            </a:extLst>
          </p:cNvPr>
          <p:cNvSpPr txBox="1"/>
          <p:nvPr/>
        </p:nvSpPr>
        <p:spPr>
          <a:xfrm>
            <a:off x="6194190" y="4139256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Aimee - noun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623996B-6136-CB31-5973-1A8CA797A6C8}"/>
              </a:ext>
            </a:extLst>
          </p:cNvPr>
          <p:cNvSpPr txBox="1"/>
          <p:nvPr/>
        </p:nvSpPr>
        <p:spPr>
          <a:xfrm>
            <a:off x="6194190" y="4937413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confidence - noun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8FB0849-6042-ABD2-07A8-41BFC71DB131}"/>
              </a:ext>
            </a:extLst>
          </p:cNvPr>
          <p:cNvSpPr txBox="1"/>
          <p:nvPr/>
        </p:nvSpPr>
        <p:spPr>
          <a:xfrm>
            <a:off x="9077265" y="2531077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boy- noun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105FCA2-118A-6887-56DD-01A2CBCE58D2}"/>
              </a:ext>
            </a:extLst>
          </p:cNvPr>
          <p:cNvSpPr txBox="1"/>
          <p:nvPr/>
        </p:nvSpPr>
        <p:spPr>
          <a:xfrm>
            <a:off x="9077261" y="3377067"/>
            <a:ext cx="2664000" cy="648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collect - verb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5111C54-0286-CEE7-7186-1DA031E47570}"/>
              </a:ext>
            </a:extLst>
          </p:cNvPr>
          <p:cNvSpPr txBox="1"/>
          <p:nvPr/>
        </p:nvSpPr>
        <p:spPr>
          <a:xfrm>
            <a:off x="9077265" y="4198124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whiteboard- noun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9FF4A82-3C24-6A51-42F2-722D94779B57}"/>
              </a:ext>
            </a:extLst>
          </p:cNvPr>
          <p:cNvSpPr txBox="1"/>
          <p:nvPr/>
        </p:nvSpPr>
        <p:spPr>
          <a:xfrm>
            <a:off x="9077261" y="5071625"/>
            <a:ext cx="2664000" cy="510778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ants - noun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450D625-F323-45A7-04B3-9D4D56D132B0}"/>
              </a:ext>
            </a:extLst>
          </p:cNvPr>
          <p:cNvSpPr txBox="1"/>
          <p:nvPr/>
        </p:nvSpPr>
        <p:spPr>
          <a:xfrm>
            <a:off x="378439" y="2453263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TV - noun</a:t>
            </a:r>
          </a:p>
        </p:txBody>
      </p:sp>
    </p:spTree>
    <p:extLst>
      <p:ext uri="{BB962C8B-B14F-4D97-AF65-F5344CB8AC3E}">
        <p14:creationId xmlns:p14="http://schemas.microsoft.com/office/powerpoint/2010/main" val="3953488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00"/>
                            </p:stCondLst>
                            <p:childTnLst>
                              <p:par>
                                <p:cTn id="1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000"/>
                            </p:stCondLst>
                            <p:childTnLst>
                              <p:par>
                                <p:cTn id="1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500"/>
                            </p:stCondLst>
                            <p:childTnLst>
                              <p:par>
                                <p:cTn id="1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00"/>
                            </p:stCondLst>
                            <p:childTnLst>
                              <p:par>
                                <p:cTn id="1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000"/>
                            </p:stCondLst>
                            <p:childTnLst>
                              <p:par>
                                <p:cTn id="1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500"/>
                            </p:stCondLst>
                            <p:childTnLst>
                              <p:par>
                                <p:cTn id="1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00"/>
                            </p:stCondLst>
                            <p:childTnLst>
                              <p:par>
                                <p:cTn id="1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14" grpId="0" animBg="1"/>
      <p:bldP spid="15" grpId="0" animBg="1"/>
      <p:bldP spid="23" grpId="0" animBg="1"/>
      <p:bldP spid="24" grpId="0" animBg="1"/>
      <p:bldP spid="31" grpId="0" animBg="1"/>
      <p:bldP spid="32" grpId="0" animBg="1"/>
      <p:bldP spid="33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42B266F6-0586-FF13-E627-6A5178D914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CCBF33E-F4D1-AF1C-1778-F8CA865DAD3B}"/>
              </a:ext>
            </a:extLst>
          </p:cNvPr>
          <p:cNvSpPr txBox="1">
            <a:spLocks/>
          </p:cNvSpPr>
          <p:nvPr/>
        </p:nvSpPr>
        <p:spPr>
          <a:xfrm>
            <a:off x="675010" y="427302"/>
            <a:ext cx="10694196" cy="2173258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What’s the difference between the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green nouns and the blue nouns?</a:t>
            </a:r>
          </a:p>
        </p:txBody>
      </p:sp>
      <p:pic>
        <p:nvPicPr>
          <p:cNvPr id="18" name="Picture 17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304A138A-ED5F-79C9-FE97-D4B74F0D7E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7824" y="1779457"/>
            <a:ext cx="4365572" cy="4946215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C3CBE0D3-4776-68F2-DA99-2682331A3082}"/>
              </a:ext>
            </a:extLst>
          </p:cNvPr>
          <p:cNvSpPr txBox="1">
            <a:spLocks/>
          </p:cNvSpPr>
          <p:nvPr/>
        </p:nvSpPr>
        <p:spPr>
          <a:xfrm>
            <a:off x="5573824" y="2732888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foxes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0A90C5A-6C56-8D1C-900E-67EE1F71D870}"/>
              </a:ext>
            </a:extLst>
          </p:cNvPr>
          <p:cNvSpPr txBox="1"/>
          <p:nvPr/>
        </p:nvSpPr>
        <p:spPr>
          <a:xfrm>
            <a:off x="2683896" y="2732888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fox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A2D24E3-4130-D755-F4C8-D8A9B2F33BAF}"/>
              </a:ext>
            </a:extLst>
          </p:cNvPr>
          <p:cNvSpPr txBox="1"/>
          <p:nvPr/>
        </p:nvSpPr>
        <p:spPr>
          <a:xfrm>
            <a:off x="2683895" y="3554033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box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61A379-7D64-E1E7-9B1B-0CCAF541A461}"/>
              </a:ext>
            </a:extLst>
          </p:cNvPr>
          <p:cNvSpPr txBox="1"/>
          <p:nvPr/>
        </p:nvSpPr>
        <p:spPr>
          <a:xfrm>
            <a:off x="2683895" y="4375178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dish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F115563-B7FC-B264-61F0-25170B563888}"/>
              </a:ext>
            </a:extLst>
          </p:cNvPr>
          <p:cNvSpPr txBox="1"/>
          <p:nvPr/>
        </p:nvSpPr>
        <p:spPr>
          <a:xfrm>
            <a:off x="2683895" y="5196323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glass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E4DE55C-BD04-FFFE-7FA9-9D57E1CD5023}"/>
              </a:ext>
            </a:extLst>
          </p:cNvPr>
          <p:cNvSpPr txBox="1"/>
          <p:nvPr/>
        </p:nvSpPr>
        <p:spPr>
          <a:xfrm>
            <a:off x="2683895" y="6017470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lunch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B92DE7B-CCCF-2C7A-C69B-022546E888E6}"/>
              </a:ext>
            </a:extLst>
          </p:cNvPr>
          <p:cNvSpPr txBox="1">
            <a:spLocks/>
          </p:cNvSpPr>
          <p:nvPr/>
        </p:nvSpPr>
        <p:spPr>
          <a:xfrm>
            <a:off x="5573824" y="355567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boxes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C8C134D5-65BF-1665-D12B-B33DEA03E2A0}"/>
              </a:ext>
            </a:extLst>
          </p:cNvPr>
          <p:cNvSpPr txBox="1">
            <a:spLocks/>
          </p:cNvSpPr>
          <p:nvPr/>
        </p:nvSpPr>
        <p:spPr>
          <a:xfrm>
            <a:off x="5573824" y="4375178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dishes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48BD90E0-5643-BEF7-02AB-FD044F8EDEB5}"/>
              </a:ext>
            </a:extLst>
          </p:cNvPr>
          <p:cNvSpPr txBox="1">
            <a:spLocks/>
          </p:cNvSpPr>
          <p:nvPr/>
        </p:nvSpPr>
        <p:spPr>
          <a:xfrm>
            <a:off x="5573824" y="5204105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glasses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0F6D57F5-40F8-5C11-EFDD-BBE59B09448F}"/>
              </a:ext>
            </a:extLst>
          </p:cNvPr>
          <p:cNvSpPr txBox="1">
            <a:spLocks/>
          </p:cNvSpPr>
          <p:nvPr/>
        </p:nvSpPr>
        <p:spPr>
          <a:xfrm>
            <a:off x="5566970" y="601747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lunches</a:t>
            </a:r>
          </a:p>
        </p:txBody>
      </p:sp>
    </p:spTree>
    <p:extLst>
      <p:ext uri="{BB962C8B-B14F-4D97-AF65-F5344CB8AC3E}">
        <p14:creationId xmlns:p14="http://schemas.microsoft.com/office/powerpoint/2010/main" val="3449067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15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42B266F6-0586-FF13-E627-6A5178D914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CCBF33E-F4D1-AF1C-1778-F8CA865DAD3B}"/>
              </a:ext>
            </a:extLst>
          </p:cNvPr>
          <p:cNvSpPr txBox="1">
            <a:spLocks/>
          </p:cNvSpPr>
          <p:nvPr/>
        </p:nvSpPr>
        <p:spPr>
          <a:xfrm>
            <a:off x="406400" y="132328"/>
            <a:ext cx="10962806" cy="250318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nouns on the green blocks relate to 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one object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and are called “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singular nouns</a:t>
            </a:r>
            <a:r>
              <a:rPr lang="en-GB" sz="36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”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  <a:p>
            <a:pPr algn="ctr"/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nouns on the blue blocks relate to 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more than one object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and are called </a:t>
            </a:r>
            <a:r>
              <a:rPr lang="en-GB" sz="36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plural nouns</a:t>
            </a:r>
            <a:r>
              <a:rPr lang="en-GB" sz="36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”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pic>
        <p:nvPicPr>
          <p:cNvPr id="18" name="Picture 17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304A138A-ED5F-79C9-FE97-D4B74F0D7E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7824" y="1779457"/>
            <a:ext cx="4365572" cy="4946215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BF34E30B-61C5-980E-3234-B2AE5F30B863}"/>
              </a:ext>
            </a:extLst>
          </p:cNvPr>
          <p:cNvSpPr txBox="1">
            <a:spLocks/>
          </p:cNvSpPr>
          <p:nvPr/>
        </p:nvSpPr>
        <p:spPr>
          <a:xfrm>
            <a:off x="5573824" y="2732888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foxes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4C75061-E1B8-1D6B-CF93-48B2E998233E}"/>
              </a:ext>
            </a:extLst>
          </p:cNvPr>
          <p:cNvSpPr txBox="1"/>
          <p:nvPr/>
        </p:nvSpPr>
        <p:spPr>
          <a:xfrm>
            <a:off x="2683896" y="2732888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fox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92CAC1F-4876-9D53-D240-B631B882C8CB}"/>
              </a:ext>
            </a:extLst>
          </p:cNvPr>
          <p:cNvSpPr txBox="1"/>
          <p:nvPr/>
        </p:nvSpPr>
        <p:spPr>
          <a:xfrm>
            <a:off x="2683895" y="3554033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box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CB2345C-C5AE-8098-AC55-E66541679A5E}"/>
              </a:ext>
            </a:extLst>
          </p:cNvPr>
          <p:cNvSpPr txBox="1"/>
          <p:nvPr/>
        </p:nvSpPr>
        <p:spPr>
          <a:xfrm>
            <a:off x="2683895" y="4375178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dish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A980752-735A-7960-24CB-078D661EA428}"/>
              </a:ext>
            </a:extLst>
          </p:cNvPr>
          <p:cNvSpPr txBox="1"/>
          <p:nvPr/>
        </p:nvSpPr>
        <p:spPr>
          <a:xfrm>
            <a:off x="2683895" y="5196323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glass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74584B1-2E4C-B49B-7F88-E6EAFB690CFE}"/>
              </a:ext>
            </a:extLst>
          </p:cNvPr>
          <p:cNvSpPr txBox="1"/>
          <p:nvPr/>
        </p:nvSpPr>
        <p:spPr>
          <a:xfrm>
            <a:off x="2683895" y="6017470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lunch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8F6E814A-40F0-EA03-AFE9-E3DC2ECD2DA5}"/>
              </a:ext>
            </a:extLst>
          </p:cNvPr>
          <p:cNvSpPr txBox="1">
            <a:spLocks/>
          </p:cNvSpPr>
          <p:nvPr/>
        </p:nvSpPr>
        <p:spPr>
          <a:xfrm>
            <a:off x="5573824" y="355567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boxes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37736F32-DAD2-4D35-32FD-76AC9CE6D4DE}"/>
              </a:ext>
            </a:extLst>
          </p:cNvPr>
          <p:cNvSpPr txBox="1">
            <a:spLocks/>
          </p:cNvSpPr>
          <p:nvPr/>
        </p:nvSpPr>
        <p:spPr>
          <a:xfrm>
            <a:off x="5573824" y="4375178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dishes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9168342A-5DA9-FE1C-9ADE-00975EEDC1D9}"/>
              </a:ext>
            </a:extLst>
          </p:cNvPr>
          <p:cNvSpPr txBox="1">
            <a:spLocks/>
          </p:cNvSpPr>
          <p:nvPr/>
        </p:nvSpPr>
        <p:spPr>
          <a:xfrm>
            <a:off x="5573824" y="5204105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glasses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6C83D9E-22DC-32AD-B314-CF0A73368911}"/>
              </a:ext>
            </a:extLst>
          </p:cNvPr>
          <p:cNvSpPr txBox="1">
            <a:spLocks/>
          </p:cNvSpPr>
          <p:nvPr/>
        </p:nvSpPr>
        <p:spPr>
          <a:xfrm>
            <a:off x="5566970" y="601747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lunches</a:t>
            </a:r>
          </a:p>
        </p:txBody>
      </p:sp>
    </p:spTree>
    <p:extLst>
      <p:ext uri="{BB962C8B-B14F-4D97-AF65-F5344CB8AC3E}">
        <p14:creationId xmlns:p14="http://schemas.microsoft.com/office/powerpoint/2010/main" val="2134637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>
                <a:solidFill>
                  <a:schemeClr val="bg1"/>
                </a:solidFill>
              </a:rPr>
              <a:t>Click the words to reveal the answers. </a:t>
            </a:r>
            <a:endParaRPr lang="en-GB" sz="2600" b="1" u="sng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76248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Singular Nouns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954808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954808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peaches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587066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peach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954808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crosses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954808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class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587066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shops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587066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cross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2587066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classes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809464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Plural Nouns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7960806" y="2458046"/>
            <a:ext cx="0" cy="401304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954808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plant 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2587066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plants</a:t>
            </a:r>
          </a:p>
        </p:txBody>
      </p:sp>
    </p:spTree>
    <p:extLst>
      <p:ext uri="{BB962C8B-B14F-4D97-AF65-F5344CB8AC3E}">
        <p14:creationId xmlns:p14="http://schemas.microsoft.com/office/powerpoint/2010/main" val="3017591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24922 -0.0152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61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38307 -0.0071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-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0.66406 -0.1219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203" y="-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38099 -0.00694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45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2.22222E-6 L 0.66549 -0.0152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87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53386 -0.0069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93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24857 0.10949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53164 -0.01505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76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38307 0.00533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53607 -0.01481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97" y="-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9242EC-4002-F813-55F3-D2EDBE5194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62BFFCED-4510-3EA9-5BF2-CF719AD599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53B5D8-6102-C2C8-8A43-2658CEF8A2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D05D4CD-458D-B7BC-8F2A-2F2EA5487F3D}"/>
              </a:ext>
            </a:extLst>
          </p:cNvPr>
          <p:cNvSpPr txBox="1">
            <a:spLocks/>
          </p:cNvSpPr>
          <p:nvPr/>
        </p:nvSpPr>
        <p:spPr>
          <a:xfrm>
            <a:off x="825842" y="1376729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suffix do we use to show a noun is plural?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150E62F-0636-C721-42EB-20E6966A9556}"/>
              </a:ext>
            </a:extLst>
          </p:cNvPr>
          <p:cNvSpPr txBox="1">
            <a:spLocks/>
          </p:cNvSpPr>
          <p:nvPr/>
        </p:nvSpPr>
        <p:spPr>
          <a:xfrm>
            <a:off x="6068877" y="24959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fox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C2E29EF-73ED-8559-BCFD-930B4FB20C9A}"/>
              </a:ext>
            </a:extLst>
          </p:cNvPr>
          <p:cNvSpPr txBox="1">
            <a:spLocks/>
          </p:cNvSpPr>
          <p:nvPr/>
        </p:nvSpPr>
        <p:spPr>
          <a:xfrm>
            <a:off x="8625994" y="24959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4F1E4A2B-544F-8A76-DD95-B4ABCDD55906}"/>
              </a:ext>
            </a:extLst>
          </p:cNvPr>
          <p:cNvSpPr/>
          <p:nvPr/>
        </p:nvSpPr>
        <p:spPr>
          <a:xfrm>
            <a:off x="8131853" y="26364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457DED12-9DA7-1DFF-2455-550D9CD65313}"/>
              </a:ext>
            </a:extLst>
          </p:cNvPr>
          <p:cNvSpPr/>
          <p:nvPr/>
        </p:nvSpPr>
        <p:spPr>
          <a:xfrm>
            <a:off x="4599314" y="25971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35B6C297-BEF3-5BD6-1E60-6DF7DBE85AF1}"/>
              </a:ext>
            </a:extLst>
          </p:cNvPr>
          <p:cNvSpPr txBox="1">
            <a:spLocks/>
          </p:cNvSpPr>
          <p:nvPr/>
        </p:nvSpPr>
        <p:spPr>
          <a:xfrm>
            <a:off x="2136427" y="24309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foxes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2087C6D0-463C-2755-7F16-374B3033FB65}"/>
              </a:ext>
            </a:extLst>
          </p:cNvPr>
          <p:cNvSpPr txBox="1">
            <a:spLocks/>
          </p:cNvSpPr>
          <p:nvPr/>
        </p:nvSpPr>
        <p:spPr>
          <a:xfrm>
            <a:off x="6068877" y="34251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dish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58A38089-40FB-1FB1-E30A-104EC7D419D3}"/>
              </a:ext>
            </a:extLst>
          </p:cNvPr>
          <p:cNvSpPr txBox="1">
            <a:spLocks/>
          </p:cNvSpPr>
          <p:nvPr/>
        </p:nvSpPr>
        <p:spPr>
          <a:xfrm>
            <a:off x="8625994" y="34251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36" name="Cross 35">
            <a:extLst>
              <a:ext uri="{FF2B5EF4-FFF2-40B4-BE49-F238E27FC236}">
                <a16:creationId xmlns:a16="http://schemas.microsoft.com/office/drawing/2014/main" id="{6A79014F-8704-AFD5-C29C-EDD2A607BF27}"/>
              </a:ext>
            </a:extLst>
          </p:cNvPr>
          <p:cNvSpPr/>
          <p:nvPr/>
        </p:nvSpPr>
        <p:spPr>
          <a:xfrm>
            <a:off x="8131853" y="356557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Arrow: Right 36">
            <a:extLst>
              <a:ext uri="{FF2B5EF4-FFF2-40B4-BE49-F238E27FC236}">
                <a16:creationId xmlns:a16="http://schemas.microsoft.com/office/drawing/2014/main" id="{9748276C-7476-6A9C-6B71-8C31FC42E2B8}"/>
              </a:ext>
            </a:extLst>
          </p:cNvPr>
          <p:cNvSpPr/>
          <p:nvPr/>
        </p:nvSpPr>
        <p:spPr>
          <a:xfrm>
            <a:off x="4599314" y="352634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7885EFCB-2076-131E-95BF-B256CAC698DE}"/>
              </a:ext>
            </a:extLst>
          </p:cNvPr>
          <p:cNvSpPr txBox="1">
            <a:spLocks/>
          </p:cNvSpPr>
          <p:nvPr/>
        </p:nvSpPr>
        <p:spPr>
          <a:xfrm>
            <a:off x="2136427" y="33601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dishes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64100994-8D14-7E3C-5490-261472F123A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07921" y="3025355"/>
            <a:ext cx="3344348" cy="312022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7500F6-539E-4A9C-783E-7B819B090435}"/>
              </a:ext>
            </a:extLst>
          </p:cNvPr>
          <p:cNvSpPr txBox="1">
            <a:spLocks/>
          </p:cNvSpPr>
          <p:nvPr/>
        </p:nvSpPr>
        <p:spPr>
          <a:xfrm>
            <a:off x="6068877" y="43356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glass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C54549C-BE34-FD1F-62B4-2596723D022C}"/>
              </a:ext>
            </a:extLst>
          </p:cNvPr>
          <p:cNvSpPr txBox="1">
            <a:spLocks/>
          </p:cNvSpPr>
          <p:nvPr/>
        </p:nvSpPr>
        <p:spPr>
          <a:xfrm>
            <a:off x="8625994" y="43356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913EADB1-58EE-CF59-722B-379CF9867DF2}"/>
              </a:ext>
            </a:extLst>
          </p:cNvPr>
          <p:cNvSpPr/>
          <p:nvPr/>
        </p:nvSpPr>
        <p:spPr>
          <a:xfrm>
            <a:off x="8131853" y="447608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8545318-EF3B-9BC2-D036-8607D00B0A9B}"/>
              </a:ext>
            </a:extLst>
          </p:cNvPr>
          <p:cNvSpPr/>
          <p:nvPr/>
        </p:nvSpPr>
        <p:spPr>
          <a:xfrm>
            <a:off x="4599314" y="4436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6D9F985-8363-7452-AB69-C806200F7FFB}"/>
              </a:ext>
            </a:extLst>
          </p:cNvPr>
          <p:cNvSpPr txBox="1">
            <a:spLocks/>
          </p:cNvSpPr>
          <p:nvPr/>
        </p:nvSpPr>
        <p:spPr>
          <a:xfrm>
            <a:off x="2136427" y="427061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glass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B942227-7FBB-4C14-0C13-0613BAC0E2E3}"/>
              </a:ext>
            </a:extLst>
          </p:cNvPr>
          <p:cNvSpPr txBox="1">
            <a:spLocks/>
          </p:cNvSpPr>
          <p:nvPr/>
        </p:nvSpPr>
        <p:spPr>
          <a:xfrm>
            <a:off x="1030197" y="5481271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suffix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 show that the noun is plural.</a:t>
            </a:r>
          </a:p>
        </p:txBody>
      </p:sp>
    </p:spTree>
    <p:extLst>
      <p:ext uri="{BB962C8B-B14F-4D97-AF65-F5344CB8AC3E}">
        <p14:creationId xmlns:p14="http://schemas.microsoft.com/office/powerpoint/2010/main" val="2241723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 animBg="1"/>
      <p:bldP spid="19" grpId="0" animBg="1"/>
      <p:bldP spid="34" grpId="0" animBg="1"/>
      <p:bldP spid="35" grpId="0" animBg="1"/>
      <p:bldP spid="36" grpId="0" animBg="1"/>
      <p:bldP spid="37" grpId="0" animBg="1"/>
      <p:bldP spid="39" grpId="0" animBg="1"/>
      <p:bldP spid="2" grpId="0" animBg="1"/>
      <p:bldP spid="4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suffix -es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9821A2-5D53-733D-5992-BBA1DCBFFA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FBF9A22D-5861-784B-E97B-0D751A1F17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637A8E-15DE-37BC-C95C-13BEEC2682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422125F-13A5-CC07-1E49-8B6AE742DC24}"/>
              </a:ext>
            </a:extLst>
          </p:cNvPr>
          <p:cNvSpPr txBox="1">
            <a:spLocks/>
          </p:cNvSpPr>
          <p:nvPr/>
        </p:nvSpPr>
        <p:spPr>
          <a:xfrm>
            <a:off x="2353581" y="36179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do we use –s and when do we use –es?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1962CCC-CCBD-CA84-36B0-57689E03411A}"/>
              </a:ext>
            </a:extLst>
          </p:cNvPr>
          <p:cNvSpPr txBox="1">
            <a:spLocks/>
          </p:cNvSpPr>
          <p:nvPr/>
        </p:nvSpPr>
        <p:spPr>
          <a:xfrm>
            <a:off x="2551289" y="3994736"/>
            <a:ext cx="7823200" cy="107074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Say them out loud. Can you hear the difference in the suffix?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411B6FE6-ED3B-13C8-51CA-D56647F10DD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5442F003-B965-F1E9-338E-B4C48035D58A}"/>
              </a:ext>
            </a:extLst>
          </p:cNvPr>
          <p:cNvSpPr txBox="1">
            <a:spLocks/>
          </p:cNvSpPr>
          <p:nvPr/>
        </p:nvSpPr>
        <p:spPr>
          <a:xfrm>
            <a:off x="2551289" y="5490280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hear the e in the es suffix?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B838855-F63C-8C80-A183-4C8826C51A5C}"/>
              </a:ext>
            </a:extLst>
          </p:cNvPr>
          <p:cNvSpPr txBox="1">
            <a:spLocks/>
          </p:cNvSpPr>
          <p:nvPr/>
        </p:nvSpPr>
        <p:spPr>
          <a:xfrm>
            <a:off x="7060975" y="122590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foxes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11229A5-F381-4EE7-DBCE-82DF9A44911E}"/>
              </a:ext>
            </a:extLst>
          </p:cNvPr>
          <p:cNvSpPr txBox="1">
            <a:spLocks/>
          </p:cNvSpPr>
          <p:nvPr/>
        </p:nvSpPr>
        <p:spPr>
          <a:xfrm>
            <a:off x="7060975" y="215506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dishes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C25E837-BDDC-6BF1-6A30-BB8034BEAF62}"/>
              </a:ext>
            </a:extLst>
          </p:cNvPr>
          <p:cNvSpPr txBox="1">
            <a:spLocks/>
          </p:cNvSpPr>
          <p:nvPr/>
        </p:nvSpPr>
        <p:spPr>
          <a:xfrm>
            <a:off x="7060975" y="30655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>
                <a:solidFill>
                  <a:schemeClr val="bg1"/>
                </a:solidFill>
                <a:ea typeface="Andika"/>
                <a:cs typeface="Andika"/>
              </a:rPr>
              <a:t>glasses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A9B711A3-C969-DBE1-E1F1-F637D1F115AF}"/>
              </a:ext>
            </a:extLst>
          </p:cNvPr>
          <p:cNvSpPr txBox="1">
            <a:spLocks/>
          </p:cNvSpPr>
          <p:nvPr/>
        </p:nvSpPr>
        <p:spPr>
          <a:xfrm>
            <a:off x="3633112" y="122590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A30F2F9-FCE2-7F7A-06D1-DA7AC2F9E55B}"/>
              </a:ext>
            </a:extLst>
          </p:cNvPr>
          <p:cNvSpPr txBox="1">
            <a:spLocks/>
          </p:cNvSpPr>
          <p:nvPr/>
        </p:nvSpPr>
        <p:spPr>
          <a:xfrm>
            <a:off x="3633112" y="215506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birds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408A1D69-BEA3-F3CA-916D-F84E632A6DFE}"/>
              </a:ext>
            </a:extLst>
          </p:cNvPr>
          <p:cNvSpPr txBox="1">
            <a:spLocks/>
          </p:cNvSpPr>
          <p:nvPr/>
        </p:nvSpPr>
        <p:spPr>
          <a:xfrm>
            <a:off x="3633112" y="30655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trees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185905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6" grpId="0" animBg="1"/>
      <p:bldP spid="5" grpId="0" animBg="1"/>
      <p:bldP spid="7" grpId="0" animBg="1"/>
      <p:bldP spid="17" grpId="0" animBg="1"/>
      <p:bldP spid="20" grpId="0" animBg="1"/>
      <p:bldP spid="21" grpId="0" animBg="1"/>
      <p:bldP spid="2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2247110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dirty="0" err="1">
                <a:solidFill>
                  <a:schemeClr val="bg1"/>
                </a:solidFill>
              </a:rPr>
              <a:t>foxs</a:t>
            </a:r>
            <a:r>
              <a:rPr lang="en-GB" sz="3400" dirty="0">
                <a:solidFill>
                  <a:schemeClr val="bg1"/>
                </a:solidFill>
              </a:rPr>
              <a:t> hid behind the </a:t>
            </a:r>
            <a:r>
              <a:rPr lang="en-GB" sz="3400" dirty="0" err="1">
                <a:solidFill>
                  <a:schemeClr val="bg1"/>
                </a:solidFill>
              </a:rPr>
              <a:t>boxs</a:t>
            </a:r>
            <a:r>
              <a:rPr lang="en-GB" sz="3400" dirty="0">
                <a:solidFill>
                  <a:schemeClr val="bg1"/>
                </a:solidFill>
              </a:rPr>
              <a:t> near the </a:t>
            </a:r>
            <a:r>
              <a:rPr lang="en-GB" sz="3400" dirty="0" err="1">
                <a:solidFill>
                  <a:schemeClr val="bg1"/>
                </a:solidFill>
              </a:rPr>
              <a:t>treees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60218" y="5324013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foxes</a:t>
            </a:r>
            <a:r>
              <a:rPr lang="en-GB" sz="3400" dirty="0">
                <a:solidFill>
                  <a:schemeClr val="bg1"/>
                </a:solidFill>
              </a:rPr>
              <a:t> hid behind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boxes</a:t>
            </a:r>
            <a:r>
              <a:rPr lang="en-GB" sz="3400" dirty="0">
                <a:solidFill>
                  <a:schemeClr val="bg1"/>
                </a:solidFill>
              </a:rPr>
              <a:t> near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trees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863717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foxes hid behind the boxes near the trees.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4952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247110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dirty="0" err="1">
                <a:solidFill>
                  <a:schemeClr val="bg1"/>
                </a:solidFill>
              </a:rPr>
              <a:t>brushs</a:t>
            </a:r>
            <a:r>
              <a:rPr lang="en-GB" sz="3400" dirty="0">
                <a:solidFill>
                  <a:schemeClr val="bg1"/>
                </a:solidFill>
              </a:rPr>
              <a:t> were used after our </a:t>
            </a:r>
            <a:r>
              <a:rPr lang="en-GB" sz="3400" dirty="0" err="1">
                <a:solidFill>
                  <a:schemeClr val="bg1"/>
                </a:solidFill>
              </a:rPr>
              <a:t>lunchs</a:t>
            </a:r>
            <a:r>
              <a:rPr lang="en-GB" sz="3400" dirty="0">
                <a:solidFill>
                  <a:schemeClr val="bg1"/>
                </a:solidFill>
              </a:rPr>
              <a:t> at </a:t>
            </a:r>
            <a:r>
              <a:rPr lang="en-GB" sz="3400" dirty="0" err="1">
                <a:solidFill>
                  <a:schemeClr val="bg1"/>
                </a:solidFill>
              </a:rPr>
              <a:t>schooles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324013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brushes</a:t>
            </a:r>
            <a:r>
              <a:rPr lang="en-GB" sz="3400" dirty="0">
                <a:solidFill>
                  <a:schemeClr val="bg1"/>
                </a:solidFill>
              </a:rPr>
              <a:t> were used after our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lunches</a:t>
            </a:r>
            <a:r>
              <a:rPr lang="en-GB" sz="3400" dirty="0">
                <a:solidFill>
                  <a:schemeClr val="bg1"/>
                </a:solidFill>
              </a:rPr>
              <a:t> at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schools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32509" y="3863717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brushes were used after our lunches at schools.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907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4394" y="2006723"/>
            <a:ext cx="7459640" cy="3377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boxes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foxes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dishes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wishes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glasses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brushes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lunches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peaches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classes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crosses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1D3E8D-CF7A-37A9-EC70-B1B88F873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E9A90B-A366-8270-2D42-E0AEBD6571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88BFB-B89D-0C69-8D3E-B60DF17AA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The spelling of a word relates to:</a:t>
            </a:r>
          </a:p>
          <a:p>
            <a:pPr marL="742950" indent="-742950" algn="ctr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how the word is pronounced and </a:t>
            </a:r>
          </a:p>
          <a:p>
            <a:pPr marL="742950" indent="-742950" algn="ctr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what the word means. 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BBD21FB-6D2F-C02E-CC0B-F69D1E9FAA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2733546-FAEB-DDAA-9228-4E52875E9704}"/>
              </a:ext>
            </a:extLst>
          </p:cNvPr>
          <p:cNvSpPr txBox="1">
            <a:spLocks/>
          </p:cNvSpPr>
          <p:nvPr/>
        </p:nvSpPr>
        <p:spPr>
          <a:xfrm>
            <a:off x="4116000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action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8DCA17-ACA0-5B48-7C41-21EE876A0EAE}"/>
              </a:ext>
            </a:extLst>
          </p:cNvPr>
          <p:cNvSpPr txBox="1">
            <a:spLocks/>
          </p:cNvSpPr>
          <p:nvPr/>
        </p:nvSpPr>
        <p:spPr>
          <a:xfrm>
            <a:off x="6673117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acshuhn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3AE4124-2C95-12B5-5478-D9AE2655EAFB}"/>
              </a:ext>
            </a:extLst>
          </p:cNvPr>
          <p:cNvSpPr txBox="1">
            <a:spLocks/>
          </p:cNvSpPr>
          <p:nvPr/>
        </p:nvSpPr>
        <p:spPr>
          <a:xfrm>
            <a:off x="2551289" y="309409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030E05-73D9-F33F-3A71-D64F52A322FE}"/>
              </a:ext>
            </a:extLst>
          </p:cNvPr>
          <p:cNvSpPr txBox="1">
            <a:spLocks/>
          </p:cNvSpPr>
          <p:nvPr/>
        </p:nvSpPr>
        <p:spPr>
          <a:xfrm>
            <a:off x="2551289" y="515537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</p:spTree>
    <p:extLst>
      <p:ext uri="{BB962C8B-B14F-4D97-AF65-F5344CB8AC3E}">
        <p14:creationId xmlns:p14="http://schemas.microsoft.com/office/powerpoint/2010/main" val="136707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D402F-FFE0-E8C8-B86E-051F4A184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122A1130-3CC7-07E1-C637-052F2833C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54B9E7-25DD-2274-19B8-C347452C5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1FAB24-8A87-9308-45D9-14005F968725}"/>
              </a:ext>
            </a:extLst>
          </p:cNvPr>
          <p:cNvSpPr txBox="1">
            <a:spLocks/>
          </p:cNvSpPr>
          <p:nvPr/>
        </p:nvSpPr>
        <p:spPr>
          <a:xfrm>
            <a:off x="3918292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action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4CD02B-97F1-3D73-1AA7-31F7B409ECE3}"/>
              </a:ext>
            </a:extLst>
          </p:cNvPr>
          <p:cNvSpPr txBox="1">
            <a:spLocks/>
          </p:cNvSpPr>
          <p:nvPr/>
        </p:nvSpPr>
        <p:spPr>
          <a:xfrm>
            <a:off x="6475409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acshuhn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8B793A5-78C6-646B-6F38-ACCEBFF5A2A5}"/>
              </a:ext>
            </a:extLst>
          </p:cNvPr>
          <p:cNvSpPr txBox="1">
            <a:spLocks/>
          </p:cNvSpPr>
          <p:nvPr/>
        </p:nvSpPr>
        <p:spPr>
          <a:xfrm>
            <a:off x="2353581" y="36179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2245C60-825C-2599-CC20-D805AF28E271}"/>
              </a:ext>
            </a:extLst>
          </p:cNvPr>
          <p:cNvSpPr txBox="1">
            <a:spLocks/>
          </p:cNvSpPr>
          <p:nvPr/>
        </p:nvSpPr>
        <p:spPr>
          <a:xfrm>
            <a:off x="2353581" y="242307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B73C86CB-2E50-20FE-1865-F0F3EE2A8A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99F867F-44E4-E07D-B7CD-8131FABB36A5}"/>
              </a:ext>
            </a:extLst>
          </p:cNvPr>
          <p:cNvSpPr txBox="1">
            <a:spLocks/>
          </p:cNvSpPr>
          <p:nvPr/>
        </p:nvSpPr>
        <p:spPr>
          <a:xfrm>
            <a:off x="5898291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89B1778-392C-AD03-C33A-6D1121D9C1D8}"/>
              </a:ext>
            </a:extLst>
          </p:cNvPr>
          <p:cNvSpPr txBox="1">
            <a:spLocks/>
          </p:cNvSpPr>
          <p:nvPr/>
        </p:nvSpPr>
        <p:spPr>
          <a:xfrm>
            <a:off x="8455408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220E2A1-4BA1-3375-A3A4-222EC417AF0B}"/>
              </a:ext>
            </a:extLst>
          </p:cNvPr>
          <p:cNvSpPr/>
          <p:nvPr/>
        </p:nvSpPr>
        <p:spPr>
          <a:xfrm>
            <a:off x="7961267" y="449001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909F53F-973E-2499-BDB2-220020C2C58F}"/>
              </a:ext>
            </a:extLst>
          </p:cNvPr>
          <p:cNvSpPr/>
          <p:nvPr/>
        </p:nvSpPr>
        <p:spPr>
          <a:xfrm>
            <a:off x="4428728" y="44507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C473B82-C148-7FD9-4D97-2162A820AF18}"/>
              </a:ext>
            </a:extLst>
          </p:cNvPr>
          <p:cNvSpPr txBox="1">
            <a:spLocks/>
          </p:cNvSpPr>
          <p:nvPr/>
        </p:nvSpPr>
        <p:spPr>
          <a:xfrm>
            <a:off x="5898291" y="53181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451A08E-D30F-09EE-545F-DDADB65702D5}"/>
              </a:ext>
            </a:extLst>
          </p:cNvPr>
          <p:cNvSpPr txBox="1">
            <a:spLocks/>
          </p:cNvSpPr>
          <p:nvPr/>
        </p:nvSpPr>
        <p:spPr>
          <a:xfrm>
            <a:off x="1965841" y="428454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action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09C9243-E47A-4DB7-7558-D9E7B1327DF9}"/>
              </a:ext>
            </a:extLst>
          </p:cNvPr>
          <p:cNvSpPr txBox="1">
            <a:spLocks/>
          </p:cNvSpPr>
          <p:nvPr/>
        </p:nvSpPr>
        <p:spPr>
          <a:xfrm>
            <a:off x="8455409" y="531817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act of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6E14994-DDC5-F606-916B-0B8F146CB193}"/>
              </a:ext>
            </a:extLst>
          </p:cNvPr>
          <p:cNvSpPr txBox="1">
            <a:spLocks/>
          </p:cNvSpPr>
          <p:nvPr/>
        </p:nvSpPr>
        <p:spPr>
          <a:xfrm>
            <a:off x="2353581" y="3335916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</p:spTree>
    <p:extLst>
      <p:ext uri="{BB962C8B-B14F-4D97-AF65-F5344CB8AC3E}">
        <p14:creationId xmlns:p14="http://schemas.microsoft.com/office/powerpoint/2010/main" val="922627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86E61-BDB4-08D5-FF8F-2EC477643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2A475FCA-787E-246B-1696-7C8F73E3F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22E337-F239-4409-5B0A-866397894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A9D7066-A234-0F33-B6A3-0A4C62F0FDA5}"/>
              </a:ext>
            </a:extLst>
          </p:cNvPr>
          <p:cNvSpPr txBox="1">
            <a:spLocks/>
          </p:cNvSpPr>
          <p:nvPr/>
        </p:nvSpPr>
        <p:spPr>
          <a:xfrm>
            <a:off x="5729110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B298A0B-4710-0268-43AC-2BBEF7E69D20}"/>
              </a:ext>
            </a:extLst>
          </p:cNvPr>
          <p:cNvSpPr txBox="1">
            <a:spLocks/>
          </p:cNvSpPr>
          <p:nvPr/>
        </p:nvSpPr>
        <p:spPr>
          <a:xfrm>
            <a:off x="8286227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AC99A708-5E5C-427B-E6F7-4332789BFA83}"/>
              </a:ext>
            </a:extLst>
          </p:cNvPr>
          <p:cNvSpPr/>
          <p:nvPr/>
        </p:nvSpPr>
        <p:spPr>
          <a:xfrm>
            <a:off x="7792086" y="15554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54EBA7B-59AA-27E3-9A64-B326BB89FD2B}"/>
              </a:ext>
            </a:extLst>
          </p:cNvPr>
          <p:cNvSpPr/>
          <p:nvPr/>
        </p:nvSpPr>
        <p:spPr>
          <a:xfrm>
            <a:off x="4259547" y="151617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A355695-AB8F-27EC-BCAD-90FCEE8F3934}"/>
              </a:ext>
            </a:extLst>
          </p:cNvPr>
          <p:cNvSpPr txBox="1">
            <a:spLocks/>
          </p:cNvSpPr>
          <p:nvPr/>
        </p:nvSpPr>
        <p:spPr>
          <a:xfrm>
            <a:off x="5729110" y="238356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390CB36-ADCD-C321-A8EA-89C837219CF9}"/>
              </a:ext>
            </a:extLst>
          </p:cNvPr>
          <p:cNvSpPr txBox="1">
            <a:spLocks/>
          </p:cNvSpPr>
          <p:nvPr/>
        </p:nvSpPr>
        <p:spPr>
          <a:xfrm>
            <a:off x="1796660" y="13499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action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D58970A-EA2E-745A-D7DD-374778E49A78}"/>
              </a:ext>
            </a:extLst>
          </p:cNvPr>
          <p:cNvSpPr txBox="1">
            <a:spLocks/>
          </p:cNvSpPr>
          <p:nvPr/>
        </p:nvSpPr>
        <p:spPr>
          <a:xfrm>
            <a:off x="8286228" y="23835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act of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F60BB11-9795-7F63-F1E9-3BA9448283D9}"/>
              </a:ext>
            </a:extLst>
          </p:cNvPr>
          <p:cNvSpPr txBox="1">
            <a:spLocks/>
          </p:cNvSpPr>
          <p:nvPr/>
        </p:nvSpPr>
        <p:spPr>
          <a:xfrm>
            <a:off x="2184400" y="401303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7518602-272B-BF99-7F2D-FE008926BE0F}"/>
              </a:ext>
            </a:extLst>
          </p:cNvPr>
          <p:cNvSpPr txBox="1">
            <a:spLocks/>
          </p:cNvSpPr>
          <p:nvPr/>
        </p:nvSpPr>
        <p:spPr>
          <a:xfrm>
            <a:off x="864973" y="3343624"/>
            <a:ext cx="10738022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knowing what the word means, I know the correct spelling!!!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E8CDA50-2A1F-514D-2658-2A94431F1F8B}"/>
              </a:ext>
            </a:extLst>
          </p:cNvPr>
          <p:cNvSpPr txBox="1">
            <a:spLocks/>
          </p:cNvSpPr>
          <p:nvPr/>
        </p:nvSpPr>
        <p:spPr>
          <a:xfrm>
            <a:off x="3960422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action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F5C0821-4E7D-8373-C452-5671B3879D86}"/>
              </a:ext>
            </a:extLst>
          </p:cNvPr>
          <p:cNvSpPr txBox="1">
            <a:spLocks/>
          </p:cNvSpPr>
          <p:nvPr/>
        </p:nvSpPr>
        <p:spPr>
          <a:xfrm>
            <a:off x="6517539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acshuhn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Multiplication Sign 20">
            <a:extLst>
              <a:ext uri="{FF2B5EF4-FFF2-40B4-BE49-F238E27FC236}">
                <a16:creationId xmlns:a16="http://schemas.microsoft.com/office/drawing/2014/main" id="{D357FEDD-F0CC-5992-242B-6844793BDFB7}"/>
              </a:ext>
            </a:extLst>
          </p:cNvPr>
          <p:cNvSpPr/>
          <p:nvPr/>
        </p:nvSpPr>
        <p:spPr>
          <a:xfrm>
            <a:off x="6537876" y="3808011"/>
            <a:ext cx="1980000" cy="2193616"/>
          </a:xfrm>
          <a:prstGeom prst="mathMultiply">
            <a:avLst>
              <a:gd name="adj1" fmla="val 7294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D2A50A6-6222-654D-4B48-BA23489A9BDE}"/>
              </a:ext>
            </a:extLst>
          </p:cNvPr>
          <p:cNvSpPr txBox="1">
            <a:spLocks/>
          </p:cNvSpPr>
          <p:nvPr/>
        </p:nvSpPr>
        <p:spPr>
          <a:xfrm>
            <a:off x="2450362" y="5733168"/>
            <a:ext cx="796638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bits of words are called “morphemes”.</a:t>
            </a:r>
          </a:p>
        </p:txBody>
      </p:sp>
      <p:pic>
        <p:nvPicPr>
          <p:cNvPr id="23" name="Picture 22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AD7087A-6443-A9D0-A6CD-5F70B7F829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2873" y="4174838"/>
            <a:ext cx="3140056" cy="247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0680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1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action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acshuhn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E37931-0D61-39C0-9659-CB703B0F7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8EBCAECD-A905-38B5-C746-806BCEE5C1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52FF70-6ACA-5040-D87B-9F1E2555D5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3E38FF5-7EE2-D35D-BB51-A8CC725F41D5}"/>
              </a:ext>
            </a:extLst>
          </p:cNvPr>
          <p:cNvSpPr txBox="1">
            <a:spLocks/>
          </p:cNvSpPr>
          <p:nvPr/>
        </p:nvSpPr>
        <p:spPr>
          <a:xfrm>
            <a:off x="825842" y="1376729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split some more words up into morphemes:</a:t>
            </a:r>
          </a:p>
        </p:txBody>
      </p:sp>
      <p:pic>
        <p:nvPicPr>
          <p:cNvPr id="4" name="Picture 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A1F3E5F-D403-9CD9-E6F4-423F4F09F3E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93424757-F017-82F0-0CF6-407ECB60098B}"/>
              </a:ext>
            </a:extLst>
          </p:cNvPr>
          <p:cNvSpPr txBox="1">
            <a:spLocks/>
          </p:cNvSpPr>
          <p:nvPr/>
        </p:nvSpPr>
        <p:spPr>
          <a:xfrm>
            <a:off x="6068877" y="24959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3AE2BB5-AD3B-2596-21B8-C22BD777F3ED}"/>
              </a:ext>
            </a:extLst>
          </p:cNvPr>
          <p:cNvSpPr txBox="1">
            <a:spLocks/>
          </p:cNvSpPr>
          <p:nvPr/>
        </p:nvSpPr>
        <p:spPr>
          <a:xfrm>
            <a:off x="8625994" y="24959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A978CE34-290B-2854-FBEC-39A2BE0964B8}"/>
              </a:ext>
            </a:extLst>
          </p:cNvPr>
          <p:cNvSpPr/>
          <p:nvPr/>
        </p:nvSpPr>
        <p:spPr>
          <a:xfrm>
            <a:off x="8131853" y="26364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6EB43B4-08C3-08C2-EBF4-18C6D12E697D}"/>
              </a:ext>
            </a:extLst>
          </p:cNvPr>
          <p:cNvSpPr/>
          <p:nvPr/>
        </p:nvSpPr>
        <p:spPr>
          <a:xfrm>
            <a:off x="4599314" y="25971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FA366BF8-BD9C-C2B2-1800-79CF38CBE42C}"/>
              </a:ext>
            </a:extLst>
          </p:cNvPr>
          <p:cNvSpPr txBox="1">
            <a:spLocks/>
          </p:cNvSpPr>
          <p:nvPr/>
        </p:nvSpPr>
        <p:spPr>
          <a:xfrm>
            <a:off x="6068877" y="34645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cat!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B9E54EA6-AC34-0199-DE67-4B4A5F4B192D}"/>
              </a:ext>
            </a:extLst>
          </p:cNvPr>
          <p:cNvSpPr txBox="1">
            <a:spLocks/>
          </p:cNvSpPr>
          <p:nvPr/>
        </p:nvSpPr>
        <p:spPr>
          <a:xfrm>
            <a:off x="2136427" y="24309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0CC13779-C9C8-2219-74ED-25BE9C6961DF}"/>
              </a:ext>
            </a:extLst>
          </p:cNvPr>
          <p:cNvSpPr txBox="1">
            <a:spLocks/>
          </p:cNvSpPr>
          <p:nvPr/>
        </p:nvSpPr>
        <p:spPr>
          <a:xfrm>
            <a:off x="8625995" y="346458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more than 1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CFCDBB5C-2B4E-C6E1-FE3E-81A3BD752E79}"/>
              </a:ext>
            </a:extLst>
          </p:cNvPr>
          <p:cNvSpPr txBox="1">
            <a:spLocks/>
          </p:cNvSpPr>
          <p:nvPr/>
        </p:nvSpPr>
        <p:spPr>
          <a:xfrm>
            <a:off x="6068877" y="450119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dog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346BB0BA-6B3B-1870-3973-A3921F23C362}"/>
              </a:ext>
            </a:extLst>
          </p:cNvPr>
          <p:cNvSpPr txBox="1">
            <a:spLocks/>
          </p:cNvSpPr>
          <p:nvPr/>
        </p:nvSpPr>
        <p:spPr>
          <a:xfrm>
            <a:off x="8625994" y="450119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36" name="Cross 35">
            <a:extLst>
              <a:ext uri="{FF2B5EF4-FFF2-40B4-BE49-F238E27FC236}">
                <a16:creationId xmlns:a16="http://schemas.microsoft.com/office/drawing/2014/main" id="{01FCA7E8-C1C6-7E7A-12E0-7A7FCA31F6E5}"/>
              </a:ext>
            </a:extLst>
          </p:cNvPr>
          <p:cNvSpPr/>
          <p:nvPr/>
        </p:nvSpPr>
        <p:spPr>
          <a:xfrm>
            <a:off x="8131853" y="46416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Arrow: Right 36">
            <a:extLst>
              <a:ext uri="{FF2B5EF4-FFF2-40B4-BE49-F238E27FC236}">
                <a16:creationId xmlns:a16="http://schemas.microsoft.com/office/drawing/2014/main" id="{53D2E5AF-8263-FCDB-C0E2-FA8494E7610E}"/>
              </a:ext>
            </a:extLst>
          </p:cNvPr>
          <p:cNvSpPr/>
          <p:nvPr/>
        </p:nvSpPr>
        <p:spPr>
          <a:xfrm>
            <a:off x="4599314" y="460240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79FA5016-70C5-9D0E-CB1A-62B5A635638D}"/>
              </a:ext>
            </a:extLst>
          </p:cNvPr>
          <p:cNvSpPr txBox="1">
            <a:spLocks/>
          </p:cNvSpPr>
          <p:nvPr/>
        </p:nvSpPr>
        <p:spPr>
          <a:xfrm>
            <a:off x="6068877" y="54697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dog!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88FC7AB9-DB29-3047-11B3-E935074421F3}"/>
              </a:ext>
            </a:extLst>
          </p:cNvPr>
          <p:cNvSpPr txBox="1">
            <a:spLocks/>
          </p:cNvSpPr>
          <p:nvPr/>
        </p:nvSpPr>
        <p:spPr>
          <a:xfrm>
            <a:off x="2136427" y="443615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dogs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1F59B34F-6CB2-2D9E-D457-DBA4D316764B}"/>
              </a:ext>
            </a:extLst>
          </p:cNvPr>
          <p:cNvSpPr txBox="1">
            <a:spLocks/>
          </p:cNvSpPr>
          <p:nvPr/>
        </p:nvSpPr>
        <p:spPr>
          <a:xfrm>
            <a:off x="8625995" y="546979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more than 1</a:t>
            </a:r>
          </a:p>
        </p:txBody>
      </p:sp>
    </p:spTree>
    <p:extLst>
      <p:ext uri="{BB962C8B-B14F-4D97-AF65-F5344CB8AC3E}">
        <p14:creationId xmlns:p14="http://schemas.microsoft.com/office/powerpoint/2010/main" val="41962905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1DE307-03E7-6492-1820-0F164F550F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E2B70965-7FCD-BF8A-DA8F-3D104485C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2FBF69-52E2-257A-DACC-5D0FBB050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9A4C17B-0F74-47ED-3AB7-EAC4B9171B5A}"/>
              </a:ext>
            </a:extLst>
          </p:cNvPr>
          <p:cNvSpPr txBox="1">
            <a:spLocks/>
          </p:cNvSpPr>
          <p:nvPr/>
        </p:nvSpPr>
        <p:spPr>
          <a:xfrm>
            <a:off x="825842" y="1376729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split some more words up into morphemes: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6F0233E-D90D-DE0C-334D-331FCBFD3738}"/>
              </a:ext>
            </a:extLst>
          </p:cNvPr>
          <p:cNvSpPr txBox="1">
            <a:spLocks/>
          </p:cNvSpPr>
          <p:nvPr/>
        </p:nvSpPr>
        <p:spPr>
          <a:xfrm>
            <a:off x="6068877" y="24959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C7EE30A-9995-5B85-56A1-6E5B9B27B330}"/>
              </a:ext>
            </a:extLst>
          </p:cNvPr>
          <p:cNvSpPr txBox="1">
            <a:spLocks/>
          </p:cNvSpPr>
          <p:nvPr/>
        </p:nvSpPr>
        <p:spPr>
          <a:xfrm>
            <a:off x="8625994" y="24959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92EDA42-8CD0-8DD1-62CA-63680144691E}"/>
              </a:ext>
            </a:extLst>
          </p:cNvPr>
          <p:cNvSpPr/>
          <p:nvPr/>
        </p:nvSpPr>
        <p:spPr>
          <a:xfrm>
            <a:off x="8131853" y="26364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2CE02797-FCA6-E569-5AB9-05BF318DC09D}"/>
              </a:ext>
            </a:extLst>
          </p:cNvPr>
          <p:cNvSpPr/>
          <p:nvPr/>
        </p:nvSpPr>
        <p:spPr>
          <a:xfrm>
            <a:off x="4599314" y="25971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C090DDF1-45B3-3EBC-39A7-0867E76821FF}"/>
              </a:ext>
            </a:extLst>
          </p:cNvPr>
          <p:cNvSpPr txBox="1">
            <a:spLocks/>
          </p:cNvSpPr>
          <p:nvPr/>
        </p:nvSpPr>
        <p:spPr>
          <a:xfrm>
            <a:off x="6068877" y="34645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jump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6D7A3C08-820E-E7D3-A4DE-8DACE58168CE}"/>
              </a:ext>
            </a:extLst>
          </p:cNvPr>
          <p:cNvSpPr txBox="1">
            <a:spLocks/>
          </p:cNvSpPr>
          <p:nvPr/>
        </p:nvSpPr>
        <p:spPr>
          <a:xfrm>
            <a:off x="2136427" y="24309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7C6CCACF-FA08-A40A-9BE6-6A98EB2E0082}"/>
              </a:ext>
            </a:extLst>
          </p:cNvPr>
          <p:cNvSpPr txBox="1">
            <a:spLocks/>
          </p:cNvSpPr>
          <p:nvPr/>
        </p:nvSpPr>
        <p:spPr>
          <a:xfrm>
            <a:off x="8625995" y="346458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happening now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79A30A0C-D5F4-2531-38BB-F6D46A0CBCC3}"/>
              </a:ext>
            </a:extLst>
          </p:cNvPr>
          <p:cNvSpPr txBox="1">
            <a:spLocks/>
          </p:cNvSpPr>
          <p:nvPr/>
        </p:nvSpPr>
        <p:spPr>
          <a:xfrm>
            <a:off x="6068877" y="450119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8B19F8-05A4-64C1-B9C4-4951E8A9C49F}"/>
              </a:ext>
            </a:extLst>
          </p:cNvPr>
          <p:cNvSpPr txBox="1">
            <a:spLocks/>
          </p:cNvSpPr>
          <p:nvPr/>
        </p:nvSpPr>
        <p:spPr>
          <a:xfrm>
            <a:off x="8625994" y="450119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36" name="Cross 35">
            <a:extLst>
              <a:ext uri="{FF2B5EF4-FFF2-40B4-BE49-F238E27FC236}">
                <a16:creationId xmlns:a16="http://schemas.microsoft.com/office/drawing/2014/main" id="{A8C431D7-94D5-DB6C-9677-C9C4D6FB1664}"/>
              </a:ext>
            </a:extLst>
          </p:cNvPr>
          <p:cNvSpPr/>
          <p:nvPr/>
        </p:nvSpPr>
        <p:spPr>
          <a:xfrm>
            <a:off x="8131853" y="46416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Arrow: Right 36">
            <a:extLst>
              <a:ext uri="{FF2B5EF4-FFF2-40B4-BE49-F238E27FC236}">
                <a16:creationId xmlns:a16="http://schemas.microsoft.com/office/drawing/2014/main" id="{4336CDBC-A40A-79D1-67A8-6E7CC7D2FDB2}"/>
              </a:ext>
            </a:extLst>
          </p:cNvPr>
          <p:cNvSpPr/>
          <p:nvPr/>
        </p:nvSpPr>
        <p:spPr>
          <a:xfrm>
            <a:off x="4599314" y="460240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BC55514D-F270-0783-1F00-2873AC09FB7F}"/>
              </a:ext>
            </a:extLst>
          </p:cNvPr>
          <p:cNvSpPr txBox="1">
            <a:spLocks/>
          </p:cNvSpPr>
          <p:nvPr/>
        </p:nvSpPr>
        <p:spPr>
          <a:xfrm>
            <a:off x="6068877" y="54697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help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549CCBD4-4E3E-3E0D-4D04-B19A5FA6EABC}"/>
              </a:ext>
            </a:extLst>
          </p:cNvPr>
          <p:cNvSpPr txBox="1">
            <a:spLocks/>
          </p:cNvSpPr>
          <p:nvPr/>
        </p:nvSpPr>
        <p:spPr>
          <a:xfrm>
            <a:off x="2136427" y="443615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B059D27F-02BE-D59D-27CE-C00ACEB522B5}"/>
              </a:ext>
            </a:extLst>
          </p:cNvPr>
          <p:cNvSpPr txBox="1">
            <a:spLocks/>
          </p:cNvSpPr>
          <p:nvPr/>
        </p:nvSpPr>
        <p:spPr>
          <a:xfrm>
            <a:off x="8625995" y="546979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9B294985-3D6B-3CFC-0CBC-90E5A74C137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2510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 animBg="1"/>
      <p:bldP spid="19" grpId="0" animBg="1"/>
      <p:bldP spid="24" grpId="0" animBg="1"/>
      <p:bldP spid="26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84657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898</Words>
  <Application>Microsoft Office PowerPoint</Application>
  <PresentationFormat>Widescreen</PresentationFormat>
  <Paragraphs>254</Paragraphs>
  <Slides>23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6" baseType="lpstr">
      <vt:lpstr>Arial</vt:lpstr>
      <vt:lpstr>Andika</vt:lpstr>
      <vt:lpstr>Office Theme</vt:lpstr>
      <vt:lpstr> How to Use this PowerPoint</vt:lpstr>
      <vt:lpstr>The suffix -es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62</cp:revision>
  <dcterms:created xsi:type="dcterms:W3CDTF">2022-05-31T09:42:07Z</dcterms:created>
  <dcterms:modified xsi:type="dcterms:W3CDTF">2026-06-01T14:31:36Z</dcterms:modified>
</cp:coreProperties>
</file>