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23"/>
  </p:notesMasterIdLst>
  <p:sldIdLst>
    <p:sldId id="390" r:id="rId2"/>
    <p:sldId id="274" r:id="rId3"/>
    <p:sldId id="413" r:id="rId4"/>
    <p:sldId id="414" r:id="rId5"/>
    <p:sldId id="415" r:id="rId6"/>
    <p:sldId id="419" r:id="rId7"/>
    <p:sldId id="417" r:id="rId8"/>
    <p:sldId id="418" r:id="rId9"/>
    <p:sldId id="421" r:id="rId10"/>
    <p:sldId id="425" r:id="rId11"/>
    <p:sldId id="426" r:id="rId12"/>
    <p:sldId id="429" r:id="rId13"/>
    <p:sldId id="396" r:id="rId14"/>
    <p:sldId id="430" r:id="rId15"/>
    <p:sldId id="281" r:id="rId16"/>
    <p:sldId id="405" r:id="rId17"/>
    <p:sldId id="407" r:id="rId18"/>
    <p:sldId id="431" r:id="rId19"/>
    <p:sldId id="404" r:id="rId20"/>
    <p:sldId id="411" r:id="rId21"/>
    <p:sldId id="277" r:id="rId22"/>
  </p:sldIdLst>
  <p:sldSz cx="12192000" cy="6858000"/>
  <p:notesSz cx="6858000" cy="9144000"/>
  <p:embeddedFontLst>
    <p:embeddedFont>
      <p:font typeface="Andika" panose="02000000000000000000" pitchFamily="2" charset="0"/>
      <p:regular r:id="rId24"/>
      <p:bold r:id="rId25"/>
      <p:italic r:id="rId26"/>
      <p:boldItalic r:id="rId27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  <a:srgbClr val="0B267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D7407F1-D74D-4B19-A0D3-2F8220E41D7F}" v="4" dt="2026-06-01T14:32:39.33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587" autoAdjust="0"/>
    <p:restoredTop sz="86441" autoAdjust="0"/>
  </p:normalViewPr>
  <p:slideViewPr>
    <p:cSldViewPr snapToGrid="0">
      <p:cViewPr varScale="1">
        <p:scale>
          <a:sx n="88" d="100"/>
          <a:sy n="88" d="100"/>
        </p:scale>
        <p:origin x="594" y="96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77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3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microsoft.com/office/2018/10/relationships/authors" Target="author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2.fntdata"/><Relationship Id="rId33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.fntdata"/><Relationship Id="rId32" Type="http://schemas.microsoft.com/office/2016/11/relationships/changesInfo" Target="changesInfos/changesInfo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4.fntdata"/><Relationship Id="rId30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undo custSel addSld delSld modSld sldOrd">
      <pc:chgData name="Glen Jones" userId="e846aaca-4b24-4b13-b0d0-f2308e16b284" providerId="ADAL" clId="{ED47ACC3-9597-4D89-A1DC-43CF280EF274}" dt="2026-06-01T14:33:43.564" v="1669" actId="20577"/>
      <pc:docMkLst>
        <pc:docMk/>
      </pc:docMkLst>
      <pc:sldChg chg="addSp delSp modSp add mod modAnim">
        <pc:chgData name="Glen Jones" userId="e846aaca-4b24-4b13-b0d0-f2308e16b284" providerId="ADAL" clId="{ED47ACC3-9597-4D89-A1DC-43CF280EF274}" dt="2026-06-01T14:32:39.334" v="1656" actId="20577"/>
        <pc:sldMkLst>
          <pc:docMk/>
          <pc:sldMk cId="1262139125" sldId="429"/>
        </pc:sldMkLst>
        <pc:spChg chg="add mod">
          <ac:chgData name="Glen Jones" userId="e846aaca-4b24-4b13-b0d0-f2308e16b284" providerId="ADAL" clId="{ED47ACC3-9597-4D89-A1DC-43CF280EF274}" dt="2026-06-01T14:32:39.334" v="1656" actId="20577"/>
          <ac:spMkLst>
            <pc:docMk/>
            <pc:sldMk cId="1262139125" sldId="429"/>
            <ac:spMk id="15" creationId="{6CFCEDB7-A8A1-71A1-950B-139B6E1BA736}"/>
          </ac:spMkLst>
        </pc:spChg>
      </pc:sldChg>
      <pc:sldChg chg="modSp mod">
        <pc:chgData name="Glen Jones" userId="e846aaca-4b24-4b13-b0d0-f2308e16b284" providerId="ADAL" clId="{ED47ACC3-9597-4D89-A1DC-43CF280EF274}" dt="2026-06-01T14:33:43.564" v="1669" actId="20577"/>
        <pc:sldMkLst>
          <pc:docMk/>
          <pc:sldMk cId="1919254927" sldId="431"/>
        </pc:sldMkLst>
        <pc:spChg chg="mod">
          <ac:chgData name="Glen Jones" userId="e846aaca-4b24-4b13-b0d0-f2308e16b284" providerId="ADAL" clId="{ED47ACC3-9597-4D89-A1DC-43CF280EF274}" dt="2026-06-01T14:33:43.564" v="1669" actId="20577"/>
          <ac:spMkLst>
            <pc:docMk/>
            <pc:sldMk cId="1919254927" sldId="431"/>
            <ac:spMk id="3" creationId="{CC0EC244-A268-A7F4-BB9C-21873D8E08B2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8E0AE5DC-9B80-4EC3-A950-834898D219A3}" type="datetimeFigureOut">
              <a:rPr lang="en-GB" smtClean="0"/>
              <a:pPr/>
              <a:t>01/06/2026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6FC48057-9267-4CD0-B561-411611CBA57F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7106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9092096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2094B2-4E34-D5BD-693D-9C63106DDF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5419042-8CFD-80B5-0856-D1787A5C88C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78602EC-D3F2-018B-2987-BB0AF6153D3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If I know what the parts mean, I can spell the whole word.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C984014-4916-C9DD-A92B-C4122CB4149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8079181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296961C-567B-4266-0694-B311AB2DAB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9535626-80F8-111A-B4DB-22FCCB50C6B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8F425A5-21FE-62AE-4369-4B54CDE750A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If I know what the parts mean, I can spell the whole word.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4D6CF21-7EE7-DE33-D4C1-BE0D40649E6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6257805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2613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657BBBE-5444-4C21-A88F-6E0CC6B0A7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BB49AD5-08C1-89A8-152B-AFD0B9FC588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4690857-609C-DA5D-2014-2D58EC96A0F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C03B117-CFC6-FF4E-E4E4-ADBDAB76918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9023688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905EA0D-52CC-975A-4B41-D58D5DC32D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8B300EB-D3A5-2958-69AB-94B215071EB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D6A5FC7-6E8F-684A-C204-79846E0CA65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38096D9-4EF6-AC5B-44FB-AA9D10B2279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272318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8290AB2-B709-782E-79F5-2991EDE3678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078313F-6DDF-6F1D-EDE8-5B527C5FCE9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CD0C1A7-9A7E-F4E8-BABC-AB8B763AA97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21D95AD-50F7-8B35-8E54-FE7570E618F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2161959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If I know what the parts mean, I can spell the whole word.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7362500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65A2C28-A5F8-04DE-24B5-747156AEC22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BD72D91-D4B0-345F-B6B6-8326B381DB2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ED25C04-D8E3-6DEB-EB4A-1A8AAA73627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C32FB25-4B7E-4286-8736-6EAF4740D9B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1083031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C6F5BA9-E2C1-8FE7-D058-4BDACA81820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685E731-1EA6-9A80-20B5-C85DCF98D52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4C84C32-EC3E-5562-45B0-E6A1F4D887C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3512E71-A6D0-D4C9-DA32-C43F4CB63BD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7034762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1995D53-9DC8-DE57-7250-447B97D178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203907E-4B65-3B02-6022-CC441C273CB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87494B3-CDC8-DA2A-D183-86306711F90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EC0A2CC-3FE8-A037-F7D7-5DBA07388D5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6750005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44AB38-B333-57C8-E695-9B39F3791DD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EE0CFC5-6621-E22B-43C0-A0BF31426D0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2544877-0EC3-DE54-0D36-4FC23703450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These words would be pronounced the same. So phonetically they are “correct”. But only one conveys the meaning of the word.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39667BB-7591-92CD-9100-3FB124E1EBA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2068676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D390E4A-5FEB-7E0C-3678-95113329A06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3E61FAB-79B0-473E-A947-5D7A65B45E3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57C6608-E7EF-A1E6-E0B2-3D2B213FC5D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E7126CB-D058-44EF-A809-03CF45A34C3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3455622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31E7DC3-14F6-E480-B091-C2681F2F260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B4ADBD9-BBD6-439F-909E-CCF911BF09C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F1018D1-0CC2-8DC3-794E-72A15FDEB29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153F548-BF99-F0BA-2852-22B60207DB2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7423512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E87173E-6851-B1B4-B07E-CCF84F0D2E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6E8CAD4-1C8C-4D08-D938-6FF72F68ACE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D44D7FB-03BE-E469-8E01-91BDF634122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BAA2B35-9471-E4AE-4698-1FD01FB56F7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1227235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B2A890A-ED2A-7D0A-77F4-501B886AF5E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51298A4-85DE-26E2-EB0C-CC4EC09E3B3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83C4963-9800-E13B-2277-59C4DC3C08F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If I know what the parts mean, I can spell the whole word.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2DC873E-3BD1-8582-DA27-125288F520A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480919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01/06/2026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01/06/2026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01/06/2026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>
                <a:latin typeface="Andika" panose="02000000000000000000" pitchFamily="2" charset="0"/>
              </a:rPr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14337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01/06/2026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01/06/2026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01/06/2026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01/06/2026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01/06/2026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01/06/2026</a:t>
            </a:fld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01/06/2026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01/06/2026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01/06/2026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hyperlink" Target="https://forms.office.com/Pages/ResponsePage.aspx?id=KXI8YMEiwUOjgEvkVqYFjsqqRugkSxNLsNDyMI4WsoRUQzVCT1RSRFhKQ1lMWkxXSVVCQUUwOVY2MC4u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7.png"/><Relationship Id="rId7" Type="http://schemas.microsoft.com/office/2007/relationships/hdphoto" Target="../media/hdphoto2.wdp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microsoft.com/office/2007/relationships/hdphoto" Target="../media/hdphoto1.wdp"/><Relationship Id="rId4" Type="http://schemas.openxmlformats.org/officeDocument/2006/relationships/image" Target="../media/image14.png"/><Relationship Id="rId9" Type="http://schemas.microsoft.com/office/2007/relationships/hdphoto" Target="../media/hdphoto3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iagram&#10;&#10;Description automatically generated">
            <a:extLst>
              <a:ext uri="{FF2B5EF4-FFF2-40B4-BE49-F238E27FC236}">
                <a16:creationId xmlns:a16="http://schemas.microsoft.com/office/drawing/2014/main" id="{E8CFF44C-56B5-9BAD-F711-8E7073B915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</a:t>
            </a:r>
            <a:r>
              <a:rPr lang="en-GB" i="1" dirty="0">
                <a:solidFill>
                  <a:schemeClr val="bg1"/>
                </a:solidFill>
              </a:rPr>
              <a:t>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</a:t>
            </a:r>
            <a:r>
              <a:rPr lang="en-GB" i="1" dirty="0">
                <a:solidFill>
                  <a:schemeClr val="bg1"/>
                </a:solidFill>
              </a:rPr>
              <a:t>, please click “</a:t>
            </a:r>
            <a:r>
              <a:rPr lang="en-GB" i="1" u="sng" dirty="0">
                <a:solidFill>
                  <a:schemeClr val="bg1"/>
                </a:solidFill>
              </a:rPr>
              <a:t>Slide Show</a:t>
            </a:r>
            <a:r>
              <a:rPr lang="en-GB" i="1" dirty="0">
                <a:solidFill>
                  <a:schemeClr val="bg1"/>
                </a:solidFill>
              </a:rPr>
              <a:t>” on the menu above and then “</a:t>
            </a:r>
            <a:r>
              <a:rPr lang="en-GB" i="1" u="sng" dirty="0">
                <a:solidFill>
                  <a:schemeClr val="bg1"/>
                </a:solidFill>
              </a:rPr>
              <a:t>From Beginning</a:t>
            </a:r>
            <a:r>
              <a:rPr lang="en-GB" i="1" dirty="0">
                <a:solidFill>
                  <a:schemeClr val="bg1"/>
                </a:solidFill>
              </a:rPr>
              <a:t>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sp>
        <p:nvSpPr>
          <p:cNvPr id="4" name="Rectangle: Rounded Corners 3">
            <a:hlinkClick r:id="rId4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10879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F43BA50-1A89-2117-4DC0-FC0F82068A8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651C51F9-F166-73C9-958F-1A24BE85756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8885DFA-DB39-5F3F-A170-61CE96422A90}"/>
              </a:ext>
            </a:extLst>
          </p:cNvPr>
          <p:cNvSpPr txBox="1">
            <a:spLocks/>
          </p:cNvSpPr>
          <p:nvPr/>
        </p:nvSpPr>
        <p:spPr>
          <a:xfrm>
            <a:off x="261254" y="1232148"/>
            <a:ext cx="11669486" cy="1111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5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138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replaying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F997D5E9-5114-3D57-4F4F-FCF0C927F49C}"/>
              </a:ext>
            </a:extLst>
          </p:cNvPr>
          <p:cNvSpPr txBox="1">
            <a:spLocks/>
          </p:cNvSpPr>
          <p:nvPr/>
        </p:nvSpPr>
        <p:spPr>
          <a:xfrm>
            <a:off x="2887978" y="281172"/>
            <a:ext cx="6416039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morphemes in this word?</a:t>
            </a: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65C39573-EA8D-6289-32B2-457A040381F5}"/>
              </a:ext>
            </a:extLst>
          </p:cNvPr>
          <p:cNvSpPr txBox="1">
            <a:spLocks/>
          </p:cNvSpPr>
          <p:nvPr/>
        </p:nvSpPr>
        <p:spPr>
          <a:xfrm>
            <a:off x="261254" y="3107269"/>
            <a:ext cx="2626724" cy="1111823"/>
          </a:xfrm>
          <a:prstGeom prst="roundRect">
            <a:avLst/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5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138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re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836FE1FE-F0D3-6F11-3F7B-E6D000C885CA}"/>
              </a:ext>
            </a:extLst>
          </p:cNvPr>
          <p:cNvSpPr txBox="1">
            <a:spLocks/>
          </p:cNvSpPr>
          <p:nvPr/>
        </p:nvSpPr>
        <p:spPr>
          <a:xfrm>
            <a:off x="3285724" y="3107268"/>
            <a:ext cx="4922324" cy="111182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5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138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play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2DC70732-65A4-BC47-685D-618AF621D621}"/>
              </a:ext>
            </a:extLst>
          </p:cNvPr>
          <p:cNvSpPr txBox="1">
            <a:spLocks/>
          </p:cNvSpPr>
          <p:nvPr/>
        </p:nvSpPr>
        <p:spPr>
          <a:xfrm>
            <a:off x="8605794" y="3107267"/>
            <a:ext cx="3324946" cy="111182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5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138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ing</a:t>
            </a:r>
          </a:p>
        </p:txBody>
      </p:sp>
      <p:sp>
        <p:nvSpPr>
          <p:cNvPr id="7" name="Arrow: Down 6">
            <a:extLst>
              <a:ext uri="{FF2B5EF4-FFF2-40B4-BE49-F238E27FC236}">
                <a16:creationId xmlns:a16="http://schemas.microsoft.com/office/drawing/2014/main" id="{2F0DBCE8-E16D-38B1-A3B4-1E647AFF864A}"/>
              </a:ext>
            </a:extLst>
          </p:cNvPr>
          <p:cNvSpPr/>
          <p:nvPr/>
        </p:nvSpPr>
        <p:spPr>
          <a:xfrm rot="3078172">
            <a:off x="2983954" y="1981764"/>
            <a:ext cx="869244" cy="1111823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Down 7">
            <a:extLst>
              <a:ext uri="{FF2B5EF4-FFF2-40B4-BE49-F238E27FC236}">
                <a16:creationId xmlns:a16="http://schemas.microsoft.com/office/drawing/2014/main" id="{2FED5DE3-B6B1-8B9F-507F-D92072E53AFA}"/>
              </a:ext>
            </a:extLst>
          </p:cNvPr>
          <p:cNvSpPr/>
          <p:nvPr/>
        </p:nvSpPr>
        <p:spPr>
          <a:xfrm>
            <a:off x="5543441" y="2198768"/>
            <a:ext cx="869244" cy="997640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Arrow: Down 8">
            <a:extLst>
              <a:ext uri="{FF2B5EF4-FFF2-40B4-BE49-F238E27FC236}">
                <a16:creationId xmlns:a16="http://schemas.microsoft.com/office/drawing/2014/main" id="{5434DDFD-7F85-2DA6-0820-573DD8350145}"/>
              </a:ext>
            </a:extLst>
          </p:cNvPr>
          <p:cNvSpPr/>
          <p:nvPr/>
        </p:nvSpPr>
        <p:spPr>
          <a:xfrm rot="18932144">
            <a:off x="8169816" y="1996597"/>
            <a:ext cx="869244" cy="1111823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EEB3E427-5888-306C-547F-A0C27F9ED463}"/>
              </a:ext>
            </a:extLst>
          </p:cNvPr>
          <p:cNvSpPr txBox="1">
            <a:spLocks/>
          </p:cNvSpPr>
          <p:nvPr/>
        </p:nvSpPr>
        <p:spPr>
          <a:xfrm>
            <a:off x="261254" y="4514031"/>
            <a:ext cx="2626724" cy="1111823"/>
          </a:xfrm>
          <a:prstGeom prst="roundRect">
            <a:avLst/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2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138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again or redo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3C83819D-043B-C235-85C7-063C8C1CD7B0}"/>
              </a:ext>
            </a:extLst>
          </p:cNvPr>
          <p:cNvSpPr txBox="1">
            <a:spLocks/>
          </p:cNvSpPr>
          <p:nvPr/>
        </p:nvSpPr>
        <p:spPr>
          <a:xfrm>
            <a:off x="3285724" y="4514030"/>
            <a:ext cx="4922324" cy="111182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2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138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to do something for fun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CBB1759A-6C92-21FB-F860-DBB3882DB48F}"/>
              </a:ext>
            </a:extLst>
          </p:cNvPr>
          <p:cNvSpPr txBox="1">
            <a:spLocks/>
          </p:cNvSpPr>
          <p:nvPr/>
        </p:nvSpPr>
        <p:spPr>
          <a:xfrm>
            <a:off x="8605794" y="4514029"/>
            <a:ext cx="3324946" cy="111182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2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138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happening now</a:t>
            </a:r>
          </a:p>
        </p:txBody>
      </p:sp>
    </p:spTree>
    <p:extLst>
      <p:ext uri="{BB962C8B-B14F-4D97-AF65-F5344CB8AC3E}">
        <p14:creationId xmlns:p14="http://schemas.microsoft.com/office/powerpoint/2010/main" val="9181861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5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B3DD73B-8A76-C0A6-FCA3-A0673DA62F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0367D776-4A6D-8C17-37BB-D1315AAFCC7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FB892C-A443-3FF8-650F-A72D4FFA2737}"/>
              </a:ext>
            </a:extLst>
          </p:cNvPr>
          <p:cNvSpPr txBox="1">
            <a:spLocks/>
          </p:cNvSpPr>
          <p:nvPr/>
        </p:nvSpPr>
        <p:spPr>
          <a:xfrm>
            <a:off x="261254" y="1232148"/>
            <a:ext cx="11669486" cy="1111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5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138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replaying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9C753470-D3C7-4901-A829-2FE638E78B88}"/>
              </a:ext>
            </a:extLst>
          </p:cNvPr>
          <p:cNvSpPr txBox="1">
            <a:spLocks/>
          </p:cNvSpPr>
          <p:nvPr/>
        </p:nvSpPr>
        <p:spPr>
          <a:xfrm>
            <a:off x="2887978" y="281172"/>
            <a:ext cx="6416039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label the prefix, base and suffix?</a:t>
            </a: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A5684959-EFC3-276C-C039-ECF7039BF9DC}"/>
              </a:ext>
            </a:extLst>
          </p:cNvPr>
          <p:cNvSpPr txBox="1">
            <a:spLocks/>
          </p:cNvSpPr>
          <p:nvPr/>
        </p:nvSpPr>
        <p:spPr>
          <a:xfrm>
            <a:off x="261254" y="3107269"/>
            <a:ext cx="2626724" cy="1111823"/>
          </a:xfrm>
          <a:prstGeom prst="roundRect">
            <a:avLst/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5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138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re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56A0487B-0C99-D676-8A57-F22B27A31A0A}"/>
              </a:ext>
            </a:extLst>
          </p:cNvPr>
          <p:cNvSpPr txBox="1">
            <a:spLocks/>
          </p:cNvSpPr>
          <p:nvPr/>
        </p:nvSpPr>
        <p:spPr>
          <a:xfrm>
            <a:off x="3285724" y="3107268"/>
            <a:ext cx="4922324" cy="111182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5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138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play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D2AAB968-A4A0-004B-E7A7-3C26DCF9018A}"/>
              </a:ext>
            </a:extLst>
          </p:cNvPr>
          <p:cNvSpPr txBox="1">
            <a:spLocks/>
          </p:cNvSpPr>
          <p:nvPr/>
        </p:nvSpPr>
        <p:spPr>
          <a:xfrm>
            <a:off x="8605794" y="3107267"/>
            <a:ext cx="3324946" cy="111182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5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138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ing</a:t>
            </a:r>
          </a:p>
        </p:txBody>
      </p:sp>
      <p:sp>
        <p:nvSpPr>
          <p:cNvPr id="7" name="Arrow: Down 6">
            <a:extLst>
              <a:ext uri="{FF2B5EF4-FFF2-40B4-BE49-F238E27FC236}">
                <a16:creationId xmlns:a16="http://schemas.microsoft.com/office/drawing/2014/main" id="{BADB0395-C43B-360A-9334-B04AE10AEB0F}"/>
              </a:ext>
            </a:extLst>
          </p:cNvPr>
          <p:cNvSpPr/>
          <p:nvPr/>
        </p:nvSpPr>
        <p:spPr>
          <a:xfrm rot="3078172">
            <a:off x="2983954" y="1981764"/>
            <a:ext cx="869244" cy="1111823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Down 7">
            <a:extLst>
              <a:ext uri="{FF2B5EF4-FFF2-40B4-BE49-F238E27FC236}">
                <a16:creationId xmlns:a16="http://schemas.microsoft.com/office/drawing/2014/main" id="{9900F3F9-BE0C-116E-9421-526EFFDE6AA1}"/>
              </a:ext>
            </a:extLst>
          </p:cNvPr>
          <p:cNvSpPr/>
          <p:nvPr/>
        </p:nvSpPr>
        <p:spPr>
          <a:xfrm>
            <a:off x="5543441" y="2198768"/>
            <a:ext cx="869244" cy="997640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Arrow: Down 8">
            <a:extLst>
              <a:ext uri="{FF2B5EF4-FFF2-40B4-BE49-F238E27FC236}">
                <a16:creationId xmlns:a16="http://schemas.microsoft.com/office/drawing/2014/main" id="{C7916E96-1B19-221D-91A4-570183C685C7}"/>
              </a:ext>
            </a:extLst>
          </p:cNvPr>
          <p:cNvSpPr/>
          <p:nvPr/>
        </p:nvSpPr>
        <p:spPr>
          <a:xfrm rot="18932144">
            <a:off x="8169816" y="1996597"/>
            <a:ext cx="869244" cy="1111823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0B846EA8-5B16-1DAA-67B3-41E1C58B399E}"/>
              </a:ext>
            </a:extLst>
          </p:cNvPr>
          <p:cNvSpPr txBox="1">
            <a:spLocks/>
          </p:cNvSpPr>
          <p:nvPr/>
        </p:nvSpPr>
        <p:spPr>
          <a:xfrm>
            <a:off x="261254" y="4514031"/>
            <a:ext cx="2626724" cy="1111823"/>
          </a:xfrm>
          <a:prstGeom prst="roundRect">
            <a:avLst/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47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138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prefix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10C736AA-AC47-99A8-6867-5CC692867413}"/>
              </a:ext>
            </a:extLst>
          </p:cNvPr>
          <p:cNvSpPr txBox="1">
            <a:spLocks/>
          </p:cNvSpPr>
          <p:nvPr/>
        </p:nvSpPr>
        <p:spPr>
          <a:xfrm>
            <a:off x="3285724" y="4514030"/>
            <a:ext cx="4922324" cy="111182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5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138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base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22596944-45D8-2D4F-D294-D5EB8FED35B2}"/>
              </a:ext>
            </a:extLst>
          </p:cNvPr>
          <p:cNvSpPr txBox="1">
            <a:spLocks/>
          </p:cNvSpPr>
          <p:nvPr/>
        </p:nvSpPr>
        <p:spPr>
          <a:xfrm>
            <a:off x="8605794" y="4514029"/>
            <a:ext cx="3324946" cy="111182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5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138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suffix</a:t>
            </a:r>
          </a:p>
        </p:txBody>
      </p:sp>
    </p:spTree>
    <p:extLst>
      <p:ext uri="{BB962C8B-B14F-4D97-AF65-F5344CB8AC3E}">
        <p14:creationId xmlns:p14="http://schemas.microsoft.com/office/powerpoint/2010/main" val="27617617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1273E09-EE94-7E04-9105-3323817454B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E661380A-9096-E287-A5D6-577651A6E03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84245D6-46B9-DB57-0435-FD0D7208CB9E}"/>
              </a:ext>
            </a:extLst>
          </p:cNvPr>
          <p:cNvSpPr txBox="1">
            <a:spLocks/>
          </p:cNvSpPr>
          <p:nvPr/>
        </p:nvSpPr>
        <p:spPr>
          <a:xfrm>
            <a:off x="261254" y="1232148"/>
            <a:ext cx="11669486" cy="1111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5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138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replaying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2329DED8-964A-7CD9-517A-83769D7AAB75}"/>
              </a:ext>
            </a:extLst>
          </p:cNvPr>
          <p:cNvSpPr txBox="1">
            <a:spLocks/>
          </p:cNvSpPr>
          <p:nvPr/>
        </p:nvSpPr>
        <p:spPr>
          <a:xfrm>
            <a:off x="2887978" y="281172"/>
            <a:ext cx="6416039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label the prefix, base and suffix?</a:t>
            </a: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4E72F2AB-B225-C74A-2966-C61215801E74}"/>
              </a:ext>
            </a:extLst>
          </p:cNvPr>
          <p:cNvSpPr txBox="1">
            <a:spLocks/>
          </p:cNvSpPr>
          <p:nvPr/>
        </p:nvSpPr>
        <p:spPr>
          <a:xfrm>
            <a:off x="261254" y="3107269"/>
            <a:ext cx="2626724" cy="1111823"/>
          </a:xfrm>
          <a:prstGeom prst="roundRect">
            <a:avLst/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5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138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re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4084CECF-BCBD-1A25-D513-022BDCDFC85C}"/>
              </a:ext>
            </a:extLst>
          </p:cNvPr>
          <p:cNvSpPr txBox="1">
            <a:spLocks/>
          </p:cNvSpPr>
          <p:nvPr/>
        </p:nvSpPr>
        <p:spPr>
          <a:xfrm>
            <a:off x="3285724" y="3107268"/>
            <a:ext cx="4922324" cy="111182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5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138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play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3DD5104A-8AA3-6172-88D7-6C70F157F8F8}"/>
              </a:ext>
            </a:extLst>
          </p:cNvPr>
          <p:cNvSpPr txBox="1">
            <a:spLocks/>
          </p:cNvSpPr>
          <p:nvPr/>
        </p:nvSpPr>
        <p:spPr>
          <a:xfrm>
            <a:off x="8605794" y="3107267"/>
            <a:ext cx="3324946" cy="111182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5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138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ing</a:t>
            </a:r>
          </a:p>
        </p:txBody>
      </p:sp>
      <p:sp>
        <p:nvSpPr>
          <p:cNvPr id="7" name="Arrow: Down 6">
            <a:extLst>
              <a:ext uri="{FF2B5EF4-FFF2-40B4-BE49-F238E27FC236}">
                <a16:creationId xmlns:a16="http://schemas.microsoft.com/office/drawing/2014/main" id="{9395EA85-6A61-ABB9-CA88-329265EA1044}"/>
              </a:ext>
            </a:extLst>
          </p:cNvPr>
          <p:cNvSpPr/>
          <p:nvPr/>
        </p:nvSpPr>
        <p:spPr>
          <a:xfrm rot="3078172">
            <a:off x="2983954" y="1981764"/>
            <a:ext cx="869244" cy="1111823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Down 7">
            <a:extLst>
              <a:ext uri="{FF2B5EF4-FFF2-40B4-BE49-F238E27FC236}">
                <a16:creationId xmlns:a16="http://schemas.microsoft.com/office/drawing/2014/main" id="{526E5194-13AA-8261-FE7E-1FDA56525FF7}"/>
              </a:ext>
            </a:extLst>
          </p:cNvPr>
          <p:cNvSpPr/>
          <p:nvPr/>
        </p:nvSpPr>
        <p:spPr>
          <a:xfrm>
            <a:off x="5543441" y="2198768"/>
            <a:ext cx="869244" cy="997640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Arrow: Down 8">
            <a:extLst>
              <a:ext uri="{FF2B5EF4-FFF2-40B4-BE49-F238E27FC236}">
                <a16:creationId xmlns:a16="http://schemas.microsoft.com/office/drawing/2014/main" id="{0CAF3FB7-841A-B0C8-B316-971D6E180737}"/>
              </a:ext>
            </a:extLst>
          </p:cNvPr>
          <p:cNvSpPr/>
          <p:nvPr/>
        </p:nvSpPr>
        <p:spPr>
          <a:xfrm rot="18932144">
            <a:off x="8169816" y="1996597"/>
            <a:ext cx="869244" cy="1111823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6CFCEDB7-A8A1-71A1-950B-139B6E1BA736}"/>
              </a:ext>
            </a:extLst>
          </p:cNvPr>
          <p:cNvSpPr txBox="1">
            <a:spLocks/>
          </p:cNvSpPr>
          <p:nvPr/>
        </p:nvSpPr>
        <p:spPr>
          <a:xfrm>
            <a:off x="7076839" y="590702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play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3D502B80-AE9B-111D-BB9A-5D6DA478249B}"/>
              </a:ext>
            </a:extLst>
          </p:cNvPr>
          <p:cNvSpPr txBox="1">
            <a:spLocks/>
          </p:cNvSpPr>
          <p:nvPr/>
        </p:nvSpPr>
        <p:spPr>
          <a:xfrm>
            <a:off x="9633956" y="590702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17" name="Cross 16">
            <a:extLst>
              <a:ext uri="{FF2B5EF4-FFF2-40B4-BE49-F238E27FC236}">
                <a16:creationId xmlns:a16="http://schemas.microsoft.com/office/drawing/2014/main" id="{67FDBE7F-0A03-C501-0C0C-F46190D6D4D7}"/>
              </a:ext>
            </a:extLst>
          </p:cNvPr>
          <p:cNvSpPr/>
          <p:nvPr/>
        </p:nvSpPr>
        <p:spPr>
          <a:xfrm>
            <a:off x="9139815" y="6047460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Arrow: Right 17">
            <a:extLst>
              <a:ext uri="{FF2B5EF4-FFF2-40B4-BE49-F238E27FC236}">
                <a16:creationId xmlns:a16="http://schemas.microsoft.com/office/drawing/2014/main" id="{5AD8B5E2-A08E-FE3D-85DE-177D387E0484}"/>
              </a:ext>
            </a:extLst>
          </p:cNvPr>
          <p:cNvSpPr/>
          <p:nvPr/>
        </p:nvSpPr>
        <p:spPr>
          <a:xfrm>
            <a:off x="2971276" y="607326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403C3EE3-262B-3BA9-663C-236C8E69114C}"/>
              </a:ext>
            </a:extLst>
          </p:cNvPr>
          <p:cNvSpPr txBox="1">
            <a:spLocks/>
          </p:cNvSpPr>
          <p:nvPr/>
        </p:nvSpPr>
        <p:spPr>
          <a:xfrm>
            <a:off x="508389" y="5907023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replaying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ABE0D88E-F72D-D55F-9D6F-B80481D511EC}"/>
              </a:ext>
            </a:extLst>
          </p:cNvPr>
          <p:cNvSpPr txBox="1">
            <a:spLocks/>
          </p:cNvSpPr>
          <p:nvPr/>
        </p:nvSpPr>
        <p:spPr>
          <a:xfrm>
            <a:off x="4440839" y="590702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re</a:t>
            </a:r>
          </a:p>
        </p:txBody>
      </p:sp>
      <p:sp>
        <p:nvSpPr>
          <p:cNvPr id="21" name="Cross 20">
            <a:extLst>
              <a:ext uri="{FF2B5EF4-FFF2-40B4-BE49-F238E27FC236}">
                <a16:creationId xmlns:a16="http://schemas.microsoft.com/office/drawing/2014/main" id="{953C3CA8-01B8-C758-BE2D-37FB79503AEA}"/>
              </a:ext>
            </a:extLst>
          </p:cNvPr>
          <p:cNvSpPr/>
          <p:nvPr/>
        </p:nvSpPr>
        <p:spPr>
          <a:xfrm>
            <a:off x="6503815" y="6047460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BB71C933-4A07-2531-39AD-912C15667813}"/>
              </a:ext>
            </a:extLst>
          </p:cNvPr>
          <p:cNvSpPr txBox="1">
            <a:spLocks/>
          </p:cNvSpPr>
          <p:nvPr/>
        </p:nvSpPr>
        <p:spPr>
          <a:xfrm>
            <a:off x="1610869" y="4497859"/>
            <a:ext cx="9013087" cy="983219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We sometimes use </a:t>
            </a:r>
            <a:r>
              <a:rPr lang="en-GB" sz="28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word sums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to show which morphemes have been used: </a:t>
            </a:r>
          </a:p>
        </p:txBody>
      </p:sp>
    </p:spTree>
    <p:extLst>
      <p:ext uri="{BB962C8B-B14F-4D97-AF65-F5344CB8AC3E}">
        <p14:creationId xmlns:p14="http://schemas.microsoft.com/office/powerpoint/2010/main" val="12621391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4728AC1-EA90-31EC-33E2-C4261C60DFC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087F9533-3496-7FDD-2ABC-ACDED97E669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4" name="Title 1">
            <a:extLst>
              <a:ext uri="{FF2B5EF4-FFF2-40B4-BE49-F238E27FC236}">
                <a16:creationId xmlns:a16="http://schemas.microsoft.com/office/drawing/2014/main" id="{3F2E7416-7DC3-280E-5865-8D5BA681F552}"/>
              </a:ext>
            </a:extLst>
          </p:cNvPr>
          <p:cNvSpPr txBox="1">
            <a:spLocks/>
          </p:cNvSpPr>
          <p:nvPr/>
        </p:nvSpPr>
        <p:spPr>
          <a:xfrm>
            <a:off x="424511" y="1317026"/>
            <a:ext cx="2016000" cy="669804"/>
          </a:xfrm>
          <a:prstGeom prst="roundRect">
            <a:avLst>
              <a:gd name="adj" fmla="val 25095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un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7F3F0819-DF58-5426-823E-8F081EA3DBE7}"/>
              </a:ext>
            </a:extLst>
          </p:cNvPr>
          <p:cNvSpPr txBox="1">
            <a:spLocks/>
          </p:cNvSpPr>
          <p:nvPr/>
        </p:nvSpPr>
        <p:spPr>
          <a:xfrm>
            <a:off x="2959586" y="1317026"/>
            <a:ext cx="2016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help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0A756EA7-14AA-BE42-52E6-89E1B737D8CD}"/>
              </a:ext>
            </a:extLst>
          </p:cNvPr>
          <p:cNvSpPr txBox="1">
            <a:spLocks/>
          </p:cNvSpPr>
          <p:nvPr/>
        </p:nvSpPr>
        <p:spPr>
          <a:xfrm>
            <a:off x="5494661" y="1317026"/>
            <a:ext cx="2016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ful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638E68CE-69BC-73BA-5C8A-E1EC8E3F7CD6}"/>
              </a:ext>
            </a:extLst>
          </p:cNvPr>
          <p:cNvSpPr/>
          <p:nvPr/>
        </p:nvSpPr>
        <p:spPr>
          <a:xfrm>
            <a:off x="7699354" y="1479121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E5E7111F-4B2A-97EE-8CCC-26F05F8EC624}"/>
              </a:ext>
            </a:extLst>
          </p:cNvPr>
          <p:cNvSpPr txBox="1">
            <a:spLocks/>
          </p:cNvSpPr>
          <p:nvPr/>
        </p:nvSpPr>
        <p:spPr>
          <a:xfrm>
            <a:off x="9060882" y="1317026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unhelpful</a:t>
            </a:r>
          </a:p>
        </p:txBody>
      </p:sp>
      <p:sp>
        <p:nvSpPr>
          <p:cNvPr id="19" name="Cross 18">
            <a:extLst>
              <a:ext uri="{FF2B5EF4-FFF2-40B4-BE49-F238E27FC236}">
                <a16:creationId xmlns:a16="http://schemas.microsoft.com/office/drawing/2014/main" id="{F407FC37-C278-1CDD-5160-0182384BFB9C}"/>
              </a:ext>
            </a:extLst>
          </p:cNvPr>
          <p:cNvSpPr/>
          <p:nvPr/>
        </p:nvSpPr>
        <p:spPr>
          <a:xfrm>
            <a:off x="2495645" y="145746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Cross 19">
            <a:extLst>
              <a:ext uri="{FF2B5EF4-FFF2-40B4-BE49-F238E27FC236}">
                <a16:creationId xmlns:a16="http://schemas.microsoft.com/office/drawing/2014/main" id="{A1D032DE-F1CA-CC8C-6001-D0589DAA0DA3}"/>
              </a:ext>
            </a:extLst>
          </p:cNvPr>
          <p:cNvSpPr/>
          <p:nvPr/>
        </p:nvSpPr>
        <p:spPr>
          <a:xfrm>
            <a:off x="5026435" y="145746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4FE5A2BB-1BDB-218F-3662-EDCA7E0D1EB7}"/>
              </a:ext>
            </a:extLst>
          </p:cNvPr>
          <p:cNvSpPr txBox="1">
            <a:spLocks/>
          </p:cNvSpPr>
          <p:nvPr/>
        </p:nvSpPr>
        <p:spPr>
          <a:xfrm>
            <a:off x="857926" y="3012083"/>
            <a:ext cx="10321767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i="1" dirty="0">
                <a:solidFill>
                  <a:schemeClr val="bg1"/>
                </a:solidFill>
                <a:ea typeface="Andika"/>
                <a:cs typeface="Andika"/>
              </a:rPr>
              <a:t>Unhelpful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 means to not to be full of help.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9FDBF90-913D-3360-69AE-DEFBCE6625DD}"/>
              </a:ext>
            </a:extLst>
          </p:cNvPr>
          <p:cNvSpPr txBox="1">
            <a:spLocks/>
          </p:cNvSpPr>
          <p:nvPr/>
        </p:nvSpPr>
        <p:spPr>
          <a:xfrm>
            <a:off x="935115" y="265816"/>
            <a:ext cx="10321767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i="1" dirty="0">
                <a:solidFill>
                  <a:schemeClr val="bg1"/>
                </a:solidFill>
                <a:ea typeface="Andika"/>
                <a:cs typeface="Andika"/>
              </a:rPr>
              <a:t>Can you work out the words?</a:t>
            </a:r>
            <a:endParaRPr lang="en-GB" sz="2800" dirty="0">
              <a:solidFill>
                <a:schemeClr val="bg1"/>
              </a:solidFill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477EAB79-E50E-1951-9575-A9EA1CB08949}"/>
              </a:ext>
            </a:extLst>
          </p:cNvPr>
          <p:cNvSpPr txBox="1">
            <a:spLocks/>
          </p:cNvSpPr>
          <p:nvPr/>
        </p:nvSpPr>
        <p:spPr>
          <a:xfrm>
            <a:off x="424511" y="2173771"/>
            <a:ext cx="2016000" cy="669804"/>
          </a:xfrm>
          <a:prstGeom prst="roundRect">
            <a:avLst>
              <a:gd name="adj" fmla="val 25095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not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226CABD0-947A-F808-3502-9398CC282EF0}"/>
              </a:ext>
            </a:extLst>
          </p:cNvPr>
          <p:cNvSpPr txBox="1">
            <a:spLocks/>
          </p:cNvSpPr>
          <p:nvPr/>
        </p:nvSpPr>
        <p:spPr>
          <a:xfrm>
            <a:off x="2959586" y="2173771"/>
            <a:ext cx="2016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help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62784467-E60C-40FA-5FC0-ED5A55FF8186}"/>
              </a:ext>
            </a:extLst>
          </p:cNvPr>
          <p:cNvSpPr txBox="1">
            <a:spLocks/>
          </p:cNvSpPr>
          <p:nvPr/>
        </p:nvSpPr>
        <p:spPr>
          <a:xfrm>
            <a:off x="5494661" y="2173771"/>
            <a:ext cx="2016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full of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EA2DDE4A-1E29-61F6-971A-7D17F8F0CA3E}"/>
              </a:ext>
            </a:extLst>
          </p:cNvPr>
          <p:cNvSpPr txBox="1">
            <a:spLocks/>
          </p:cNvSpPr>
          <p:nvPr/>
        </p:nvSpPr>
        <p:spPr>
          <a:xfrm>
            <a:off x="424511" y="3989405"/>
            <a:ext cx="2016000" cy="669804"/>
          </a:xfrm>
          <a:prstGeom prst="roundRect">
            <a:avLst>
              <a:gd name="adj" fmla="val 25095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dis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B1A1FA80-BC33-9120-DA0C-28BF8079EF4F}"/>
              </a:ext>
            </a:extLst>
          </p:cNvPr>
          <p:cNvSpPr txBox="1">
            <a:spLocks/>
          </p:cNvSpPr>
          <p:nvPr/>
        </p:nvSpPr>
        <p:spPr>
          <a:xfrm>
            <a:off x="2959586" y="3989405"/>
            <a:ext cx="2016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agree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E78B1F3E-9D68-E4C5-C987-4F0C7DB75EC6}"/>
              </a:ext>
            </a:extLst>
          </p:cNvPr>
          <p:cNvSpPr txBox="1">
            <a:spLocks/>
          </p:cNvSpPr>
          <p:nvPr/>
        </p:nvSpPr>
        <p:spPr>
          <a:xfrm>
            <a:off x="5494661" y="3989405"/>
            <a:ext cx="2016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22" name="Arrow: Right 21">
            <a:extLst>
              <a:ext uri="{FF2B5EF4-FFF2-40B4-BE49-F238E27FC236}">
                <a16:creationId xmlns:a16="http://schemas.microsoft.com/office/drawing/2014/main" id="{1B0E09A6-9A54-E6B6-1393-D133F8004DA9}"/>
              </a:ext>
            </a:extLst>
          </p:cNvPr>
          <p:cNvSpPr/>
          <p:nvPr/>
        </p:nvSpPr>
        <p:spPr>
          <a:xfrm>
            <a:off x="7699354" y="4151500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" name="Cross 22">
            <a:extLst>
              <a:ext uri="{FF2B5EF4-FFF2-40B4-BE49-F238E27FC236}">
                <a16:creationId xmlns:a16="http://schemas.microsoft.com/office/drawing/2014/main" id="{4AB89409-2689-C3DC-55FC-93F841A7C28B}"/>
              </a:ext>
            </a:extLst>
          </p:cNvPr>
          <p:cNvSpPr/>
          <p:nvPr/>
        </p:nvSpPr>
        <p:spPr>
          <a:xfrm>
            <a:off x="2495645" y="4129842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7" name="Cross 26">
            <a:extLst>
              <a:ext uri="{FF2B5EF4-FFF2-40B4-BE49-F238E27FC236}">
                <a16:creationId xmlns:a16="http://schemas.microsoft.com/office/drawing/2014/main" id="{0421EEB5-D471-2E73-E840-F933E6742878}"/>
              </a:ext>
            </a:extLst>
          </p:cNvPr>
          <p:cNvSpPr/>
          <p:nvPr/>
        </p:nvSpPr>
        <p:spPr>
          <a:xfrm>
            <a:off x="5026435" y="4129842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65D31D5C-A8E0-D733-F2C4-065FDB2F55A1}"/>
              </a:ext>
            </a:extLst>
          </p:cNvPr>
          <p:cNvSpPr txBox="1">
            <a:spLocks/>
          </p:cNvSpPr>
          <p:nvPr/>
        </p:nvSpPr>
        <p:spPr>
          <a:xfrm>
            <a:off x="9060883" y="4042421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disagreeing</a:t>
            </a:r>
          </a:p>
        </p:txBody>
      </p:sp>
      <p:sp>
        <p:nvSpPr>
          <p:cNvPr id="34" name="Title 1">
            <a:extLst>
              <a:ext uri="{FF2B5EF4-FFF2-40B4-BE49-F238E27FC236}">
                <a16:creationId xmlns:a16="http://schemas.microsoft.com/office/drawing/2014/main" id="{EB04E462-299D-D335-AD35-E896AF8430F6}"/>
              </a:ext>
            </a:extLst>
          </p:cNvPr>
          <p:cNvSpPr txBox="1">
            <a:spLocks/>
          </p:cNvSpPr>
          <p:nvPr/>
        </p:nvSpPr>
        <p:spPr>
          <a:xfrm>
            <a:off x="935116" y="5952401"/>
            <a:ext cx="10321767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i="1" dirty="0">
                <a:solidFill>
                  <a:schemeClr val="bg1"/>
                </a:solidFill>
                <a:ea typeface="Andika"/>
                <a:cs typeface="Andika"/>
              </a:rPr>
              <a:t>Disagreeing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 means to not be agreeing now. </a:t>
            </a:r>
          </a:p>
        </p:txBody>
      </p:sp>
      <p:sp>
        <p:nvSpPr>
          <p:cNvPr id="35" name="Title 1">
            <a:extLst>
              <a:ext uri="{FF2B5EF4-FFF2-40B4-BE49-F238E27FC236}">
                <a16:creationId xmlns:a16="http://schemas.microsoft.com/office/drawing/2014/main" id="{6736CBC4-683C-9CA8-5F33-55B08928F5E6}"/>
              </a:ext>
            </a:extLst>
          </p:cNvPr>
          <p:cNvSpPr txBox="1">
            <a:spLocks/>
          </p:cNvSpPr>
          <p:nvPr/>
        </p:nvSpPr>
        <p:spPr>
          <a:xfrm>
            <a:off x="424512" y="4899166"/>
            <a:ext cx="2016000" cy="669804"/>
          </a:xfrm>
          <a:prstGeom prst="roundRect">
            <a:avLst>
              <a:gd name="adj" fmla="val 25095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not</a:t>
            </a:r>
          </a:p>
        </p:txBody>
      </p:sp>
      <p:sp>
        <p:nvSpPr>
          <p:cNvPr id="36" name="Title 1">
            <a:extLst>
              <a:ext uri="{FF2B5EF4-FFF2-40B4-BE49-F238E27FC236}">
                <a16:creationId xmlns:a16="http://schemas.microsoft.com/office/drawing/2014/main" id="{ECAD6669-31A4-503C-3282-2600F6058915}"/>
              </a:ext>
            </a:extLst>
          </p:cNvPr>
          <p:cNvSpPr txBox="1">
            <a:spLocks/>
          </p:cNvSpPr>
          <p:nvPr/>
        </p:nvSpPr>
        <p:spPr>
          <a:xfrm>
            <a:off x="2959587" y="4899166"/>
            <a:ext cx="2016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agree</a:t>
            </a:r>
          </a:p>
        </p:txBody>
      </p:sp>
      <p:sp>
        <p:nvSpPr>
          <p:cNvPr id="37" name="Title 1">
            <a:extLst>
              <a:ext uri="{FF2B5EF4-FFF2-40B4-BE49-F238E27FC236}">
                <a16:creationId xmlns:a16="http://schemas.microsoft.com/office/drawing/2014/main" id="{D81943A3-64FB-DF4F-DB81-664E3E600811}"/>
              </a:ext>
            </a:extLst>
          </p:cNvPr>
          <p:cNvSpPr txBox="1">
            <a:spLocks/>
          </p:cNvSpPr>
          <p:nvPr/>
        </p:nvSpPr>
        <p:spPr>
          <a:xfrm>
            <a:off x="5494662" y="4899166"/>
            <a:ext cx="2016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happening now</a:t>
            </a:r>
          </a:p>
        </p:txBody>
      </p:sp>
    </p:spTree>
    <p:extLst>
      <p:ext uri="{BB962C8B-B14F-4D97-AF65-F5344CB8AC3E}">
        <p14:creationId xmlns:p14="http://schemas.microsoft.com/office/powerpoint/2010/main" val="272721280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7" grpId="0" animBg="1"/>
      <p:bldP spid="9" grpId="0" animBg="1"/>
      <p:bldP spid="10" grpId="0" animBg="1"/>
      <p:bldP spid="11" grpId="0" animBg="1"/>
      <p:bldP spid="12" grpId="0" animBg="1"/>
      <p:bldP spid="13" grpId="0" animBg="1"/>
      <p:bldP spid="21" grpId="0" animBg="1"/>
      <p:bldP spid="22" grpId="0" animBg="1"/>
      <p:bldP spid="23" grpId="0" animBg="1"/>
      <p:bldP spid="27" grpId="0" animBg="1"/>
      <p:bldP spid="33" grpId="0" animBg="1"/>
      <p:bldP spid="34" grpId="0" animBg="1"/>
      <p:bldP spid="35" grpId="0" animBg="1"/>
      <p:bldP spid="36" grpId="0" animBg="1"/>
      <p:bldP spid="3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AD48FE9-BD6E-4B94-1C91-CC0287CF307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C964947D-B27E-1AB4-84DE-CDAE34241AC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4" name="Title 1">
            <a:extLst>
              <a:ext uri="{FF2B5EF4-FFF2-40B4-BE49-F238E27FC236}">
                <a16:creationId xmlns:a16="http://schemas.microsoft.com/office/drawing/2014/main" id="{C7DF701E-966A-575C-CE21-6D693C54877E}"/>
              </a:ext>
            </a:extLst>
          </p:cNvPr>
          <p:cNvSpPr txBox="1">
            <a:spLocks/>
          </p:cNvSpPr>
          <p:nvPr/>
        </p:nvSpPr>
        <p:spPr>
          <a:xfrm>
            <a:off x="4786446" y="1246798"/>
            <a:ext cx="2016000" cy="669804"/>
          </a:xfrm>
          <a:prstGeom prst="roundRect">
            <a:avLst>
              <a:gd name="adj" fmla="val 25095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un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910DA8D3-C341-559D-6914-316B6F3DAFB1}"/>
              </a:ext>
            </a:extLst>
          </p:cNvPr>
          <p:cNvSpPr txBox="1">
            <a:spLocks/>
          </p:cNvSpPr>
          <p:nvPr/>
        </p:nvSpPr>
        <p:spPr>
          <a:xfrm>
            <a:off x="7321521" y="1246798"/>
            <a:ext cx="2016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fair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C1071578-6C62-0AC8-3CA3-A225F14D26C9}"/>
              </a:ext>
            </a:extLst>
          </p:cNvPr>
          <p:cNvSpPr txBox="1">
            <a:spLocks/>
          </p:cNvSpPr>
          <p:nvPr/>
        </p:nvSpPr>
        <p:spPr>
          <a:xfrm>
            <a:off x="9856596" y="1246798"/>
            <a:ext cx="2016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ly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3407048A-17FF-22FF-80B7-744C508F85AA}"/>
              </a:ext>
            </a:extLst>
          </p:cNvPr>
          <p:cNvSpPr/>
          <p:nvPr/>
        </p:nvSpPr>
        <p:spPr>
          <a:xfrm>
            <a:off x="3210235" y="134677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CA6DB909-30BC-93DC-A149-6D1CD404EDA1}"/>
              </a:ext>
            </a:extLst>
          </p:cNvPr>
          <p:cNvSpPr txBox="1">
            <a:spLocks/>
          </p:cNvSpPr>
          <p:nvPr/>
        </p:nvSpPr>
        <p:spPr>
          <a:xfrm>
            <a:off x="614458" y="1193782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unfairly</a:t>
            </a:r>
          </a:p>
        </p:txBody>
      </p:sp>
      <p:sp>
        <p:nvSpPr>
          <p:cNvPr id="19" name="Cross 18">
            <a:extLst>
              <a:ext uri="{FF2B5EF4-FFF2-40B4-BE49-F238E27FC236}">
                <a16:creationId xmlns:a16="http://schemas.microsoft.com/office/drawing/2014/main" id="{81698E01-513A-1539-E0EF-8E6B4CCD7DFD}"/>
              </a:ext>
            </a:extLst>
          </p:cNvPr>
          <p:cNvSpPr/>
          <p:nvPr/>
        </p:nvSpPr>
        <p:spPr>
          <a:xfrm>
            <a:off x="6857580" y="1387235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Cross 19">
            <a:extLst>
              <a:ext uri="{FF2B5EF4-FFF2-40B4-BE49-F238E27FC236}">
                <a16:creationId xmlns:a16="http://schemas.microsoft.com/office/drawing/2014/main" id="{9422A873-0D44-AC1D-4B67-2C9EAA854FF9}"/>
              </a:ext>
            </a:extLst>
          </p:cNvPr>
          <p:cNvSpPr/>
          <p:nvPr/>
        </p:nvSpPr>
        <p:spPr>
          <a:xfrm>
            <a:off x="9388370" y="1387235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A95CFAD-7F8D-38A6-2E6D-EF89CC83741B}"/>
              </a:ext>
            </a:extLst>
          </p:cNvPr>
          <p:cNvSpPr txBox="1">
            <a:spLocks/>
          </p:cNvSpPr>
          <p:nvPr/>
        </p:nvSpPr>
        <p:spPr>
          <a:xfrm>
            <a:off x="857926" y="3012083"/>
            <a:ext cx="10321767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i="1" dirty="0">
                <a:solidFill>
                  <a:schemeClr val="bg1"/>
                </a:solidFill>
                <a:ea typeface="Andika"/>
                <a:cs typeface="Andika"/>
              </a:rPr>
              <a:t>Unfairly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 means to do something in a way which is not fair.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431F8C0-4526-E621-96BE-06E57ABFD3B3}"/>
              </a:ext>
            </a:extLst>
          </p:cNvPr>
          <p:cNvSpPr txBox="1">
            <a:spLocks/>
          </p:cNvSpPr>
          <p:nvPr/>
        </p:nvSpPr>
        <p:spPr>
          <a:xfrm>
            <a:off x="935115" y="265816"/>
            <a:ext cx="10321767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i="1" dirty="0">
                <a:solidFill>
                  <a:schemeClr val="bg1"/>
                </a:solidFill>
                <a:ea typeface="Andika"/>
                <a:cs typeface="Andika"/>
              </a:rPr>
              <a:t>Can you work out the morphemes?</a:t>
            </a:r>
            <a:endParaRPr lang="en-GB" sz="2800" dirty="0">
              <a:solidFill>
                <a:schemeClr val="bg1"/>
              </a:solidFill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67E52C85-841E-FF6C-E3B6-A765966C80E0}"/>
              </a:ext>
            </a:extLst>
          </p:cNvPr>
          <p:cNvSpPr txBox="1">
            <a:spLocks/>
          </p:cNvSpPr>
          <p:nvPr/>
        </p:nvSpPr>
        <p:spPr>
          <a:xfrm>
            <a:off x="4786446" y="2103543"/>
            <a:ext cx="2016000" cy="669804"/>
          </a:xfrm>
          <a:prstGeom prst="roundRect">
            <a:avLst>
              <a:gd name="adj" fmla="val 25095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not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B29A0C3F-D60C-4447-1C87-64682F8B94F6}"/>
              </a:ext>
            </a:extLst>
          </p:cNvPr>
          <p:cNvSpPr txBox="1">
            <a:spLocks/>
          </p:cNvSpPr>
          <p:nvPr/>
        </p:nvSpPr>
        <p:spPr>
          <a:xfrm>
            <a:off x="7321521" y="2103543"/>
            <a:ext cx="2016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fair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9320B37A-BFEE-9756-4964-0A5CEC0C1A90}"/>
              </a:ext>
            </a:extLst>
          </p:cNvPr>
          <p:cNvSpPr txBox="1">
            <a:spLocks/>
          </p:cNvSpPr>
          <p:nvPr/>
        </p:nvSpPr>
        <p:spPr>
          <a:xfrm>
            <a:off x="9856596" y="2103543"/>
            <a:ext cx="2016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a way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34A50EEF-19D5-14C4-3A5C-210FC1F688E4}"/>
              </a:ext>
            </a:extLst>
          </p:cNvPr>
          <p:cNvSpPr txBox="1">
            <a:spLocks/>
          </p:cNvSpPr>
          <p:nvPr/>
        </p:nvSpPr>
        <p:spPr>
          <a:xfrm>
            <a:off x="4786446" y="3919177"/>
            <a:ext cx="2016000" cy="669804"/>
          </a:xfrm>
          <a:prstGeom prst="roundRect">
            <a:avLst>
              <a:gd name="adj" fmla="val 25095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un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1434ECEC-C820-71F2-C982-62D422044746}"/>
              </a:ext>
            </a:extLst>
          </p:cNvPr>
          <p:cNvSpPr txBox="1">
            <a:spLocks/>
          </p:cNvSpPr>
          <p:nvPr/>
        </p:nvSpPr>
        <p:spPr>
          <a:xfrm>
            <a:off x="7321521" y="3919177"/>
            <a:ext cx="2016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kind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EFE9BA58-A0E5-93D2-65B0-9C761C7BEEB4}"/>
              </a:ext>
            </a:extLst>
          </p:cNvPr>
          <p:cNvSpPr txBox="1">
            <a:spLocks/>
          </p:cNvSpPr>
          <p:nvPr/>
        </p:nvSpPr>
        <p:spPr>
          <a:xfrm>
            <a:off x="9856596" y="3919177"/>
            <a:ext cx="2016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ness</a:t>
            </a:r>
          </a:p>
        </p:txBody>
      </p:sp>
      <p:sp>
        <p:nvSpPr>
          <p:cNvPr id="22" name="Arrow: Right 21">
            <a:extLst>
              <a:ext uri="{FF2B5EF4-FFF2-40B4-BE49-F238E27FC236}">
                <a16:creationId xmlns:a16="http://schemas.microsoft.com/office/drawing/2014/main" id="{A983873E-F6E6-8F78-3B9A-7DEDDEFFB655}"/>
              </a:ext>
            </a:extLst>
          </p:cNvPr>
          <p:cNvSpPr/>
          <p:nvPr/>
        </p:nvSpPr>
        <p:spPr>
          <a:xfrm>
            <a:off x="3197114" y="4123030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" name="Cross 22">
            <a:extLst>
              <a:ext uri="{FF2B5EF4-FFF2-40B4-BE49-F238E27FC236}">
                <a16:creationId xmlns:a16="http://schemas.microsoft.com/office/drawing/2014/main" id="{DE5134EF-A76D-1B70-612E-20763CC8C8DC}"/>
              </a:ext>
            </a:extLst>
          </p:cNvPr>
          <p:cNvSpPr/>
          <p:nvPr/>
        </p:nvSpPr>
        <p:spPr>
          <a:xfrm>
            <a:off x="6857580" y="4059614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7" name="Cross 26">
            <a:extLst>
              <a:ext uri="{FF2B5EF4-FFF2-40B4-BE49-F238E27FC236}">
                <a16:creationId xmlns:a16="http://schemas.microsoft.com/office/drawing/2014/main" id="{90973FD0-F694-0C44-0432-462D6EFCFB16}"/>
              </a:ext>
            </a:extLst>
          </p:cNvPr>
          <p:cNvSpPr/>
          <p:nvPr/>
        </p:nvSpPr>
        <p:spPr>
          <a:xfrm>
            <a:off x="9388370" y="4059614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8FFCB95B-C833-6DB6-70B3-90D0C908929E}"/>
              </a:ext>
            </a:extLst>
          </p:cNvPr>
          <p:cNvSpPr txBox="1">
            <a:spLocks/>
          </p:cNvSpPr>
          <p:nvPr/>
        </p:nvSpPr>
        <p:spPr>
          <a:xfrm>
            <a:off x="614459" y="3919177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unkindness</a:t>
            </a:r>
          </a:p>
        </p:txBody>
      </p:sp>
      <p:sp>
        <p:nvSpPr>
          <p:cNvPr id="34" name="Title 1">
            <a:extLst>
              <a:ext uri="{FF2B5EF4-FFF2-40B4-BE49-F238E27FC236}">
                <a16:creationId xmlns:a16="http://schemas.microsoft.com/office/drawing/2014/main" id="{FEFC720F-F7B1-E31B-0462-7A4CD31FCD04}"/>
              </a:ext>
            </a:extLst>
          </p:cNvPr>
          <p:cNvSpPr txBox="1">
            <a:spLocks/>
          </p:cNvSpPr>
          <p:nvPr/>
        </p:nvSpPr>
        <p:spPr>
          <a:xfrm>
            <a:off x="935116" y="5952401"/>
            <a:ext cx="10321767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i="1" dirty="0">
                <a:solidFill>
                  <a:schemeClr val="bg1"/>
                </a:solidFill>
                <a:ea typeface="Andika"/>
                <a:cs typeface="Andika"/>
              </a:rPr>
              <a:t>Unkindness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 means to be in the state of not being kind. </a:t>
            </a:r>
          </a:p>
        </p:txBody>
      </p:sp>
      <p:sp>
        <p:nvSpPr>
          <p:cNvPr id="35" name="Title 1">
            <a:extLst>
              <a:ext uri="{FF2B5EF4-FFF2-40B4-BE49-F238E27FC236}">
                <a16:creationId xmlns:a16="http://schemas.microsoft.com/office/drawing/2014/main" id="{3CCD0342-2FB6-7E0D-9217-F167E19C86B3}"/>
              </a:ext>
            </a:extLst>
          </p:cNvPr>
          <p:cNvSpPr txBox="1">
            <a:spLocks/>
          </p:cNvSpPr>
          <p:nvPr/>
        </p:nvSpPr>
        <p:spPr>
          <a:xfrm>
            <a:off x="4786447" y="4828938"/>
            <a:ext cx="2016000" cy="669804"/>
          </a:xfrm>
          <a:prstGeom prst="roundRect">
            <a:avLst>
              <a:gd name="adj" fmla="val 25095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not</a:t>
            </a:r>
          </a:p>
        </p:txBody>
      </p:sp>
      <p:sp>
        <p:nvSpPr>
          <p:cNvPr id="36" name="Title 1">
            <a:extLst>
              <a:ext uri="{FF2B5EF4-FFF2-40B4-BE49-F238E27FC236}">
                <a16:creationId xmlns:a16="http://schemas.microsoft.com/office/drawing/2014/main" id="{74A25244-E586-1CE1-4EB5-24F820DEA81A}"/>
              </a:ext>
            </a:extLst>
          </p:cNvPr>
          <p:cNvSpPr txBox="1">
            <a:spLocks/>
          </p:cNvSpPr>
          <p:nvPr/>
        </p:nvSpPr>
        <p:spPr>
          <a:xfrm>
            <a:off x="7321522" y="4828938"/>
            <a:ext cx="2016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kind</a:t>
            </a:r>
          </a:p>
        </p:txBody>
      </p:sp>
      <p:sp>
        <p:nvSpPr>
          <p:cNvPr id="37" name="Title 1">
            <a:extLst>
              <a:ext uri="{FF2B5EF4-FFF2-40B4-BE49-F238E27FC236}">
                <a16:creationId xmlns:a16="http://schemas.microsoft.com/office/drawing/2014/main" id="{A7C5CE6F-4D00-742D-8A77-DE858C5805D4}"/>
              </a:ext>
            </a:extLst>
          </p:cNvPr>
          <p:cNvSpPr txBox="1">
            <a:spLocks/>
          </p:cNvSpPr>
          <p:nvPr/>
        </p:nvSpPr>
        <p:spPr>
          <a:xfrm>
            <a:off x="9856597" y="4828938"/>
            <a:ext cx="2016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state</a:t>
            </a:r>
          </a:p>
        </p:txBody>
      </p:sp>
    </p:spTree>
    <p:extLst>
      <p:ext uri="{BB962C8B-B14F-4D97-AF65-F5344CB8AC3E}">
        <p14:creationId xmlns:p14="http://schemas.microsoft.com/office/powerpoint/2010/main" val="63887644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 animBg="1"/>
      <p:bldP spid="7" grpId="0" animBg="1"/>
      <p:bldP spid="9" grpId="0" animBg="1"/>
      <p:bldP spid="10" grpId="0" animBg="1"/>
      <p:bldP spid="11" grpId="0" animBg="1"/>
      <p:bldP spid="12" grpId="0" animBg="1"/>
      <p:bldP spid="13" grpId="0" animBg="1"/>
      <p:bldP spid="21" grpId="0" animBg="1"/>
      <p:bldP spid="23" grpId="0" animBg="1"/>
      <p:bldP spid="27" grpId="0" animBg="1"/>
      <p:bldP spid="34" grpId="0" animBg="1"/>
      <p:bldP spid="35" grpId="0" animBg="1"/>
      <p:bldP spid="36" grpId="0" animBg="1"/>
      <p:bldP spid="3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A7B2DF37-5583-914A-4569-0DC0E842C35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split this word into a </a:t>
            </a:r>
            <a:r>
              <a:rPr lang="en-GB" sz="4400" u="sng" dirty="0">
                <a:solidFill>
                  <a:schemeClr val="bg1"/>
                </a:solidFill>
              </a:rPr>
              <a:t>word sum</a:t>
            </a:r>
            <a:r>
              <a:rPr lang="en-GB" sz="4400" dirty="0">
                <a:solidFill>
                  <a:schemeClr val="bg1"/>
                </a:solidFill>
              </a:rPr>
              <a:t>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3091671" y="2239015"/>
            <a:ext cx="690523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inactive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3083C170-2DD3-02C9-FE84-6A0FB64A0C3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4585" y="1242335"/>
            <a:ext cx="3140056" cy="2475757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BE1798FA-D194-2AAF-8A29-1B179CE19214}"/>
              </a:ext>
            </a:extLst>
          </p:cNvPr>
          <p:cNvSpPr txBox="1">
            <a:spLocks/>
          </p:cNvSpPr>
          <p:nvPr/>
        </p:nvSpPr>
        <p:spPr>
          <a:xfrm>
            <a:off x="4481314" y="427558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34F7B208-B7AB-341A-B72C-13951B9B845A}"/>
              </a:ext>
            </a:extLst>
          </p:cNvPr>
          <p:cNvSpPr txBox="1">
            <a:spLocks/>
          </p:cNvSpPr>
          <p:nvPr/>
        </p:nvSpPr>
        <p:spPr>
          <a:xfrm>
            <a:off x="7038431" y="427558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act</a:t>
            </a:r>
          </a:p>
        </p:txBody>
      </p:sp>
      <p:sp>
        <p:nvSpPr>
          <p:cNvPr id="10" name="Cross 9">
            <a:extLst>
              <a:ext uri="{FF2B5EF4-FFF2-40B4-BE49-F238E27FC236}">
                <a16:creationId xmlns:a16="http://schemas.microsoft.com/office/drawing/2014/main" id="{15FBA86C-60F7-0488-B446-176C7EB7B69C}"/>
              </a:ext>
            </a:extLst>
          </p:cNvPr>
          <p:cNvSpPr/>
          <p:nvPr/>
        </p:nvSpPr>
        <p:spPr>
          <a:xfrm>
            <a:off x="6544290" y="4416020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FA9F537B-1A3A-4552-77B3-94E01F4CC7C8}"/>
              </a:ext>
            </a:extLst>
          </p:cNvPr>
          <p:cNvSpPr/>
          <p:nvPr/>
        </p:nvSpPr>
        <p:spPr>
          <a:xfrm>
            <a:off x="3011751" y="4376786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026DB9E2-494D-7855-FEC4-8740F3880D3A}"/>
              </a:ext>
            </a:extLst>
          </p:cNvPr>
          <p:cNvSpPr txBox="1">
            <a:spLocks/>
          </p:cNvSpPr>
          <p:nvPr/>
        </p:nvSpPr>
        <p:spPr>
          <a:xfrm>
            <a:off x="4481314" y="524417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not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1D32BD2E-641F-DE44-A869-60D69E0CEE30}"/>
              </a:ext>
            </a:extLst>
          </p:cNvPr>
          <p:cNvSpPr txBox="1">
            <a:spLocks/>
          </p:cNvSpPr>
          <p:nvPr/>
        </p:nvSpPr>
        <p:spPr>
          <a:xfrm>
            <a:off x="548864" y="4210545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inactive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999CB0EB-973A-37A1-1A6E-70F1576968AC}"/>
              </a:ext>
            </a:extLst>
          </p:cNvPr>
          <p:cNvSpPr txBox="1">
            <a:spLocks/>
          </p:cNvSpPr>
          <p:nvPr/>
        </p:nvSpPr>
        <p:spPr>
          <a:xfrm>
            <a:off x="7038432" y="5244180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the act of 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A41802BF-3BC7-A0F6-3FBA-EE4432800221}"/>
              </a:ext>
            </a:extLst>
          </p:cNvPr>
          <p:cNvSpPr txBox="1">
            <a:spLocks/>
          </p:cNvSpPr>
          <p:nvPr/>
        </p:nvSpPr>
        <p:spPr>
          <a:xfrm>
            <a:off x="9614597" y="427558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ive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6" name="Cross 15">
            <a:extLst>
              <a:ext uri="{FF2B5EF4-FFF2-40B4-BE49-F238E27FC236}">
                <a16:creationId xmlns:a16="http://schemas.microsoft.com/office/drawing/2014/main" id="{5FC62ECD-435C-7DD4-D397-0F4722561621}"/>
              </a:ext>
            </a:extLst>
          </p:cNvPr>
          <p:cNvSpPr/>
          <p:nvPr/>
        </p:nvSpPr>
        <p:spPr>
          <a:xfrm>
            <a:off x="9120456" y="4416020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7F8B01BF-AB1A-C7BA-8A97-C0C20B1690F7}"/>
              </a:ext>
            </a:extLst>
          </p:cNvPr>
          <p:cNvSpPr txBox="1">
            <a:spLocks/>
          </p:cNvSpPr>
          <p:nvPr/>
        </p:nvSpPr>
        <p:spPr>
          <a:xfrm>
            <a:off x="9614597" y="5225593"/>
            <a:ext cx="1980000" cy="669805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what something is like</a:t>
            </a:r>
          </a:p>
        </p:txBody>
      </p:sp>
    </p:spTree>
    <p:extLst>
      <p:ext uri="{BB962C8B-B14F-4D97-AF65-F5344CB8AC3E}">
        <p14:creationId xmlns:p14="http://schemas.microsoft.com/office/powerpoint/2010/main" val="4185046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2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42F3050-E05F-018A-C9E3-9B04A255AF4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CE7188FE-1626-2AA0-F2F7-E7ABC7CAD1D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B7CA9E1-4F92-1F6D-46AF-EA42BBC020A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split this word into a </a:t>
            </a:r>
            <a:r>
              <a:rPr lang="en-GB" sz="4400" u="sng" dirty="0">
                <a:solidFill>
                  <a:schemeClr val="bg1"/>
                </a:solidFill>
              </a:rPr>
              <a:t>word sum</a:t>
            </a:r>
            <a:r>
              <a:rPr lang="en-GB" sz="4400" dirty="0">
                <a:solidFill>
                  <a:schemeClr val="bg1"/>
                </a:solidFill>
              </a:rPr>
              <a:t>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4258DC2-2870-8FE9-4366-C3ADAF3E1C4D}"/>
              </a:ext>
            </a:extLst>
          </p:cNvPr>
          <p:cNvSpPr txBox="1"/>
          <p:nvPr/>
        </p:nvSpPr>
        <p:spPr>
          <a:xfrm>
            <a:off x="2643380" y="2209725"/>
            <a:ext cx="690523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misreading</a:t>
            </a:r>
            <a:endParaRPr lang="en-GB" sz="9600" u="sng" dirty="0">
              <a:solidFill>
                <a:schemeClr val="bg1"/>
              </a:solidFill>
            </a:endParaRP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5A2DB55C-87B6-429A-4EEE-6388A1AF812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0237" y="1231923"/>
            <a:ext cx="2464627" cy="2299461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CB20B20F-ABC2-A832-A992-4E900F899AC5}"/>
              </a:ext>
            </a:extLst>
          </p:cNvPr>
          <p:cNvSpPr txBox="1">
            <a:spLocks/>
          </p:cNvSpPr>
          <p:nvPr/>
        </p:nvSpPr>
        <p:spPr>
          <a:xfrm>
            <a:off x="4481314" y="427558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mis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1D4A352-A834-8EA7-66BC-5FD6825761C5}"/>
              </a:ext>
            </a:extLst>
          </p:cNvPr>
          <p:cNvSpPr txBox="1">
            <a:spLocks/>
          </p:cNvSpPr>
          <p:nvPr/>
        </p:nvSpPr>
        <p:spPr>
          <a:xfrm>
            <a:off x="7038431" y="427558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read</a:t>
            </a:r>
          </a:p>
        </p:txBody>
      </p:sp>
      <p:sp>
        <p:nvSpPr>
          <p:cNvPr id="9" name="Cross 8">
            <a:extLst>
              <a:ext uri="{FF2B5EF4-FFF2-40B4-BE49-F238E27FC236}">
                <a16:creationId xmlns:a16="http://schemas.microsoft.com/office/drawing/2014/main" id="{E1E24769-E50F-2322-1394-DEE93E7D846F}"/>
              </a:ext>
            </a:extLst>
          </p:cNvPr>
          <p:cNvSpPr/>
          <p:nvPr/>
        </p:nvSpPr>
        <p:spPr>
          <a:xfrm>
            <a:off x="6544290" y="4416020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72073EC3-9930-EDBF-E5D2-4E004AAF508E}"/>
              </a:ext>
            </a:extLst>
          </p:cNvPr>
          <p:cNvSpPr/>
          <p:nvPr/>
        </p:nvSpPr>
        <p:spPr>
          <a:xfrm>
            <a:off x="3011751" y="4376786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C2890C03-5A85-572E-211B-C123F8CC733B}"/>
              </a:ext>
            </a:extLst>
          </p:cNvPr>
          <p:cNvSpPr txBox="1">
            <a:spLocks/>
          </p:cNvSpPr>
          <p:nvPr/>
        </p:nvSpPr>
        <p:spPr>
          <a:xfrm>
            <a:off x="4481314" y="524417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>
                <a:solidFill>
                  <a:schemeClr val="bg1"/>
                </a:solidFill>
                <a:ea typeface="Andika"/>
                <a:cs typeface="Andika"/>
              </a:rPr>
              <a:t>wrongly</a:t>
            </a:r>
            <a:endParaRPr lang="en-GB" sz="2800" dirty="0">
              <a:solidFill>
                <a:schemeClr val="bg1"/>
              </a:solidFill>
              <a:ea typeface="Andika"/>
              <a:cs typeface="Andika"/>
            </a:endParaRP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C3D4FCB0-A9FA-80A7-508C-22DB5B1E1F2C}"/>
              </a:ext>
            </a:extLst>
          </p:cNvPr>
          <p:cNvSpPr txBox="1">
            <a:spLocks/>
          </p:cNvSpPr>
          <p:nvPr/>
        </p:nvSpPr>
        <p:spPr>
          <a:xfrm>
            <a:off x="548864" y="4210545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misreading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D02E8CEE-1FFF-F698-CA2D-1DA0ED791A46}"/>
              </a:ext>
            </a:extLst>
          </p:cNvPr>
          <p:cNvSpPr txBox="1">
            <a:spLocks/>
          </p:cNvSpPr>
          <p:nvPr/>
        </p:nvSpPr>
        <p:spPr>
          <a:xfrm>
            <a:off x="7038432" y="5244180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read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66C79571-CBAD-4112-779C-BC4392DB7D89}"/>
              </a:ext>
            </a:extLst>
          </p:cNvPr>
          <p:cNvSpPr txBox="1">
            <a:spLocks/>
          </p:cNvSpPr>
          <p:nvPr/>
        </p:nvSpPr>
        <p:spPr>
          <a:xfrm>
            <a:off x="9614597" y="427558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21" name="Cross 20">
            <a:extLst>
              <a:ext uri="{FF2B5EF4-FFF2-40B4-BE49-F238E27FC236}">
                <a16:creationId xmlns:a16="http://schemas.microsoft.com/office/drawing/2014/main" id="{F8EF9EF9-D956-5DC9-0090-EAB04E2B1439}"/>
              </a:ext>
            </a:extLst>
          </p:cNvPr>
          <p:cNvSpPr/>
          <p:nvPr/>
        </p:nvSpPr>
        <p:spPr>
          <a:xfrm>
            <a:off x="9120456" y="4416020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A1582A80-3B17-B7FF-3AFE-C55A14F5B6C4}"/>
              </a:ext>
            </a:extLst>
          </p:cNvPr>
          <p:cNvSpPr txBox="1">
            <a:spLocks/>
          </p:cNvSpPr>
          <p:nvPr/>
        </p:nvSpPr>
        <p:spPr>
          <a:xfrm>
            <a:off x="9614597" y="5225593"/>
            <a:ext cx="1980000" cy="669805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happening now</a:t>
            </a:r>
          </a:p>
        </p:txBody>
      </p:sp>
    </p:spTree>
    <p:extLst>
      <p:ext uri="{BB962C8B-B14F-4D97-AF65-F5344CB8AC3E}">
        <p14:creationId xmlns:p14="http://schemas.microsoft.com/office/powerpoint/2010/main" val="785025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9" grpId="0" animBg="1"/>
      <p:bldP spid="14" grpId="0" animBg="1"/>
      <p:bldP spid="19" grpId="0" animBg="1"/>
      <p:bldP spid="20" grpId="0" animBg="1"/>
      <p:bldP spid="21" grpId="0" animBg="1"/>
      <p:bldP spid="2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A9283F4-541C-FCFA-5F4D-E37FB0C729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, background pattern&#10;&#10;Description automatically generated">
            <a:extLst>
              <a:ext uri="{FF2B5EF4-FFF2-40B4-BE49-F238E27FC236}">
                <a16:creationId xmlns:a16="http://schemas.microsoft.com/office/drawing/2014/main" id="{A6F0EB55-42BE-A782-202E-6E53C9F9C54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79652A-93AE-3AF4-7FDE-8D9AF4FF9A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split this word into a </a:t>
            </a:r>
            <a:r>
              <a:rPr lang="en-GB" sz="4400" u="sng" dirty="0">
                <a:solidFill>
                  <a:schemeClr val="bg1"/>
                </a:solidFill>
              </a:rPr>
              <a:t>word sum</a:t>
            </a:r>
            <a:r>
              <a:rPr lang="en-GB" sz="4400" dirty="0">
                <a:solidFill>
                  <a:schemeClr val="bg1"/>
                </a:solidFill>
              </a:rPr>
              <a:t>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DC5DEA9-7006-CF67-5C53-815996D0BC53}"/>
              </a:ext>
            </a:extLst>
          </p:cNvPr>
          <p:cNvSpPr txBox="1"/>
          <p:nvPr/>
        </p:nvSpPr>
        <p:spPr>
          <a:xfrm>
            <a:off x="2643380" y="2037123"/>
            <a:ext cx="905846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colourful</a:t>
            </a:r>
            <a:endParaRPr lang="en-GB" sz="9600" u="sng" dirty="0">
              <a:solidFill>
                <a:schemeClr val="bg1"/>
              </a:solidFill>
            </a:endParaRP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02A48B91-EAAE-0AB9-59BB-2B8BC4C02E0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385" y="1273824"/>
            <a:ext cx="3219461" cy="2538363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5475A355-B462-1B32-9CD3-89D48517ABFC}"/>
              </a:ext>
            </a:extLst>
          </p:cNvPr>
          <p:cNvSpPr txBox="1">
            <a:spLocks/>
          </p:cNvSpPr>
          <p:nvPr/>
        </p:nvSpPr>
        <p:spPr>
          <a:xfrm>
            <a:off x="5699121" y="4035185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colour</a:t>
            </a:r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ED070AD9-113E-83B6-0BE9-6E21E10624E2}"/>
              </a:ext>
            </a:extLst>
          </p:cNvPr>
          <p:cNvSpPr/>
          <p:nvPr/>
        </p:nvSpPr>
        <p:spPr>
          <a:xfrm>
            <a:off x="4086789" y="4201426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BDE35D66-E739-F977-F198-6E4D57D15E7D}"/>
              </a:ext>
            </a:extLst>
          </p:cNvPr>
          <p:cNvSpPr txBox="1">
            <a:spLocks/>
          </p:cNvSpPr>
          <p:nvPr/>
        </p:nvSpPr>
        <p:spPr>
          <a:xfrm>
            <a:off x="1623902" y="4035185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colourful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56942B0C-12AF-4C80-6754-FCA5F280642C}"/>
              </a:ext>
            </a:extLst>
          </p:cNvPr>
          <p:cNvSpPr txBox="1">
            <a:spLocks/>
          </p:cNvSpPr>
          <p:nvPr/>
        </p:nvSpPr>
        <p:spPr>
          <a:xfrm>
            <a:off x="5699122" y="5003782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colour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C12D6BDB-DE5E-303F-03D1-F2FBD9836678}"/>
              </a:ext>
            </a:extLst>
          </p:cNvPr>
          <p:cNvSpPr txBox="1">
            <a:spLocks/>
          </p:cNvSpPr>
          <p:nvPr/>
        </p:nvSpPr>
        <p:spPr>
          <a:xfrm>
            <a:off x="8275287" y="4035185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ful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1" name="Cross 20">
            <a:extLst>
              <a:ext uri="{FF2B5EF4-FFF2-40B4-BE49-F238E27FC236}">
                <a16:creationId xmlns:a16="http://schemas.microsoft.com/office/drawing/2014/main" id="{41ED3764-6342-B1B1-5922-EAA5BBA403AE}"/>
              </a:ext>
            </a:extLst>
          </p:cNvPr>
          <p:cNvSpPr/>
          <p:nvPr/>
        </p:nvSpPr>
        <p:spPr>
          <a:xfrm>
            <a:off x="7781146" y="4175622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6D3A021F-C1E4-784D-EF51-A1D4534822A5}"/>
              </a:ext>
            </a:extLst>
          </p:cNvPr>
          <p:cNvSpPr txBox="1">
            <a:spLocks/>
          </p:cNvSpPr>
          <p:nvPr/>
        </p:nvSpPr>
        <p:spPr>
          <a:xfrm>
            <a:off x="8275287" y="4985195"/>
            <a:ext cx="1980000" cy="669805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full of</a:t>
            </a:r>
          </a:p>
        </p:txBody>
      </p:sp>
    </p:spTree>
    <p:extLst>
      <p:ext uri="{BB962C8B-B14F-4D97-AF65-F5344CB8AC3E}">
        <p14:creationId xmlns:p14="http://schemas.microsoft.com/office/powerpoint/2010/main" val="15311515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9" grpId="0" animBg="1"/>
      <p:bldP spid="20" grpId="0" animBg="1"/>
      <p:bldP spid="21" grpId="0" animBg="1"/>
      <p:bldP spid="2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3976A91-DE3D-5D6B-8CDF-6D96A3D01A6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3FFDB98D-659D-CE28-CA8B-ACC490A54A3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C0EC244-A268-A7F4-BB9C-21873D8E08B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Sometimes in a word sum </a:t>
            </a:r>
            <a:br>
              <a:rPr lang="en-GB" sz="4400" dirty="0">
                <a:solidFill>
                  <a:schemeClr val="bg1"/>
                </a:solidFill>
              </a:rPr>
            </a:br>
            <a:r>
              <a:rPr lang="en-GB" sz="4400" dirty="0">
                <a:solidFill>
                  <a:schemeClr val="bg1"/>
                </a:solidFill>
              </a:rPr>
              <a:t>the letter </a:t>
            </a:r>
            <a:r>
              <a:rPr lang="en-GB" sz="4400">
                <a:solidFill>
                  <a:schemeClr val="bg1"/>
                </a:solidFill>
              </a:rPr>
              <a:t>E is dropped</a:t>
            </a:r>
            <a:r>
              <a:rPr lang="en-GB" sz="4400" dirty="0">
                <a:solidFill>
                  <a:schemeClr val="bg1"/>
                </a:solidFill>
              </a:rPr>
              <a:t>!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7C42877-0B43-4AFC-D02C-0FB6C0C61175}"/>
              </a:ext>
            </a:extLst>
          </p:cNvPr>
          <p:cNvSpPr txBox="1"/>
          <p:nvPr/>
        </p:nvSpPr>
        <p:spPr>
          <a:xfrm>
            <a:off x="2643380" y="2037123"/>
            <a:ext cx="905846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hoping</a:t>
            </a:r>
            <a:endParaRPr lang="en-GB" sz="9600" u="sng" dirty="0">
              <a:solidFill>
                <a:schemeClr val="bg1"/>
              </a:solidFill>
            </a:endParaRP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F50A8EBB-A17E-A9E4-25C4-27988E68A93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385" y="1273824"/>
            <a:ext cx="3219461" cy="2538363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5FB9603F-0A81-C264-0EEF-3CD82FB89C40}"/>
              </a:ext>
            </a:extLst>
          </p:cNvPr>
          <p:cNvSpPr txBox="1">
            <a:spLocks/>
          </p:cNvSpPr>
          <p:nvPr/>
        </p:nvSpPr>
        <p:spPr>
          <a:xfrm>
            <a:off x="5699121" y="4035185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hop</a:t>
            </a:r>
            <a:r>
              <a:rPr lang="en-GB" sz="28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</a:t>
            </a:r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67AF23A2-EE0B-C706-EB16-037CAC66A9FC}"/>
              </a:ext>
            </a:extLst>
          </p:cNvPr>
          <p:cNvSpPr/>
          <p:nvPr/>
        </p:nvSpPr>
        <p:spPr>
          <a:xfrm>
            <a:off x="4086789" y="4201426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B7A72C16-3B42-ACF5-32B5-4326BCBF2A3A}"/>
              </a:ext>
            </a:extLst>
          </p:cNvPr>
          <p:cNvSpPr txBox="1">
            <a:spLocks/>
          </p:cNvSpPr>
          <p:nvPr/>
        </p:nvSpPr>
        <p:spPr>
          <a:xfrm>
            <a:off x="1623902" y="4035185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hoping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1D47919D-F162-69C2-43B1-B94B2F60E31B}"/>
              </a:ext>
            </a:extLst>
          </p:cNvPr>
          <p:cNvSpPr txBox="1">
            <a:spLocks/>
          </p:cNvSpPr>
          <p:nvPr/>
        </p:nvSpPr>
        <p:spPr>
          <a:xfrm>
            <a:off x="5699122" y="5003782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hope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401ABF01-51DE-E581-EC0A-20F9EF964624}"/>
              </a:ext>
            </a:extLst>
          </p:cNvPr>
          <p:cNvSpPr txBox="1">
            <a:spLocks/>
          </p:cNvSpPr>
          <p:nvPr/>
        </p:nvSpPr>
        <p:spPr>
          <a:xfrm>
            <a:off x="8275287" y="4035185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21" name="Cross 20">
            <a:extLst>
              <a:ext uri="{FF2B5EF4-FFF2-40B4-BE49-F238E27FC236}">
                <a16:creationId xmlns:a16="http://schemas.microsoft.com/office/drawing/2014/main" id="{0A2DAD90-4BAF-ADA9-EA79-D3CF213B16F9}"/>
              </a:ext>
            </a:extLst>
          </p:cNvPr>
          <p:cNvSpPr/>
          <p:nvPr/>
        </p:nvSpPr>
        <p:spPr>
          <a:xfrm>
            <a:off x="7781146" y="4175622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7F5E3E6D-A3A0-629A-37A1-82EE92A6D344}"/>
              </a:ext>
            </a:extLst>
          </p:cNvPr>
          <p:cNvSpPr txBox="1">
            <a:spLocks/>
          </p:cNvSpPr>
          <p:nvPr/>
        </p:nvSpPr>
        <p:spPr>
          <a:xfrm>
            <a:off x="8275287" y="4985195"/>
            <a:ext cx="1980000" cy="669805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happening now</a:t>
            </a:r>
          </a:p>
        </p:txBody>
      </p:sp>
      <p:sp>
        <p:nvSpPr>
          <p:cNvPr id="8" name="Multiplication Sign 7">
            <a:extLst>
              <a:ext uri="{FF2B5EF4-FFF2-40B4-BE49-F238E27FC236}">
                <a16:creationId xmlns:a16="http://schemas.microsoft.com/office/drawing/2014/main" id="{9945B869-4B8A-AE9D-2F25-A5F2C5C117F9}"/>
              </a:ext>
            </a:extLst>
          </p:cNvPr>
          <p:cNvSpPr/>
          <p:nvPr/>
        </p:nvSpPr>
        <p:spPr>
          <a:xfrm>
            <a:off x="6537876" y="3645187"/>
            <a:ext cx="1039385" cy="1449789"/>
          </a:xfrm>
          <a:prstGeom prst="mathMultiply">
            <a:avLst>
              <a:gd name="adj1" fmla="val 7294"/>
            </a:avLst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192549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9" grpId="0" animBg="1"/>
      <p:bldP spid="20" grpId="0" animBg="1"/>
      <p:bldP spid="21" grpId="0" animBg="1"/>
      <p:bldP spid="22" grpId="0" animBg="1"/>
      <p:bldP spid="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1EF32FE-7A9D-83FD-5165-F2DE8E1D6C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E038C215-7FBC-A623-FD4B-41FCC2C6BCB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0E42B556-46B6-1DD1-AF58-F1EF5C43F9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34A6D7D2-6A38-0804-A5E5-714C26D9356F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15CC4D22-B194-1B4B-71C9-E268DCB5D29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35B7593-3F64-EDC9-5053-E9BEEA00006B}"/>
              </a:ext>
            </a:extLst>
          </p:cNvPr>
          <p:cNvSpPr txBox="1"/>
          <p:nvPr/>
        </p:nvSpPr>
        <p:spPr>
          <a:xfrm>
            <a:off x="332509" y="1941061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She felt </a:t>
            </a:r>
            <a:r>
              <a:rPr lang="en-GB" sz="3400" dirty="0" err="1">
                <a:solidFill>
                  <a:schemeClr val="bg1"/>
                </a:solidFill>
              </a:rPr>
              <a:t>umhappy</a:t>
            </a:r>
            <a:r>
              <a:rPr lang="en-GB" sz="3400" dirty="0">
                <a:solidFill>
                  <a:schemeClr val="bg1"/>
                </a:solidFill>
              </a:rPr>
              <a:t> and </a:t>
            </a:r>
            <a:r>
              <a:rPr lang="en-GB" sz="3400" dirty="0" err="1">
                <a:solidFill>
                  <a:schemeClr val="bg1"/>
                </a:solidFill>
              </a:rPr>
              <a:t>sadlly</a:t>
            </a:r>
            <a:r>
              <a:rPr lang="en-GB" sz="3400" dirty="0">
                <a:solidFill>
                  <a:schemeClr val="bg1"/>
                </a:solidFill>
              </a:rPr>
              <a:t> sat alone </a:t>
            </a:r>
            <a:br>
              <a:rPr lang="en-GB" sz="3400" dirty="0">
                <a:solidFill>
                  <a:schemeClr val="bg1"/>
                </a:solidFill>
              </a:rPr>
            </a:br>
            <a:r>
              <a:rPr lang="en-GB" sz="3400" dirty="0">
                <a:solidFill>
                  <a:schemeClr val="bg1"/>
                </a:solidFill>
              </a:rPr>
              <a:t>because the game felt </a:t>
            </a:r>
            <a:r>
              <a:rPr lang="en-GB" sz="3400" dirty="0" err="1">
                <a:solidFill>
                  <a:schemeClr val="bg1"/>
                </a:solidFill>
              </a:rPr>
              <a:t>unplayfull</a:t>
            </a:r>
            <a:r>
              <a:rPr lang="en-GB" sz="3400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06F9C6C-47BB-A28B-43F6-F2218AAA3F4F}"/>
              </a:ext>
            </a:extLst>
          </p:cNvPr>
          <p:cNvSpPr txBox="1"/>
          <p:nvPr/>
        </p:nvSpPr>
        <p:spPr>
          <a:xfrm>
            <a:off x="360218" y="5108061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She felt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unhappy</a:t>
            </a:r>
            <a:r>
              <a:rPr lang="en-GB" sz="3400" dirty="0">
                <a:solidFill>
                  <a:schemeClr val="bg1"/>
                </a:solidFill>
              </a:rPr>
              <a:t> and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sadly</a:t>
            </a:r>
            <a:r>
              <a:rPr lang="en-GB" sz="3400" dirty="0">
                <a:solidFill>
                  <a:schemeClr val="bg1"/>
                </a:solidFill>
              </a:rPr>
              <a:t> sat alone </a:t>
            </a:r>
            <a:br>
              <a:rPr lang="en-GB" sz="3400" dirty="0">
                <a:solidFill>
                  <a:schemeClr val="bg1"/>
                </a:solidFill>
              </a:rPr>
            </a:br>
            <a:r>
              <a:rPr lang="en-GB" sz="3400" dirty="0">
                <a:solidFill>
                  <a:schemeClr val="bg1"/>
                </a:solidFill>
              </a:rPr>
              <a:t>because the game felt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unplayful</a:t>
            </a:r>
            <a:r>
              <a:rPr lang="en-GB" sz="3400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01AC5E5-F858-1376-1967-8E87160B40CF}"/>
              </a:ext>
            </a:extLst>
          </p:cNvPr>
          <p:cNvSpPr txBox="1"/>
          <p:nvPr/>
        </p:nvSpPr>
        <p:spPr>
          <a:xfrm>
            <a:off x="332509" y="3585991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She felt unhappy and sadly sat alone </a:t>
            </a:r>
            <a:br>
              <a:rPr lang="en-GB" sz="3400" dirty="0">
                <a:solidFill>
                  <a:schemeClr val="bg1"/>
                </a:solidFill>
              </a:rPr>
            </a:br>
            <a:r>
              <a:rPr lang="en-GB" sz="3400" dirty="0">
                <a:solidFill>
                  <a:schemeClr val="bg1"/>
                </a:solidFill>
              </a:rPr>
              <a:t>because the game felt unplayful.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DED02BFA-6AC6-DD12-AD25-0B8DAF85F264}"/>
              </a:ext>
            </a:extLst>
          </p:cNvPr>
          <p:cNvCxnSpPr>
            <a:cxnSpLocks/>
          </p:cNvCxnSpPr>
          <p:nvPr/>
        </p:nvCxnSpPr>
        <p:spPr>
          <a:xfrm>
            <a:off x="2283832" y="3376318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9B2D1AE9-180B-03DB-9AC1-9C67617E6CEB}"/>
              </a:ext>
            </a:extLst>
          </p:cNvPr>
          <p:cNvCxnSpPr>
            <a:cxnSpLocks/>
          </p:cNvCxnSpPr>
          <p:nvPr/>
        </p:nvCxnSpPr>
        <p:spPr>
          <a:xfrm>
            <a:off x="2283832" y="4901641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249520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AC51B7AE-EAEE-6594-4FCF-EF8AF70CC4B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648" y="0"/>
            <a:ext cx="12178352" cy="689787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27104" y="1963668"/>
            <a:ext cx="9144000" cy="1293338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Word Sums</a:t>
            </a: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01C6609C-3BE2-B0DA-7453-364149A1795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27260" y="217780"/>
            <a:ext cx="2092311" cy="739911"/>
          </a:xfrm>
          <a:prstGeom prst="rect">
            <a:avLst/>
          </a:prstGeom>
        </p:spPr>
      </p:pic>
      <p:pic>
        <p:nvPicPr>
          <p:cNvPr id="9" name="Picture 8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DEAAB03A-E35E-EC91-EFFD-E281E0F2F3D2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14422" y="-2922353"/>
            <a:ext cx="3598449" cy="276708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0" name="Picture 9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BB5931B9-8640-EB72-8245-B378A533FEC2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879312" y="3848777"/>
            <a:ext cx="2148583" cy="340202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-4.44444E-6 L 0.11055 0.4879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21" y="24398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2.22222E-6 L -0.23008 -0.05556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510" y="-27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B9EA30C-ECF6-E3A9-607E-C041C06FB0D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A6506E5F-716F-23C1-CFB5-31F96CC189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A0025EB4-4105-B4F0-9228-45F18BD788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02012932-592B-4BC8-8CAD-76A14E28B842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7C0C7097-6177-8DFC-ACCD-8A65E7C1979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43F266D-38C6-C5AF-BCA6-37244D9141A2}"/>
              </a:ext>
            </a:extLst>
          </p:cNvPr>
          <p:cNvSpPr txBox="1"/>
          <p:nvPr/>
        </p:nvSpPr>
        <p:spPr>
          <a:xfrm>
            <a:off x="332509" y="1993846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The answer was </a:t>
            </a:r>
            <a:r>
              <a:rPr lang="en-GB" sz="3400" dirty="0" err="1">
                <a:solidFill>
                  <a:schemeClr val="bg1"/>
                </a:solidFill>
              </a:rPr>
              <a:t>inncorrect</a:t>
            </a:r>
            <a:r>
              <a:rPr lang="en-GB" sz="3400" dirty="0">
                <a:solidFill>
                  <a:schemeClr val="bg1"/>
                </a:solidFill>
              </a:rPr>
              <a:t>, and the instructions were </a:t>
            </a:r>
            <a:r>
              <a:rPr lang="en-GB" sz="3400" dirty="0" err="1">
                <a:solidFill>
                  <a:schemeClr val="bg1"/>
                </a:solidFill>
              </a:rPr>
              <a:t>unhelpfull</a:t>
            </a:r>
            <a:r>
              <a:rPr lang="en-GB" sz="3400" dirty="0">
                <a:solidFill>
                  <a:schemeClr val="bg1"/>
                </a:solidFill>
              </a:rPr>
              <a:t>, so the work was </a:t>
            </a:r>
            <a:r>
              <a:rPr lang="en-GB" sz="3400" dirty="0" err="1">
                <a:solidFill>
                  <a:schemeClr val="bg1"/>
                </a:solidFill>
              </a:rPr>
              <a:t>mizunderstood</a:t>
            </a:r>
            <a:r>
              <a:rPr lang="en-GB" sz="3400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54E044A-D462-5A1C-CA9C-C9E8DDD6B002}"/>
              </a:ext>
            </a:extLst>
          </p:cNvPr>
          <p:cNvSpPr txBox="1"/>
          <p:nvPr/>
        </p:nvSpPr>
        <p:spPr>
          <a:xfrm>
            <a:off x="360218" y="5108061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The answer was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incorrect</a:t>
            </a:r>
            <a:r>
              <a:rPr lang="en-GB" sz="3400" dirty="0">
                <a:solidFill>
                  <a:schemeClr val="bg1"/>
                </a:solidFill>
              </a:rPr>
              <a:t>, and the instructions were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unhelpful</a:t>
            </a:r>
            <a:r>
              <a:rPr lang="en-GB" sz="3400" dirty="0">
                <a:solidFill>
                  <a:schemeClr val="bg1"/>
                </a:solidFill>
              </a:rPr>
              <a:t>, so the work was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misunderstood</a:t>
            </a:r>
            <a:r>
              <a:rPr lang="en-GB" sz="3400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B61AE4A-0112-9150-6799-0DE8C8578EF6}"/>
              </a:ext>
            </a:extLst>
          </p:cNvPr>
          <p:cNvSpPr txBox="1"/>
          <p:nvPr/>
        </p:nvSpPr>
        <p:spPr>
          <a:xfrm>
            <a:off x="332509" y="3620018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The answer was incorrect, and the instructions were unhelpful, so the work was misunderstood.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F31A67A1-DE5F-F02E-D8DE-9BAA6DCD4E96}"/>
              </a:ext>
            </a:extLst>
          </p:cNvPr>
          <p:cNvCxnSpPr>
            <a:cxnSpLocks/>
          </p:cNvCxnSpPr>
          <p:nvPr/>
        </p:nvCxnSpPr>
        <p:spPr>
          <a:xfrm>
            <a:off x="2283832" y="3376318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6AF529A0-33B7-8A08-717E-1A79CFB519BA}"/>
              </a:ext>
            </a:extLst>
          </p:cNvPr>
          <p:cNvCxnSpPr>
            <a:cxnSpLocks/>
          </p:cNvCxnSpPr>
          <p:nvPr/>
        </p:nvCxnSpPr>
        <p:spPr>
          <a:xfrm>
            <a:off x="2283832" y="4901641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59073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CB086559-B5FB-1A9A-82A9-FE86BC196D7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5" y="0"/>
            <a:ext cx="12178469" cy="6858000"/>
          </a:xfrm>
          <a:prstGeom prst="rect">
            <a:avLst/>
          </a:prstGeom>
        </p:spPr>
      </p:pic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36978792-A5EE-496B-B0E0-C6FD309BE292}"/>
              </a:ext>
            </a:extLst>
          </p:cNvPr>
          <p:cNvSpPr/>
          <p:nvPr/>
        </p:nvSpPr>
        <p:spPr>
          <a:xfrm>
            <a:off x="2139518" y="1660124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pic>
        <p:nvPicPr>
          <p:cNvPr id="9" name="Picture 8" descr="A picture containing text&#10;&#10;Description automatically generated">
            <a:extLst>
              <a:ext uri="{FF2B5EF4-FFF2-40B4-BE49-F238E27FC236}">
                <a16:creationId xmlns:a16="http://schemas.microsoft.com/office/drawing/2014/main" id="{8631F5E2-E18F-1587-F217-04424B6CA0E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389437" y="3806660"/>
            <a:ext cx="2556073" cy="1424548"/>
          </a:xfrm>
          <a:prstGeom prst="rect">
            <a:avLst/>
          </a:prstGeom>
        </p:spPr>
      </p:pic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573434"/>
            <a:ext cx="8709891" cy="870533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</a:rPr>
              <a:t>Here are this week’s spellings to practise: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4A98FF5-4F3C-D9B6-7AF1-1894F09399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77096" y="1740806"/>
            <a:ext cx="7459640" cy="38639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2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incorrect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unhelpful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misunderstood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misreading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colourful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colourless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unhappy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unplayful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unwanted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hopeless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hopeful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hoping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D950D525-0002-1CE1-9E55-5F24B4AC5FF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0381" y="-280644"/>
            <a:ext cx="1562456" cy="257868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Rectangle: Rounded Corners 1">
            <a:hlinkClick r:id="rId6"/>
            <a:extLst>
              <a:ext uri="{FF2B5EF4-FFF2-40B4-BE49-F238E27FC236}">
                <a16:creationId xmlns:a16="http://schemas.microsoft.com/office/drawing/2014/main" id="{AB87BF5D-373E-1FE4-5A88-17C0198A8616}"/>
              </a:ext>
            </a:extLst>
          </p:cNvPr>
          <p:cNvSpPr/>
          <p:nvPr/>
        </p:nvSpPr>
        <p:spPr>
          <a:xfrm>
            <a:off x="8941591" y="5524105"/>
            <a:ext cx="3064887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</a:t>
            </a:r>
            <a:br>
              <a:rPr lang="en-GB" sz="2400" b="1" dirty="0">
                <a:solidFill>
                  <a:schemeClr val="bg1"/>
                </a:solidFill>
              </a:rPr>
            </a:br>
            <a:r>
              <a:rPr lang="en-GB" sz="2400" b="1" dirty="0">
                <a:solidFill>
                  <a:schemeClr val="bg1"/>
                </a:solidFill>
              </a:rPr>
              <a:t>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3.7037E-6 L 1.29115 0.3412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557" y="1706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61D3E8D-CF7A-37A9-EC70-B1B88F873B6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31E9A90B-A366-8270-2D42-E0AEBD65717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7F88BFB-B89D-0C69-8D3E-B60DF17AA0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The spelling of a word relates to:</a:t>
            </a:r>
          </a:p>
          <a:p>
            <a:pPr marL="742950" indent="-742950" algn="ctr">
              <a:buFont typeface="+mj-lt"/>
              <a:buAutoNum type="arabicPeriod"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how the word is pronounced and </a:t>
            </a:r>
          </a:p>
          <a:p>
            <a:pPr marL="742950" indent="-742950" algn="ctr">
              <a:buFont typeface="+mj-lt"/>
              <a:buAutoNum type="arabicPeriod"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what the word means.  </a:t>
            </a: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8BBD21FB-6D2F-C02E-CC0B-F69D1E9FAAF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E2733546-FAEB-DDAA-9228-4E52875E9704}"/>
              </a:ext>
            </a:extLst>
          </p:cNvPr>
          <p:cNvSpPr txBox="1">
            <a:spLocks/>
          </p:cNvSpPr>
          <p:nvPr/>
        </p:nvSpPr>
        <p:spPr>
          <a:xfrm>
            <a:off x="4116000" y="4093065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action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828DCA17-ACA0-5B48-7C41-21EE876A0EAE}"/>
              </a:ext>
            </a:extLst>
          </p:cNvPr>
          <p:cNvSpPr txBox="1">
            <a:spLocks/>
          </p:cNvSpPr>
          <p:nvPr/>
        </p:nvSpPr>
        <p:spPr>
          <a:xfrm>
            <a:off x="6673117" y="4093065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acshuhn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B3AE4124-2C95-12B5-5478-D9AE2655EAFB}"/>
              </a:ext>
            </a:extLst>
          </p:cNvPr>
          <p:cNvSpPr txBox="1">
            <a:spLocks/>
          </p:cNvSpPr>
          <p:nvPr/>
        </p:nvSpPr>
        <p:spPr>
          <a:xfrm>
            <a:off x="2551289" y="3094098"/>
            <a:ext cx="78232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are these words pronounced? 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0E030E05-73D9-F33F-3A71-D64F52A322FE}"/>
              </a:ext>
            </a:extLst>
          </p:cNvPr>
          <p:cNvSpPr txBox="1">
            <a:spLocks/>
          </p:cNvSpPr>
          <p:nvPr/>
        </p:nvSpPr>
        <p:spPr>
          <a:xfrm>
            <a:off x="2551289" y="5155378"/>
            <a:ext cx="78232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Only one is correctly spelt.</a:t>
            </a:r>
          </a:p>
        </p:txBody>
      </p:sp>
    </p:spTree>
    <p:extLst>
      <p:ext uri="{BB962C8B-B14F-4D97-AF65-F5344CB8AC3E}">
        <p14:creationId xmlns:p14="http://schemas.microsoft.com/office/powerpoint/2010/main" val="1367075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8" grpId="0" animBg="1"/>
      <p:bldP spid="1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B5D402F-FFE0-E8C8-B86E-051F4A184A6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Diagram, background pattern&#10;&#10;Description automatically generated">
            <a:extLst>
              <a:ext uri="{FF2B5EF4-FFF2-40B4-BE49-F238E27FC236}">
                <a16:creationId xmlns:a16="http://schemas.microsoft.com/office/drawing/2014/main" id="{122A1130-3CC7-07E1-C637-052F2833C6D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354B9E7-25DD-2274-19B8-C347452C52B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51FAB24-8A87-9308-45D9-14005F968725}"/>
              </a:ext>
            </a:extLst>
          </p:cNvPr>
          <p:cNvSpPr txBox="1">
            <a:spLocks/>
          </p:cNvSpPr>
          <p:nvPr/>
        </p:nvSpPr>
        <p:spPr>
          <a:xfrm>
            <a:off x="3918292" y="1360761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action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04CD02B-97F1-3D73-1AA7-31F7B409ECE3}"/>
              </a:ext>
            </a:extLst>
          </p:cNvPr>
          <p:cNvSpPr txBox="1">
            <a:spLocks/>
          </p:cNvSpPr>
          <p:nvPr/>
        </p:nvSpPr>
        <p:spPr>
          <a:xfrm>
            <a:off x="6475409" y="1360761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acshuhn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B8B793A5-78C6-646B-6F38-ACCEBFF5A2A5}"/>
              </a:ext>
            </a:extLst>
          </p:cNvPr>
          <p:cNvSpPr txBox="1">
            <a:spLocks/>
          </p:cNvSpPr>
          <p:nvPr/>
        </p:nvSpPr>
        <p:spPr>
          <a:xfrm>
            <a:off x="2353581" y="361794"/>
            <a:ext cx="78232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are these words pronounced? 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42245C60-825C-2599-CC20-D805AF28E271}"/>
              </a:ext>
            </a:extLst>
          </p:cNvPr>
          <p:cNvSpPr txBox="1">
            <a:spLocks/>
          </p:cNvSpPr>
          <p:nvPr/>
        </p:nvSpPr>
        <p:spPr>
          <a:xfrm>
            <a:off x="2353581" y="2423074"/>
            <a:ext cx="78232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Only one is correctly spelt.</a:t>
            </a:r>
          </a:p>
        </p:txBody>
      </p:sp>
      <p:pic>
        <p:nvPicPr>
          <p:cNvPr id="8" name="Picture 7" descr="A picture containing wheel&#10;&#10;Description automatically generated">
            <a:extLst>
              <a:ext uri="{FF2B5EF4-FFF2-40B4-BE49-F238E27FC236}">
                <a16:creationId xmlns:a16="http://schemas.microsoft.com/office/drawing/2014/main" id="{B73C86CB-2E50-20FE-1865-F0F3EE2A8AB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893986" y="3930166"/>
            <a:ext cx="3344348" cy="3120228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E99F867F-44E4-E07D-B7CD-8131FABB36A5}"/>
              </a:ext>
            </a:extLst>
          </p:cNvPr>
          <p:cNvSpPr txBox="1">
            <a:spLocks/>
          </p:cNvSpPr>
          <p:nvPr/>
        </p:nvSpPr>
        <p:spPr>
          <a:xfrm>
            <a:off x="5898291" y="4349581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act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489B1778-392C-AD03-C33A-6D1121D9C1D8}"/>
              </a:ext>
            </a:extLst>
          </p:cNvPr>
          <p:cNvSpPr txBox="1">
            <a:spLocks/>
          </p:cNvSpPr>
          <p:nvPr/>
        </p:nvSpPr>
        <p:spPr>
          <a:xfrm>
            <a:off x="8455408" y="4349581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ion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2220E2A1-4BA1-3375-A3A4-222EC417AF0B}"/>
              </a:ext>
            </a:extLst>
          </p:cNvPr>
          <p:cNvSpPr/>
          <p:nvPr/>
        </p:nvSpPr>
        <p:spPr>
          <a:xfrm>
            <a:off x="7961267" y="4490018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D909F53F-973E-2499-BDB2-220020C2C58F}"/>
              </a:ext>
            </a:extLst>
          </p:cNvPr>
          <p:cNvSpPr/>
          <p:nvPr/>
        </p:nvSpPr>
        <p:spPr>
          <a:xfrm>
            <a:off x="4428728" y="445078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6C473B82-C148-7FD9-4D97-2162A820AF18}"/>
              </a:ext>
            </a:extLst>
          </p:cNvPr>
          <p:cNvSpPr txBox="1">
            <a:spLocks/>
          </p:cNvSpPr>
          <p:nvPr/>
        </p:nvSpPr>
        <p:spPr>
          <a:xfrm>
            <a:off x="5898291" y="5318177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do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E451A08E-D30F-09EE-545F-DDADB65702D5}"/>
              </a:ext>
            </a:extLst>
          </p:cNvPr>
          <p:cNvSpPr txBox="1">
            <a:spLocks/>
          </p:cNvSpPr>
          <p:nvPr/>
        </p:nvSpPr>
        <p:spPr>
          <a:xfrm>
            <a:off x="1965841" y="4284543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action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109C9243-E47A-4DB7-7558-D9E7B1327DF9}"/>
              </a:ext>
            </a:extLst>
          </p:cNvPr>
          <p:cNvSpPr txBox="1">
            <a:spLocks/>
          </p:cNvSpPr>
          <p:nvPr/>
        </p:nvSpPr>
        <p:spPr>
          <a:xfrm>
            <a:off x="8455409" y="531817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the act of 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B6E14994-DDC5-F606-916B-0B8F146CB193}"/>
              </a:ext>
            </a:extLst>
          </p:cNvPr>
          <p:cNvSpPr txBox="1">
            <a:spLocks/>
          </p:cNvSpPr>
          <p:nvPr/>
        </p:nvSpPr>
        <p:spPr>
          <a:xfrm>
            <a:off x="2353581" y="3335916"/>
            <a:ext cx="78232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But what if I knew what bits of words meant?</a:t>
            </a:r>
          </a:p>
        </p:txBody>
      </p:sp>
    </p:spTree>
    <p:extLst>
      <p:ext uri="{BB962C8B-B14F-4D97-AF65-F5344CB8AC3E}">
        <p14:creationId xmlns:p14="http://schemas.microsoft.com/office/powerpoint/2010/main" val="9226274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DA86E61-BDB4-08D5-FF8F-2EC4776435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2A475FCA-787E-246B-1696-7C8F73E3FD8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F22E337-F239-4409-5B0A-86639789463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7A9D7066-A234-0F33-B6A3-0A4C62F0FDA5}"/>
              </a:ext>
            </a:extLst>
          </p:cNvPr>
          <p:cNvSpPr txBox="1">
            <a:spLocks/>
          </p:cNvSpPr>
          <p:nvPr/>
        </p:nvSpPr>
        <p:spPr>
          <a:xfrm>
            <a:off x="5729110" y="141496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act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BB298A0B-4710-0268-43AC-2BBEF7E69D20}"/>
              </a:ext>
            </a:extLst>
          </p:cNvPr>
          <p:cNvSpPr txBox="1">
            <a:spLocks/>
          </p:cNvSpPr>
          <p:nvPr/>
        </p:nvSpPr>
        <p:spPr>
          <a:xfrm>
            <a:off x="8286227" y="141496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ion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AC99A708-5E5C-427B-E6F7-4332789BFA83}"/>
              </a:ext>
            </a:extLst>
          </p:cNvPr>
          <p:cNvSpPr/>
          <p:nvPr/>
        </p:nvSpPr>
        <p:spPr>
          <a:xfrm>
            <a:off x="7792086" y="1555405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C54EBA7B-59AA-27E3-9A64-B326BB89FD2B}"/>
              </a:ext>
            </a:extLst>
          </p:cNvPr>
          <p:cNvSpPr/>
          <p:nvPr/>
        </p:nvSpPr>
        <p:spPr>
          <a:xfrm>
            <a:off x="4259547" y="1516171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7A355695-AB8F-27EC-BCAD-90FCEE8F3934}"/>
              </a:ext>
            </a:extLst>
          </p:cNvPr>
          <p:cNvSpPr txBox="1">
            <a:spLocks/>
          </p:cNvSpPr>
          <p:nvPr/>
        </p:nvSpPr>
        <p:spPr>
          <a:xfrm>
            <a:off x="5729110" y="2383564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do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9390CB36-ADCD-C321-A8EA-89C837219CF9}"/>
              </a:ext>
            </a:extLst>
          </p:cNvPr>
          <p:cNvSpPr txBox="1">
            <a:spLocks/>
          </p:cNvSpPr>
          <p:nvPr/>
        </p:nvSpPr>
        <p:spPr>
          <a:xfrm>
            <a:off x="1796660" y="1349930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action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2D58970A-EA2E-745A-D7DD-374778E49A78}"/>
              </a:ext>
            </a:extLst>
          </p:cNvPr>
          <p:cNvSpPr txBox="1">
            <a:spLocks/>
          </p:cNvSpPr>
          <p:nvPr/>
        </p:nvSpPr>
        <p:spPr>
          <a:xfrm>
            <a:off x="8286228" y="2383565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the act of 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DF60BB11-9795-7F63-F1E9-3BA9448283D9}"/>
              </a:ext>
            </a:extLst>
          </p:cNvPr>
          <p:cNvSpPr txBox="1">
            <a:spLocks/>
          </p:cNvSpPr>
          <p:nvPr/>
        </p:nvSpPr>
        <p:spPr>
          <a:xfrm>
            <a:off x="2184400" y="401303"/>
            <a:ext cx="78232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But what if I knew what bits of words meant?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17518602-272B-BF99-7F2D-FE008926BE0F}"/>
              </a:ext>
            </a:extLst>
          </p:cNvPr>
          <p:cNvSpPr txBox="1">
            <a:spLocks/>
          </p:cNvSpPr>
          <p:nvPr/>
        </p:nvSpPr>
        <p:spPr>
          <a:xfrm>
            <a:off x="864973" y="3343624"/>
            <a:ext cx="10738022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By knowing what the word means, I know the correct spelling!!!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EE8CDA50-2A1F-514D-2658-2A94431F1F8B}"/>
              </a:ext>
            </a:extLst>
          </p:cNvPr>
          <p:cNvSpPr txBox="1">
            <a:spLocks/>
          </p:cNvSpPr>
          <p:nvPr/>
        </p:nvSpPr>
        <p:spPr>
          <a:xfrm>
            <a:off x="3960422" y="457281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action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BF5C0821-4E7D-8373-C452-5671B3879D86}"/>
              </a:ext>
            </a:extLst>
          </p:cNvPr>
          <p:cNvSpPr txBox="1">
            <a:spLocks/>
          </p:cNvSpPr>
          <p:nvPr/>
        </p:nvSpPr>
        <p:spPr>
          <a:xfrm>
            <a:off x="6517539" y="457281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acshuhn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1" name="Multiplication Sign 20">
            <a:extLst>
              <a:ext uri="{FF2B5EF4-FFF2-40B4-BE49-F238E27FC236}">
                <a16:creationId xmlns:a16="http://schemas.microsoft.com/office/drawing/2014/main" id="{D357FEDD-F0CC-5992-242B-6844793BDFB7}"/>
              </a:ext>
            </a:extLst>
          </p:cNvPr>
          <p:cNvSpPr/>
          <p:nvPr/>
        </p:nvSpPr>
        <p:spPr>
          <a:xfrm>
            <a:off x="6537876" y="3808011"/>
            <a:ext cx="1980000" cy="2193616"/>
          </a:xfrm>
          <a:prstGeom prst="mathMultiply">
            <a:avLst>
              <a:gd name="adj1" fmla="val 7294"/>
            </a:avLst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ED2A50A6-6222-654D-4B48-BA23489A9BDE}"/>
              </a:ext>
            </a:extLst>
          </p:cNvPr>
          <p:cNvSpPr txBox="1">
            <a:spLocks/>
          </p:cNvSpPr>
          <p:nvPr/>
        </p:nvSpPr>
        <p:spPr>
          <a:xfrm>
            <a:off x="2450362" y="5733168"/>
            <a:ext cx="7966384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These bits of words are called “morphemes”.</a:t>
            </a:r>
          </a:p>
        </p:txBody>
      </p:sp>
      <p:pic>
        <p:nvPicPr>
          <p:cNvPr id="23" name="Picture 22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6AD7087A-6443-A9D0-A6CD-5F70B7F8294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02873" y="4174838"/>
            <a:ext cx="3140056" cy="24757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806806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20" grpId="0" animBg="1"/>
      <p:bldP spid="21" grpId="0" animBg="1"/>
      <p:bldP spid="2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EF21B42-5016-8391-A2B5-BDEFDD7C70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F5D2E0E3-0B73-9F22-48BE-5028F2E566B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CD21B34-8EF5-14C0-66F0-2053323160C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D3DAAD5C-5F12-3188-AC7C-989CAD201FA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2CAEC61A-8A44-FF58-D38F-7B8B64156B6B}"/>
              </a:ext>
            </a:extLst>
          </p:cNvPr>
          <p:cNvSpPr txBox="1">
            <a:spLocks/>
          </p:cNvSpPr>
          <p:nvPr/>
        </p:nvSpPr>
        <p:spPr>
          <a:xfrm>
            <a:off x="3078032" y="2722557"/>
            <a:ext cx="3017967" cy="959579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action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A35EC4B-1875-D7D1-43D4-997B8DE58C37}"/>
              </a:ext>
            </a:extLst>
          </p:cNvPr>
          <p:cNvSpPr txBox="1">
            <a:spLocks/>
          </p:cNvSpPr>
          <p:nvPr/>
        </p:nvSpPr>
        <p:spPr>
          <a:xfrm>
            <a:off x="6791029" y="2722556"/>
            <a:ext cx="3017967" cy="959579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acshuhn</a:t>
            </a:r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3802D5F2-1FA8-E6E9-C45E-9A25E79924E1}"/>
              </a:ext>
            </a:extLst>
          </p:cNvPr>
          <p:cNvSpPr txBox="1">
            <a:spLocks/>
          </p:cNvSpPr>
          <p:nvPr/>
        </p:nvSpPr>
        <p:spPr>
          <a:xfrm>
            <a:off x="370704" y="383060"/>
            <a:ext cx="11454712" cy="2088292"/>
          </a:xfrm>
          <a:prstGeom prst="roundRect">
            <a:avLst>
              <a:gd name="adj" fmla="val 31674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spelling of a word relates to: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the word is pronounced (phonics) and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the word means (morphology).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DCA5E2B-DD4C-F47E-ADB6-D9A902FC06A8}"/>
              </a:ext>
            </a:extLst>
          </p:cNvPr>
          <p:cNvSpPr txBox="1">
            <a:spLocks/>
          </p:cNvSpPr>
          <p:nvPr/>
        </p:nvSpPr>
        <p:spPr>
          <a:xfrm>
            <a:off x="2338281" y="3933341"/>
            <a:ext cx="8905497" cy="2541599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These words would be pronounced the same. Phonetically they are “correct”. </a:t>
            </a:r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But only one conveys the meaning of the word. </a:t>
            </a:r>
          </a:p>
        </p:txBody>
      </p:sp>
    </p:spTree>
    <p:extLst>
      <p:ext uri="{BB962C8B-B14F-4D97-AF65-F5344CB8AC3E}">
        <p14:creationId xmlns:p14="http://schemas.microsoft.com/office/powerpoint/2010/main" val="31977483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BE37931-0D61-39C0-9659-CB703B0F759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ackground pattern&#10;&#10;Description automatically generated">
            <a:extLst>
              <a:ext uri="{FF2B5EF4-FFF2-40B4-BE49-F238E27FC236}">
                <a16:creationId xmlns:a16="http://schemas.microsoft.com/office/drawing/2014/main" id="{8EBCAECD-A905-38B5-C746-806BCEE5C15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A52FF70-6ACA-5040-D87B-9F1E2555D5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Morphemes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D3E38FF5-7EE2-D35D-BB51-A8CC725F41D5}"/>
              </a:ext>
            </a:extLst>
          </p:cNvPr>
          <p:cNvSpPr txBox="1">
            <a:spLocks/>
          </p:cNvSpPr>
          <p:nvPr/>
        </p:nvSpPr>
        <p:spPr>
          <a:xfrm>
            <a:off x="825842" y="1376729"/>
            <a:ext cx="1054031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Let’s split some more words up into morphemes:</a:t>
            </a:r>
          </a:p>
        </p:txBody>
      </p:sp>
      <p:pic>
        <p:nvPicPr>
          <p:cNvPr id="4" name="Picture 3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6A1F3E5F-D403-9CD9-E6F4-423F4F09F3E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93424757-F017-82F0-0CF6-407ECB60098B}"/>
              </a:ext>
            </a:extLst>
          </p:cNvPr>
          <p:cNvSpPr txBox="1">
            <a:spLocks/>
          </p:cNvSpPr>
          <p:nvPr/>
        </p:nvSpPr>
        <p:spPr>
          <a:xfrm>
            <a:off x="6068877" y="249598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cat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83AE2BB5-AD3B-2596-21B8-C22BD777F3ED}"/>
              </a:ext>
            </a:extLst>
          </p:cNvPr>
          <p:cNvSpPr txBox="1">
            <a:spLocks/>
          </p:cNvSpPr>
          <p:nvPr/>
        </p:nvSpPr>
        <p:spPr>
          <a:xfrm>
            <a:off x="8625994" y="249598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</a:t>
            </a:r>
          </a:p>
        </p:txBody>
      </p:sp>
      <p:sp>
        <p:nvSpPr>
          <p:cNvPr id="19" name="Cross 18">
            <a:extLst>
              <a:ext uri="{FF2B5EF4-FFF2-40B4-BE49-F238E27FC236}">
                <a16:creationId xmlns:a16="http://schemas.microsoft.com/office/drawing/2014/main" id="{A978CE34-290B-2854-FBEC-39A2BE0964B8}"/>
              </a:ext>
            </a:extLst>
          </p:cNvPr>
          <p:cNvSpPr/>
          <p:nvPr/>
        </p:nvSpPr>
        <p:spPr>
          <a:xfrm>
            <a:off x="8131853" y="2636425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" name="Arrow: Right 22">
            <a:extLst>
              <a:ext uri="{FF2B5EF4-FFF2-40B4-BE49-F238E27FC236}">
                <a16:creationId xmlns:a16="http://schemas.microsoft.com/office/drawing/2014/main" id="{56EB43B4-08C3-08C2-EBF4-18C6D12E697D}"/>
              </a:ext>
            </a:extLst>
          </p:cNvPr>
          <p:cNvSpPr/>
          <p:nvPr/>
        </p:nvSpPr>
        <p:spPr>
          <a:xfrm>
            <a:off x="4599314" y="2597191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FA366BF8-BD9C-C2B2-1800-79CF38CBE42C}"/>
              </a:ext>
            </a:extLst>
          </p:cNvPr>
          <p:cNvSpPr txBox="1">
            <a:spLocks/>
          </p:cNvSpPr>
          <p:nvPr/>
        </p:nvSpPr>
        <p:spPr>
          <a:xfrm>
            <a:off x="6068877" y="3464584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cat!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B9E54EA6-AC34-0199-DE67-4B4A5F4B192D}"/>
              </a:ext>
            </a:extLst>
          </p:cNvPr>
          <p:cNvSpPr txBox="1">
            <a:spLocks/>
          </p:cNvSpPr>
          <p:nvPr/>
        </p:nvSpPr>
        <p:spPr>
          <a:xfrm>
            <a:off x="2136427" y="2430950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cats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0CC13779-C9C8-2219-74ED-25BE9C6961DF}"/>
              </a:ext>
            </a:extLst>
          </p:cNvPr>
          <p:cNvSpPr txBox="1">
            <a:spLocks/>
          </p:cNvSpPr>
          <p:nvPr/>
        </p:nvSpPr>
        <p:spPr>
          <a:xfrm>
            <a:off x="8625995" y="3464585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more than 1</a:t>
            </a:r>
          </a:p>
        </p:txBody>
      </p:sp>
      <p:sp>
        <p:nvSpPr>
          <p:cNvPr id="34" name="Title 1">
            <a:extLst>
              <a:ext uri="{FF2B5EF4-FFF2-40B4-BE49-F238E27FC236}">
                <a16:creationId xmlns:a16="http://schemas.microsoft.com/office/drawing/2014/main" id="{CFCDBB5C-2B4E-C6E1-FE3E-81A3BD752E79}"/>
              </a:ext>
            </a:extLst>
          </p:cNvPr>
          <p:cNvSpPr txBox="1">
            <a:spLocks/>
          </p:cNvSpPr>
          <p:nvPr/>
        </p:nvSpPr>
        <p:spPr>
          <a:xfrm>
            <a:off x="6068877" y="4501197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dog</a:t>
            </a:r>
          </a:p>
        </p:txBody>
      </p:sp>
      <p:sp>
        <p:nvSpPr>
          <p:cNvPr id="35" name="Title 1">
            <a:extLst>
              <a:ext uri="{FF2B5EF4-FFF2-40B4-BE49-F238E27FC236}">
                <a16:creationId xmlns:a16="http://schemas.microsoft.com/office/drawing/2014/main" id="{346BB0BA-6B3B-1870-3973-A3921F23C362}"/>
              </a:ext>
            </a:extLst>
          </p:cNvPr>
          <p:cNvSpPr txBox="1">
            <a:spLocks/>
          </p:cNvSpPr>
          <p:nvPr/>
        </p:nvSpPr>
        <p:spPr>
          <a:xfrm>
            <a:off x="8625994" y="4501197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</a:t>
            </a:r>
          </a:p>
        </p:txBody>
      </p:sp>
      <p:sp>
        <p:nvSpPr>
          <p:cNvPr id="36" name="Cross 35">
            <a:extLst>
              <a:ext uri="{FF2B5EF4-FFF2-40B4-BE49-F238E27FC236}">
                <a16:creationId xmlns:a16="http://schemas.microsoft.com/office/drawing/2014/main" id="{01FCA7E8-C1C6-7E7A-12E0-7A7FCA31F6E5}"/>
              </a:ext>
            </a:extLst>
          </p:cNvPr>
          <p:cNvSpPr/>
          <p:nvPr/>
        </p:nvSpPr>
        <p:spPr>
          <a:xfrm>
            <a:off x="8131853" y="4641634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7" name="Arrow: Right 36">
            <a:extLst>
              <a:ext uri="{FF2B5EF4-FFF2-40B4-BE49-F238E27FC236}">
                <a16:creationId xmlns:a16="http://schemas.microsoft.com/office/drawing/2014/main" id="{53D2E5AF-8263-FCDB-C0E2-FA8494E7610E}"/>
              </a:ext>
            </a:extLst>
          </p:cNvPr>
          <p:cNvSpPr/>
          <p:nvPr/>
        </p:nvSpPr>
        <p:spPr>
          <a:xfrm>
            <a:off x="4599314" y="4602400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8" name="Title 1">
            <a:extLst>
              <a:ext uri="{FF2B5EF4-FFF2-40B4-BE49-F238E27FC236}">
                <a16:creationId xmlns:a16="http://schemas.microsoft.com/office/drawing/2014/main" id="{79FA5016-70C5-9D0E-CB1A-62B5A635638D}"/>
              </a:ext>
            </a:extLst>
          </p:cNvPr>
          <p:cNvSpPr txBox="1">
            <a:spLocks/>
          </p:cNvSpPr>
          <p:nvPr/>
        </p:nvSpPr>
        <p:spPr>
          <a:xfrm>
            <a:off x="6068877" y="546979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dog!</a:t>
            </a:r>
          </a:p>
        </p:txBody>
      </p:sp>
      <p:sp>
        <p:nvSpPr>
          <p:cNvPr id="39" name="Title 1">
            <a:extLst>
              <a:ext uri="{FF2B5EF4-FFF2-40B4-BE49-F238E27FC236}">
                <a16:creationId xmlns:a16="http://schemas.microsoft.com/office/drawing/2014/main" id="{88FC7AB9-DB29-3047-11B3-E935074421F3}"/>
              </a:ext>
            </a:extLst>
          </p:cNvPr>
          <p:cNvSpPr txBox="1">
            <a:spLocks/>
          </p:cNvSpPr>
          <p:nvPr/>
        </p:nvSpPr>
        <p:spPr>
          <a:xfrm>
            <a:off x="2136427" y="443615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dogs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40" name="Title 1">
            <a:extLst>
              <a:ext uri="{FF2B5EF4-FFF2-40B4-BE49-F238E27FC236}">
                <a16:creationId xmlns:a16="http://schemas.microsoft.com/office/drawing/2014/main" id="{1F59B34F-6CB2-2D9E-D457-DBA4D316764B}"/>
              </a:ext>
            </a:extLst>
          </p:cNvPr>
          <p:cNvSpPr txBox="1">
            <a:spLocks/>
          </p:cNvSpPr>
          <p:nvPr/>
        </p:nvSpPr>
        <p:spPr>
          <a:xfrm>
            <a:off x="8625995" y="5469794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more than 1</a:t>
            </a:r>
          </a:p>
        </p:txBody>
      </p:sp>
    </p:spTree>
    <p:extLst>
      <p:ext uri="{BB962C8B-B14F-4D97-AF65-F5344CB8AC3E}">
        <p14:creationId xmlns:p14="http://schemas.microsoft.com/office/powerpoint/2010/main" val="419629055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6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11DE307-03E7-6492-1820-0F164F550F3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E2B70965-7FCD-BF8A-DA8F-3D104485CA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A2FBF69-52E2-257A-DACC-5D0FBB0508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Morphemes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29A4C17B-0F74-47ED-3AB7-EAC4B9171B5A}"/>
              </a:ext>
            </a:extLst>
          </p:cNvPr>
          <p:cNvSpPr txBox="1">
            <a:spLocks/>
          </p:cNvSpPr>
          <p:nvPr/>
        </p:nvSpPr>
        <p:spPr>
          <a:xfrm>
            <a:off x="825842" y="1376729"/>
            <a:ext cx="1054031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Let’s split some more words up into morphemes: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D6F0233E-D90D-DE0C-334D-331FCBFD3738}"/>
              </a:ext>
            </a:extLst>
          </p:cNvPr>
          <p:cNvSpPr txBox="1">
            <a:spLocks/>
          </p:cNvSpPr>
          <p:nvPr/>
        </p:nvSpPr>
        <p:spPr>
          <a:xfrm>
            <a:off x="6068877" y="249598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jump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7C7EE30A-9995-5B85-56A1-6E5B9B27B330}"/>
              </a:ext>
            </a:extLst>
          </p:cNvPr>
          <p:cNvSpPr txBox="1">
            <a:spLocks/>
          </p:cNvSpPr>
          <p:nvPr/>
        </p:nvSpPr>
        <p:spPr>
          <a:xfrm>
            <a:off x="8625994" y="249598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19" name="Cross 18">
            <a:extLst>
              <a:ext uri="{FF2B5EF4-FFF2-40B4-BE49-F238E27FC236}">
                <a16:creationId xmlns:a16="http://schemas.microsoft.com/office/drawing/2014/main" id="{792EDA42-8CD0-8DD1-62CA-63680144691E}"/>
              </a:ext>
            </a:extLst>
          </p:cNvPr>
          <p:cNvSpPr/>
          <p:nvPr/>
        </p:nvSpPr>
        <p:spPr>
          <a:xfrm>
            <a:off x="8131853" y="2636425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" name="Arrow: Right 22">
            <a:extLst>
              <a:ext uri="{FF2B5EF4-FFF2-40B4-BE49-F238E27FC236}">
                <a16:creationId xmlns:a16="http://schemas.microsoft.com/office/drawing/2014/main" id="{2CE02797-FCA6-E569-5AB9-05BF318DC09D}"/>
              </a:ext>
            </a:extLst>
          </p:cNvPr>
          <p:cNvSpPr/>
          <p:nvPr/>
        </p:nvSpPr>
        <p:spPr>
          <a:xfrm>
            <a:off x="4599314" y="2597191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C090DDF1-45B3-3EBC-39A7-0867E76821FF}"/>
              </a:ext>
            </a:extLst>
          </p:cNvPr>
          <p:cNvSpPr txBox="1">
            <a:spLocks/>
          </p:cNvSpPr>
          <p:nvPr/>
        </p:nvSpPr>
        <p:spPr>
          <a:xfrm>
            <a:off x="6068877" y="3464584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jump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6D7A3C08-820E-E7D3-A4DE-8DACE58168CE}"/>
              </a:ext>
            </a:extLst>
          </p:cNvPr>
          <p:cNvSpPr txBox="1">
            <a:spLocks/>
          </p:cNvSpPr>
          <p:nvPr/>
        </p:nvSpPr>
        <p:spPr>
          <a:xfrm>
            <a:off x="2136427" y="2430950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jumping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7C6CCACF-FA08-A40A-9BE6-6A98EB2E0082}"/>
              </a:ext>
            </a:extLst>
          </p:cNvPr>
          <p:cNvSpPr txBox="1">
            <a:spLocks/>
          </p:cNvSpPr>
          <p:nvPr/>
        </p:nvSpPr>
        <p:spPr>
          <a:xfrm>
            <a:off x="8625995" y="3464585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happening now</a:t>
            </a:r>
          </a:p>
        </p:txBody>
      </p:sp>
      <p:sp>
        <p:nvSpPr>
          <p:cNvPr id="34" name="Title 1">
            <a:extLst>
              <a:ext uri="{FF2B5EF4-FFF2-40B4-BE49-F238E27FC236}">
                <a16:creationId xmlns:a16="http://schemas.microsoft.com/office/drawing/2014/main" id="{79A30A0C-D5F4-2531-38BB-F6D46A0CBCC3}"/>
              </a:ext>
            </a:extLst>
          </p:cNvPr>
          <p:cNvSpPr txBox="1">
            <a:spLocks/>
          </p:cNvSpPr>
          <p:nvPr/>
        </p:nvSpPr>
        <p:spPr>
          <a:xfrm>
            <a:off x="6068877" y="4501197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help</a:t>
            </a:r>
          </a:p>
        </p:txBody>
      </p:sp>
      <p:sp>
        <p:nvSpPr>
          <p:cNvPr id="35" name="Title 1">
            <a:extLst>
              <a:ext uri="{FF2B5EF4-FFF2-40B4-BE49-F238E27FC236}">
                <a16:creationId xmlns:a16="http://schemas.microsoft.com/office/drawing/2014/main" id="{028B19F8-05A4-64C1-B9C4-4951E8A9C49F}"/>
              </a:ext>
            </a:extLst>
          </p:cNvPr>
          <p:cNvSpPr txBox="1">
            <a:spLocks/>
          </p:cNvSpPr>
          <p:nvPr/>
        </p:nvSpPr>
        <p:spPr>
          <a:xfrm>
            <a:off x="8625994" y="4501197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ed</a:t>
            </a:r>
          </a:p>
        </p:txBody>
      </p:sp>
      <p:sp>
        <p:nvSpPr>
          <p:cNvPr id="36" name="Cross 35">
            <a:extLst>
              <a:ext uri="{FF2B5EF4-FFF2-40B4-BE49-F238E27FC236}">
                <a16:creationId xmlns:a16="http://schemas.microsoft.com/office/drawing/2014/main" id="{A8C431D7-94D5-DB6C-9677-C9C4D6FB1664}"/>
              </a:ext>
            </a:extLst>
          </p:cNvPr>
          <p:cNvSpPr/>
          <p:nvPr/>
        </p:nvSpPr>
        <p:spPr>
          <a:xfrm>
            <a:off x="8131853" y="4641634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7" name="Arrow: Right 36">
            <a:extLst>
              <a:ext uri="{FF2B5EF4-FFF2-40B4-BE49-F238E27FC236}">
                <a16:creationId xmlns:a16="http://schemas.microsoft.com/office/drawing/2014/main" id="{4336CDBC-A40A-79D1-67A8-6E7CC7D2FDB2}"/>
              </a:ext>
            </a:extLst>
          </p:cNvPr>
          <p:cNvSpPr/>
          <p:nvPr/>
        </p:nvSpPr>
        <p:spPr>
          <a:xfrm>
            <a:off x="4599314" y="4602400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8" name="Title 1">
            <a:extLst>
              <a:ext uri="{FF2B5EF4-FFF2-40B4-BE49-F238E27FC236}">
                <a16:creationId xmlns:a16="http://schemas.microsoft.com/office/drawing/2014/main" id="{BC55514D-F270-0783-1F00-2873AC09FB7F}"/>
              </a:ext>
            </a:extLst>
          </p:cNvPr>
          <p:cNvSpPr txBox="1">
            <a:spLocks/>
          </p:cNvSpPr>
          <p:nvPr/>
        </p:nvSpPr>
        <p:spPr>
          <a:xfrm>
            <a:off x="6068877" y="546979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help</a:t>
            </a:r>
          </a:p>
        </p:txBody>
      </p:sp>
      <p:sp>
        <p:nvSpPr>
          <p:cNvPr id="39" name="Title 1">
            <a:extLst>
              <a:ext uri="{FF2B5EF4-FFF2-40B4-BE49-F238E27FC236}">
                <a16:creationId xmlns:a16="http://schemas.microsoft.com/office/drawing/2014/main" id="{549CCBD4-4E3E-3E0D-4D04-B19A5FA6EABC}"/>
              </a:ext>
            </a:extLst>
          </p:cNvPr>
          <p:cNvSpPr txBox="1">
            <a:spLocks/>
          </p:cNvSpPr>
          <p:nvPr/>
        </p:nvSpPr>
        <p:spPr>
          <a:xfrm>
            <a:off x="2136427" y="443615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helped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40" name="Title 1">
            <a:extLst>
              <a:ext uri="{FF2B5EF4-FFF2-40B4-BE49-F238E27FC236}">
                <a16:creationId xmlns:a16="http://schemas.microsoft.com/office/drawing/2014/main" id="{B059D27F-02BE-D59D-27CE-C00ACEB522B5}"/>
              </a:ext>
            </a:extLst>
          </p:cNvPr>
          <p:cNvSpPr txBox="1">
            <a:spLocks/>
          </p:cNvSpPr>
          <p:nvPr/>
        </p:nvSpPr>
        <p:spPr>
          <a:xfrm>
            <a:off x="8625995" y="5469794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happened in the past</a:t>
            </a:r>
          </a:p>
        </p:txBody>
      </p:sp>
      <p:pic>
        <p:nvPicPr>
          <p:cNvPr id="7" name="Picture 6" descr="A picture containing wheel&#10;&#10;Description automatically generated">
            <a:extLst>
              <a:ext uri="{FF2B5EF4-FFF2-40B4-BE49-F238E27FC236}">
                <a16:creationId xmlns:a16="http://schemas.microsoft.com/office/drawing/2014/main" id="{9B294985-3D6B-3CFC-0CBC-90E5A74C137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893986" y="3930166"/>
            <a:ext cx="3344348" cy="31202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125107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8" grpId="0" animBg="1"/>
      <p:bldP spid="19" grpId="0" animBg="1"/>
      <p:bldP spid="24" grpId="0" animBg="1"/>
      <p:bldP spid="26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0D838A-F7F3-3D2B-DE35-212419005F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88CEF67C-F412-C62C-ED8A-5DEFA182670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82E3C5D-C18B-5820-922B-DF7F9712BF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Types of Morphemes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D1ED5C0D-F6C2-6E31-8CC0-916240773B06}"/>
              </a:ext>
            </a:extLst>
          </p:cNvPr>
          <p:cNvSpPr txBox="1">
            <a:spLocks/>
          </p:cNvSpPr>
          <p:nvPr/>
        </p:nvSpPr>
        <p:spPr>
          <a:xfrm>
            <a:off x="825843" y="1612050"/>
            <a:ext cx="1054031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Morphemes can be divided into….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936192E-0FC4-20B2-5114-BE6333289175}"/>
              </a:ext>
            </a:extLst>
          </p:cNvPr>
          <p:cNvSpPr txBox="1"/>
          <p:nvPr/>
        </p:nvSpPr>
        <p:spPr>
          <a:xfrm>
            <a:off x="4749999" y="2713911"/>
            <a:ext cx="2380649" cy="715089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Base</a:t>
            </a: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CEFECFC0-A917-1C16-D234-6852A257D410}"/>
              </a:ext>
            </a:extLst>
          </p:cNvPr>
          <p:cNvGrpSpPr/>
          <p:nvPr/>
        </p:nvGrpSpPr>
        <p:grpSpPr>
          <a:xfrm>
            <a:off x="353858" y="2682404"/>
            <a:ext cx="3363159" cy="1315624"/>
            <a:chOff x="614037" y="3478318"/>
            <a:chExt cx="3363159" cy="1315624"/>
          </a:xfrm>
          <a:solidFill>
            <a:srgbClr val="002060"/>
          </a:solidFill>
        </p:grpSpPr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A7E5E910-C9B6-3E6A-695E-2331CF738C7E}"/>
                </a:ext>
              </a:extLst>
            </p:cNvPr>
            <p:cNvSpPr txBox="1"/>
            <p:nvPr/>
          </p:nvSpPr>
          <p:spPr>
            <a:xfrm>
              <a:off x="614037" y="3478318"/>
              <a:ext cx="1828800" cy="715089"/>
            </a:xfrm>
            <a:prstGeom prst="round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chemeClr val="bg1"/>
                  </a:solidFill>
                </a:rPr>
                <a:t>Prefix</a:t>
              </a:r>
            </a:p>
          </p:txBody>
        </p:sp>
        <p:cxnSp>
          <p:nvCxnSpPr>
            <p:cNvPr id="27" name="Straight Arrow Connector 26">
              <a:extLst>
                <a:ext uri="{FF2B5EF4-FFF2-40B4-BE49-F238E27FC236}">
                  <a16:creationId xmlns:a16="http://schemas.microsoft.com/office/drawing/2014/main" id="{DAAAD507-A2BA-F0B8-2123-28C433EDEDC3}"/>
                </a:ext>
              </a:extLst>
            </p:cNvPr>
            <p:cNvCxnSpPr/>
            <p:nvPr/>
          </p:nvCxnSpPr>
          <p:spPr>
            <a:xfrm>
              <a:off x="2442837" y="4224914"/>
              <a:ext cx="1534359" cy="569028"/>
            </a:xfrm>
            <a:prstGeom prst="straightConnector1">
              <a:avLst/>
            </a:prstGeom>
            <a:grpFill/>
            <a:ln w="57150">
              <a:solidFill>
                <a:srgbClr val="0B267C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61A7D9F0-18CA-33B1-3625-88473EDC7276}"/>
              </a:ext>
            </a:extLst>
          </p:cNvPr>
          <p:cNvGrpSpPr/>
          <p:nvPr/>
        </p:nvGrpSpPr>
        <p:grpSpPr>
          <a:xfrm>
            <a:off x="8271262" y="2731498"/>
            <a:ext cx="3413170" cy="1204386"/>
            <a:chOff x="8531441" y="3527412"/>
            <a:chExt cx="3413170" cy="1204386"/>
          </a:xfrm>
        </p:grpSpPr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C3EB3E1E-1C6D-381B-854C-D71B64ADE210}"/>
                </a:ext>
              </a:extLst>
            </p:cNvPr>
            <p:cNvSpPr txBox="1"/>
            <p:nvPr/>
          </p:nvSpPr>
          <p:spPr>
            <a:xfrm>
              <a:off x="9563962" y="3527412"/>
              <a:ext cx="2380649" cy="715089"/>
            </a:xfrm>
            <a:prstGeom prst="roundRect">
              <a:avLst/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chemeClr val="bg1"/>
                  </a:solidFill>
                </a:rPr>
                <a:t>Suffix</a:t>
              </a:r>
            </a:p>
          </p:txBody>
        </p:sp>
        <p:cxnSp>
          <p:nvCxnSpPr>
            <p:cNvPr id="30" name="Straight Arrow Connector 29">
              <a:extLst>
                <a:ext uri="{FF2B5EF4-FFF2-40B4-BE49-F238E27FC236}">
                  <a16:creationId xmlns:a16="http://schemas.microsoft.com/office/drawing/2014/main" id="{9F1C76CA-2A4F-DCA0-E35E-458886BE0A21}"/>
                </a:ext>
              </a:extLst>
            </p:cNvPr>
            <p:cNvCxnSpPr/>
            <p:nvPr/>
          </p:nvCxnSpPr>
          <p:spPr>
            <a:xfrm flipH="1">
              <a:off x="8531441" y="4193407"/>
              <a:ext cx="932155" cy="538391"/>
            </a:xfrm>
            <a:prstGeom prst="straightConnector1">
              <a:avLst/>
            </a:prstGeom>
            <a:ln w="57150">
              <a:solidFill>
                <a:srgbClr val="00B05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5DF79738-BC4B-4D85-C024-7B3985D06BF4}"/>
              </a:ext>
            </a:extLst>
          </p:cNvPr>
          <p:cNvCxnSpPr>
            <a:cxnSpLocks/>
          </p:cNvCxnSpPr>
          <p:nvPr/>
        </p:nvCxnSpPr>
        <p:spPr>
          <a:xfrm>
            <a:off x="5848789" y="3331221"/>
            <a:ext cx="0" cy="666810"/>
          </a:xfrm>
          <a:prstGeom prst="straightConnector1">
            <a:avLst/>
          </a:prstGeom>
          <a:solidFill>
            <a:srgbClr val="002060"/>
          </a:solidFill>
          <a:ln w="57150">
            <a:solidFill>
              <a:srgbClr val="EF802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" name="Group 18">
            <a:extLst>
              <a:ext uri="{FF2B5EF4-FFF2-40B4-BE49-F238E27FC236}">
                <a16:creationId xmlns:a16="http://schemas.microsoft.com/office/drawing/2014/main" id="{9FB3D439-559F-1E4D-5DC6-439FEC483626}"/>
              </a:ext>
            </a:extLst>
          </p:cNvPr>
          <p:cNvGrpSpPr/>
          <p:nvPr/>
        </p:nvGrpSpPr>
        <p:grpSpPr>
          <a:xfrm>
            <a:off x="1241219" y="4014494"/>
            <a:ext cx="2192560" cy="2109107"/>
            <a:chOff x="1241219" y="4014494"/>
            <a:chExt cx="2192560" cy="2109107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F89FD8E2-B8E2-59AD-55BD-A9268719EAC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1481" b="97284" l="2113" r="98357">
                          <a14:foregroundMark x1="17371" y1="19012" x2="28404" y2="12099"/>
                          <a14:foregroundMark x1="77950" y1="28889" x2="84507" y2="31111"/>
                          <a14:foregroundMark x1="77221" y1="28642" x2="77950" y2="28889"/>
                          <a14:foregroundMark x1="76492" y1="28395" x2="77221" y2="28642"/>
                          <a14:foregroundMark x1="28404" y1="12099" x2="76492" y2="28395"/>
                          <a14:foregroundMark x1="84507" y1="31111" x2="36385" y2="54815"/>
                          <a14:foregroundMark x1="36385" y1="54815" x2="21831" y2="68148"/>
                          <a14:foregroundMark x1="21831" y1="68148" x2="20892" y2="89383"/>
                          <a14:foregroundMark x1="20892" y1="89383" x2="10798" y2="74568"/>
                          <a14:foregroundMark x1="10798" y1="74568" x2="2582" y2="34074"/>
                          <a14:foregroundMark x1="2582" y1="34074" x2="4930" y2="18765"/>
                          <a14:foregroundMark x1="4930" y1="18765" x2="18779" y2="9383"/>
                          <a14:foregroundMark x1="18779" y1="9383" x2="40376" y2="8642"/>
                          <a14:foregroundMark x1="40376" y1="8642" x2="22300" y2="25926"/>
                          <a14:foregroundMark x1="22300" y1="25926" x2="21831" y2="36543"/>
                          <a14:foregroundMark x1="21831" y1="36543" x2="26056" y2="47901"/>
                          <a14:foregroundMark x1="26056" y1="47901" x2="35211" y2="59753"/>
                          <a14:foregroundMark x1="35211" y1="59753" x2="47418" y2="61235"/>
                          <a14:foregroundMark x1="47418" y1="61235" x2="53286" y2="50123"/>
                          <a14:foregroundMark x1="53286" y1="50123" x2="53521" y2="36790"/>
                          <a14:foregroundMark x1="53521" y1="36790" x2="56808" y2="25432"/>
                          <a14:foregroundMark x1="56808" y1="25432" x2="56808" y2="13827"/>
                          <a14:foregroundMark x1="56808" y1="13827" x2="56573" y2="13827"/>
                          <a14:foregroundMark x1="36150" y1="3951" x2="14085" y2="6914"/>
                          <a14:foregroundMark x1="14085" y1="6914" x2="5399" y2="20988"/>
                          <a14:foregroundMark x1="5399" y1="20988" x2="6808" y2="93827"/>
                          <a14:foregroundMark x1="6808" y1="93827" x2="18779" y2="94074"/>
                          <a14:foregroundMark x1="18779" y1="94074" x2="13850" y2="86420"/>
                          <a14:foregroundMark x1="2817" y1="21728" x2="2347" y2="54321"/>
                          <a14:foregroundMark x1="2347" y1="54321" x2="2347" y2="54321"/>
                          <a14:foregroundMark x1="16432" y1="2469" x2="26995" y2="2222"/>
                          <a14:foregroundMark x1="93192" y1="32099" x2="93192" y2="32099"/>
                          <a14:foregroundMark x1="98357" y1="34815" x2="98357" y2="34815"/>
                          <a14:foregroundMark x1="10094" y1="97284" x2="10094" y2="97284"/>
                          <a14:backgroundMark x1="77700" y1="28642" x2="77700" y2="28642"/>
                          <a14:backgroundMark x1="78404" y1="28642" x2="78404" y2="28642"/>
                          <a14:backgroundMark x1="79108" y1="28889" x2="79108" y2="28889"/>
                          <a14:backgroundMark x1="76995" y1="28395" x2="76995" y2="28395"/>
                          <a14:backgroundMark x1="77465" y1="28395" x2="77465" y2="28395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68"/>
            <a:stretch>
              <a:fillRect/>
            </a:stretch>
          </p:blipFill>
          <p:spPr>
            <a:xfrm>
              <a:off x="1241219" y="4014494"/>
              <a:ext cx="2192560" cy="2109107"/>
            </a:xfrm>
            <a:prstGeom prst="rect">
              <a:avLst/>
            </a:prstGeom>
          </p:spPr>
        </p:pic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AEE82CF6-C374-C7F6-AD32-305B8DF13906}"/>
                </a:ext>
              </a:extLst>
            </p:cNvPr>
            <p:cNvSpPr txBox="1"/>
            <p:nvPr/>
          </p:nvSpPr>
          <p:spPr>
            <a:xfrm>
              <a:off x="1268258" y="4468882"/>
              <a:ext cx="1491448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>
                  <a:solidFill>
                    <a:schemeClr val="bg1"/>
                  </a:solidFill>
                </a:rPr>
                <a:t>un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3CC2D28B-1FB8-6F01-5D7B-73DC0576683B}"/>
              </a:ext>
            </a:extLst>
          </p:cNvPr>
          <p:cNvGrpSpPr/>
          <p:nvPr/>
        </p:nvGrpSpPr>
        <p:grpSpPr>
          <a:xfrm>
            <a:off x="4788362" y="4003311"/>
            <a:ext cx="2487918" cy="2104867"/>
            <a:chOff x="4788362" y="4003311"/>
            <a:chExt cx="2487918" cy="2104867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12C5CEA4-CB18-8361-58A8-1D099898ABD8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3695" b="95813" l="491" r="98526">
                          <a14:foregroundMark x1="6143" y1="14286" x2="16708" y2="10099"/>
                          <a14:foregroundMark x1="16708" y1="10099" x2="32924" y2="18719"/>
                          <a14:foregroundMark x1="32924" y1="18719" x2="90172" y2="26355"/>
                          <a14:foregroundMark x1="59214" y1="33744" x2="45946" y2="46798"/>
                          <a14:foregroundMark x1="45946" y1="46798" x2="6634" y2="52217"/>
                          <a14:foregroundMark x1="6634" y1="52217" x2="22359" y2="49015"/>
                          <a14:foregroundMark x1="22359" y1="49015" x2="25061" y2="44581"/>
                          <a14:foregroundMark x1="11794" y1="64039" x2="13268" y2="76601"/>
                          <a14:foregroundMark x1="13268" y1="76601" x2="35872" y2="85961"/>
                          <a14:foregroundMark x1="35872" y1="85961" x2="53563" y2="76108"/>
                          <a14:foregroundMark x1="53563" y1="76108" x2="52334" y2="62808"/>
                          <a14:foregroundMark x1="47420" y1="94089" x2="18182" y2="91133"/>
                          <a14:foregroundMark x1="18182" y1="91133" x2="5651" y2="83744"/>
                          <a14:foregroundMark x1="5651" y1="83744" x2="4423" y2="59360"/>
                          <a14:foregroundMark x1="4423" y1="59360" x2="6143" y2="47537"/>
                          <a14:foregroundMark x1="6143" y1="47537" x2="6388" y2="47291"/>
                          <a14:foregroundMark x1="7125" y1="21921" x2="2211" y2="12808"/>
                          <a14:foregroundMark x1="2211" y1="12808" x2="21376" y2="5419"/>
                          <a14:foregroundMark x1="21376" y1="5419" x2="30958" y2="3695"/>
                          <a14:foregroundMark x1="30958" y1="3695" x2="36609" y2="4926"/>
                          <a14:foregroundMark x1="94840" y1="28079" x2="94840" y2="28079"/>
                          <a14:foregroundMark x1="98771" y1="29557" x2="98771" y2="29557"/>
                          <a14:foregroundMark x1="43980" y1="96059" x2="43980" y2="96059"/>
                          <a14:foregroundMark x1="1229" y1="74138" x2="1229" y2="74138"/>
                          <a14:foregroundMark x1="491" y1="18227" x2="491" y2="18227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66229" y="4003311"/>
              <a:ext cx="2110051" cy="2104867"/>
            </a:xfrm>
            <a:prstGeom prst="rect">
              <a:avLst/>
            </a:prstGeom>
          </p:spPr>
        </p:pic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B50E72F9-6B81-4EEE-9C6D-1C5A9750FBD3}"/>
                </a:ext>
              </a:extLst>
            </p:cNvPr>
            <p:cNvSpPr txBox="1"/>
            <p:nvPr/>
          </p:nvSpPr>
          <p:spPr>
            <a:xfrm>
              <a:off x="4788362" y="4468813"/>
              <a:ext cx="2303922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>
                  <a:solidFill>
                    <a:schemeClr val="bg1"/>
                  </a:solidFill>
                </a:rPr>
                <a:t>help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77DAFDDF-D2CD-0366-DE90-6D15E33AD95C}"/>
              </a:ext>
            </a:extLst>
          </p:cNvPr>
          <p:cNvGrpSpPr/>
          <p:nvPr/>
        </p:nvGrpSpPr>
        <p:grpSpPr>
          <a:xfrm>
            <a:off x="9742514" y="3892847"/>
            <a:ext cx="1625843" cy="2139952"/>
            <a:chOff x="9742514" y="3904277"/>
            <a:chExt cx="1625843" cy="2139952"/>
          </a:xfrm>
        </p:grpSpPr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AC81B023-5D3B-C408-6EB7-8337D9F9EA81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ackgroundRemoval t="1220" b="96098" l="1736" r="96528">
                          <a14:foregroundMark x1="46181" y1="15610" x2="50347" y2="25610"/>
                          <a14:foregroundMark x1="50347" y1="25610" x2="48958" y2="26341"/>
                          <a14:foregroundMark x1="27778" y1="51220" x2="51042" y2="50976"/>
                          <a14:foregroundMark x1="51042" y1="50976" x2="71528" y2="60000"/>
                          <a14:foregroundMark x1="71528" y1="60000" x2="57292" y2="75366"/>
                          <a14:foregroundMark x1="57292" y1="75366" x2="24653" y2="80732"/>
                          <a14:foregroundMark x1="24653" y1="80732" x2="78819" y2="79756"/>
                          <a14:foregroundMark x1="78819" y1="79756" x2="84028" y2="59756"/>
                          <a14:foregroundMark x1="84028" y1="59756" x2="40278" y2="48293"/>
                          <a14:foregroundMark x1="40278" y1="48293" x2="22917" y2="46585"/>
                          <a14:foregroundMark x1="22917" y1="46585" x2="36806" y2="41707"/>
                          <a14:foregroundMark x1="36806" y1="41707" x2="37153" y2="41463"/>
                          <a14:foregroundMark x1="27778" y1="13415" x2="45486" y2="7805"/>
                          <a14:foregroundMark x1="45486" y1="7805" x2="69444" y2="5854"/>
                          <a14:foregroundMark x1="69444" y1="5854" x2="77431" y2="13415"/>
                          <a14:foregroundMark x1="77431" y1="13415" x2="70139" y2="21951"/>
                          <a14:foregroundMark x1="70139" y1="21951" x2="25000" y2="13902"/>
                          <a14:foregroundMark x1="25000" y1="13902" x2="10069" y2="18780"/>
                          <a14:foregroundMark x1="10069" y1="18780" x2="9722" y2="19756"/>
                          <a14:foregroundMark x1="48264" y1="2195" x2="60764" y2="2195"/>
                          <a14:foregroundMark x1="96528" y1="60488" x2="93403" y2="67073"/>
                          <a14:foregroundMark x1="8333" y1="38537" x2="13889" y2="43659"/>
                          <a14:foregroundMark x1="10069" y1="74878" x2="27083" y2="85122"/>
                          <a14:foregroundMark x1="11458" y1="87073" x2="41319" y2="95854"/>
                          <a14:foregroundMark x1="41319" y1="95854" x2="49653" y2="96098"/>
                          <a14:foregroundMark x1="4861" y1="21463" x2="4861" y2="21463"/>
                          <a14:foregroundMark x1="2778" y1="40732" x2="2778" y2="40732"/>
                          <a14:foregroundMark x1="1736" y1="89512" x2="1736" y2="89512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42514" y="3904277"/>
              <a:ext cx="1503186" cy="2139952"/>
            </a:xfrm>
            <a:prstGeom prst="rect">
              <a:avLst/>
            </a:prstGeom>
          </p:spPr>
        </p:pic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91A43901-60DA-A8E9-0072-6619EFDD32A8}"/>
                </a:ext>
              </a:extLst>
            </p:cNvPr>
            <p:cNvSpPr txBox="1"/>
            <p:nvPr/>
          </p:nvSpPr>
          <p:spPr>
            <a:xfrm>
              <a:off x="9782207" y="4374088"/>
              <a:ext cx="1586150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 err="1">
                  <a:solidFill>
                    <a:schemeClr val="bg1"/>
                  </a:solidFill>
                </a:rPr>
                <a:t>ful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7833334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3.7037E-7 L 0.18893 -0.0041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440" y="-20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9167E-6 -1.11111E-6 L -0.25066 0.01134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39" y="5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791</Words>
  <Application>Microsoft Office PowerPoint</Application>
  <PresentationFormat>Widescreen</PresentationFormat>
  <Paragraphs>207</Paragraphs>
  <Slides>21</Slides>
  <Notes>16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4" baseType="lpstr">
      <vt:lpstr>Andika</vt:lpstr>
      <vt:lpstr>Arial</vt:lpstr>
      <vt:lpstr>Office Theme</vt:lpstr>
      <vt:lpstr> How to Use this PowerPoint</vt:lpstr>
      <vt:lpstr>Word Sums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Can you spot the spelling mistakes?</vt:lpstr>
      <vt:lpstr>Can you spot the spelling mistakes?</vt:lpstr>
      <vt:lpstr>Here are this week’s spellings to practise: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Emile - Morphology</dc:title>
  <dc:creator>Glen Jones;Siobhan</dc:creator>
  <cp:lastModifiedBy>Glen Jones</cp:lastModifiedBy>
  <cp:revision>63</cp:revision>
  <dcterms:created xsi:type="dcterms:W3CDTF">2022-05-31T09:42:07Z</dcterms:created>
  <dcterms:modified xsi:type="dcterms:W3CDTF">2026-06-01T14:33:45Z</dcterms:modified>
</cp:coreProperties>
</file>