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18"/>
  </p:notesMasterIdLst>
  <p:sldIdLst>
    <p:sldId id="390" r:id="rId2"/>
    <p:sldId id="274" r:id="rId3"/>
    <p:sldId id="376" r:id="rId4"/>
    <p:sldId id="391" r:id="rId5"/>
    <p:sldId id="395" r:id="rId6"/>
    <p:sldId id="402" r:id="rId7"/>
    <p:sldId id="392" r:id="rId8"/>
    <p:sldId id="401" r:id="rId9"/>
    <p:sldId id="396" r:id="rId10"/>
    <p:sldId id="397" r:id="rId11"/>
    <p:sldId id="398" r:id="rId12"/>
    <p:sldId id="399" r:id="rId13"/>
    <p:sldId id="379" r:id="rId14"/>
    <p:sldId id="365" r:id="rId15"/>
    <p:sldId id="403" r:id="rId16"/>
    <p:sldId id="277" r:id="rId17"/>
  </p:sldIdLst>
  <p:sldSz cx="12192000" cy="6858000"/>
  <p:notesSz cx="6858000" cy="9144000"/>
  <p:embeddedFontLst>
    <p:embeddedFont>
      <p:font typeface="Andika" panose="02000000000000000000" pitchFamily="2" charset="0"/>
      <p:regular r:id="rId19"/>
      <p:bold r:id="rId20"/>
      <p:italic r:id="rId21"/>
      <p:boldItalic r:id="rId22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B267C"/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587" autoAdjust="0"/>
    <p:restoredTop sz="86441" autoAdjust="0"/>
  </p:normalViewPr>
  <p:slideViewPr>
    <p:cSldViewPr snapToGrid="0">
      <p:cViewPr varScale="1">
        <p:scale>
          <a:sx n="88" d="100"/>
          <a:sy n="88" d="100"/>
        </p:scale>
        <p:origin x="594" y="84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-5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font" Target="fonts/font3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28" Type="http://schemas.microsoft.com/office/2018/10/relationships/authors" Target="authors.xml"/><Relationship Id="rId10" Type="http://schemas.openxmlformats.org/officeDocument/2006/relationships/slide" Target="slides/slide9.xml"/><Relationship Id="rId19" Type="http://schemas.openxmlformats.org/officeDocument/2006/relationships/font" Target="fonts/font1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4.fntdata"/><Relationship Id="rId27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undo custSel addSld delSld modSld">
      <pc:chgData name="Glen Jones" userId="e846aaca-4b24-4b13-b0d0-f2308e16b284" providerId="ADAL" clId="{ED47ACC3-9597-4D89-A1DC-43CF280EF274}" dt="2026-06-01T14:37:05.022" v="790" actId="20577"/>
      <pc:docMkLst>
        <pc:docMk/>
      </pc:docMkLst>
      <pc:sldChg chg="addSp delSp modSp mod addAnim delAnim modAnim">
        <pc:chgData name="Glen Jones" userId="e846aaca-4b24-4b13-b0d0-f2308e16b284" providerId="ADAL" clId="{ED47ACC3-9597-4D89-A1DC-43CF280EF274}" dt="2026-06-01T14:37:05.022" v="790" actId="20577"/>
        <pc:sldMkLst>
          <pc:docMk/>
          <pc:sldMk cId="2033382739" sldId="399"/>
        </pc:sldMkLst>
        <pc:spChg chg="mod">
          <ac:chgData name="Glen Jones" userId="e846aaca-4b24-4b13-b0d0-f2308e16b284" providerId="ADAL" clId="{ED47ACC3-9597-4D89-A1DC-43CF280EF274}" dt="2026-06-01T14:37:05.022" v="790" actId="20577"/>
          <ac:spMkLst>
            <pc:docMk/>
            <pc:sldMk cId="2033382739" sldId="399"/>
            <ac:spMk id="23" creationId="{2F52EE8D-4794-CBEC-DFE4-A951037C27A4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8E0AE5DC-9B80-4EC3-A950-834898D219A3}" type="datetimeFigureOut">
              <a:rPr lang="en-GB" smtClean="0"/>
              <a:pPr/>
              <a:t>01/06/2026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6FC48057-9267-4CD0-B561-411611CBA57F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7106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9094180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237954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01/06/2026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01/06/2026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01/06/2026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>
                <a:latin typeface="Andika" panose="02000000000000000000" pitchFamily="2" charset="0"/>
              </a:rPr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14337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01/06/2026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01/06/2026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01/06/2026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01/06/2026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01/06/2026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01/06/2026</a:t>
            </a:fld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01/06/2026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01/06/2026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01/06/2026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hyperlink" Target="https://forms.office.com/Pages/ResponsePage.aspx?id=KXI8YMEiwUOjgEvkVqYFjsqqRugkSxNLsNDyMI4WsoRUQzVCT1RSRFhKQ1lMWkxXSVVCQUUwOVY2MC4u" TargetMode="Externa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iagram&#10;&#10;Description automatically generated">
            <a:extLst>
              <a:ext uri="{FF2B5EF4-FFF2-40B4-BE49-F238E27FC236}">
                <a16:creationId xmlns:a16="http://schemas.microsoft.com/office/drawing/2014/main" id="{E8CFF44C-56B5-9BAD-F711-8E7073B915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</a:t>
            </a:r>
            <a:r>
              <a:rPr lang="en-GB" i="1" dirty="0">
                <a:solidFill>
                  <a:schemeClr val="bg1"/>
                </a:solidFill>
              </a:rPr>
              <a:t>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</a:t>
            </a:r>
            <a:r>
              <a:rPr lang="en-GB" i="1" dirty="0">
                <a:solidFill>
                  <a:schemeClr val="bg1"/>
                </a:solidFill>
              </a:rPr>
              <a:t>, please click “</a:t>
            </a:r>
            <a:r>
              <a:rPr lang="en-GB" i="1" u="sng" dirty="0">
                <a:solidFill>
                  <a:schemeClr val="bg1"/>
                </a:solidFill>
              </a:rPr>
              <a:t>Slide Show</a:t>
            </a:r>
            <a:r>
              <a:rPr lang="en-GB" i="1" dirty="0">
                <a:solidFill>
                  <a:schemeClr val="bg1"/>
                </a:solidFill>
              </a:rPr>
              <a:t>” on the menu above and then “</a:t>
            </a:r>
            <a:r>
              <a:rPr lang="en-GB" i="1" u="sng" dirty="0">
                <a:solidFill>
                  <a:schemeClr val="bg1"/>
                </a:solidFill>
              </a:rPr>
              <a:t>From Beginning</a:t>
            </a:r>
            <a:r>
              <a:rPr lang="en-GB" i="1" dirty="0">
                <a:solidFill>
                  <a:schemeClr val="bg1"/>
                </a:solidFill>
              </a:rPr>
              <a:t>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sp>
        <p:nvSpPr>
          <p:cNvPr id="4" name="Rectangle: Rounded Corners 3">
            <a:hlinkClick r:id="rId4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10879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D9F0BFC-D421-AA02-81A0-9633BB04604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E406F51D-FA36-10E1-6AAA-05D49375E9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CC92DC37-4387-2EE3-368E-8E34EDFDC88A}"/>
              </a:ext>
            </a:extLst>
          </p:cNvPr>
          <p:cNvSpPr txBox="1">
            <a:spLocks/>
          </p:cNvSpPr>
          <p:nvPr/>
        </p:nvSpPr>
        <p:spPr>
          <a:xfrm>
            <a:off x="2028800" y="1360293"/>
            <a:ext cx="8524767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Can you break down the word “</a:t>
            </a:r>
            <a:r>
              <a:rPr lang="en-GB" sz="2800" i="1" dirty="0">
                <a:solidFill>
                  <a:schemeClr val="bg1"/>
                </a:solidFill>
                <a:ea typeface="Andika"/>
                <a:cs typeface="Andika"/>
              </a:rPr>
              <a:t>helped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”?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F6CAF5C-92E2-821E-2CD7-B9953CFEEF25}"/>
              </a:ext>
            </a:extLst>
          </p:cNvPr>
          <p:cNvSpPr txBox="1">
            <a:spLocks/>
          </p:cNvSpPr>
          <p:nvPr/>
        </p:nvSpPr>
        <p:spPr>
          <a:xfrm>
            <a:off x="5883934" y="2475694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help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22D391A8-8D20-ACBE-C16C-C1765106E26D}"/>
              </a:ext>
            </a:extLst>
          </p:cNvPr>
          <p:cNvSpPr txBox="1">
            <a:spLocks/>
          </p:cNvSpPr>
          <p:nvPr/>
        </p:nvSpPr>
        <p:spPr>
          <a:xfrm>
            <a:off x="8441051" y="2475694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ed</a:t>
            </a:r>
          </a:p>
        </p:txBody>
      </p:sp>
      <p:sp>
        <p:nvSpPr>
          <p:cNvPr id="8" name="Cross 7">
            <a:extLst>
              <a:ext uri="{FF2B5EF4-FFF2-40B4-BE49-F238E27FC236}">
                <a16:creationId xmlns:a16="http://schemas.microsoft.com/office/drawing/2014/main" id="{426C8FFD-2666-E50A-1E83-B8C13B58B8DD}"/>
              </a:ext>
            </a:extLst>
          </p:cNvPr>
          <p:cNvSpPr/>
          <p:nvPr/>
        </p:nvSpPr>
        <p:spPr>
          <a:xfrm>
            <a:off x="7946910" y="261613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4C6B8A56-F2F5-536E-A19E-FF79AE261A47}"/>
              </a:ext>
            </a:extLst>
          </p:cNvPr>
          <p:cNvSpPr/>
          <p:nvPr/>
        </p:nvSpPr>
        <p:spPr>
          <a:xfrm>
            <a:off x="4414371" y="2576897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F106D0C0-862C-4938-DB08-2A0700945ECC}"/>
              </a:ext>
            </a:extLst>
          </p:cNvPr>
          <p:cNvSpPr txBox="1">
            <a:spLocks/>
          </p:cNvSpPr>
          <p:nvPr/>
        </p:nvSpPr>
        <p:spPr>
          <a:xfrm>
            <a:off x="5883933" y="3428999"/>
            <a:ext cx="1980001" cy="846029"/>
          </a:xfrm>
          <a:prstGeom prst="roundRect">
            <a:avLst>
              <a:gd name="adj" fmla="val 2509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give support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70ACA2A9-0389-12E2-0D2A-95AFAAF5B20A}"/>
              </a:ext>
            </a:extLst>
          </p:cNvPr>
          <p:cNvSpPr txBox="1">
            <a:spLocks/>
          </p:cNvSpPr>
          <p:nvPr/>
        </p:nvSpPr>
        <p:spPr>
          <a:xfrm>
            <a:off x="8488091" y="3428998"/>
            <a:ext cx="1980000" cy="846029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in the past</a:t>
            </a:r>
          </a:p>
        </p:txBody>
      </p:sp>
      <p:sp>
        <p:nvSpPr>
          <p:cNvPr id="37" name="Title 1">
            <a:extLst>
              <a:ext uri="{FF2B5EF4-FFF2-40B4-BE49-F238E27FC236}">
                <a16:creationId xmlns:a16="http://schemas.microsoft.com/office/drawing/2014/main" id="{06107483-4709-62AD-2A1B-84BBC69FEF83}"/>
              </a:ext>
            </a:extLst>
          </p:cNvPr>
          <p:cNvSpPr txBox="1">
            <a:spLocks/>
          </p:cNvSpPr>
          <p:nvPr/>
        </p:nvSpPr>
        <p:spPr>
          <a:xfrm>
            <a:off x="692670" y="5466612"/>
            <a:ext cx="10964935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“Helped”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means to have given support in the past. </a:t>
            </a:r>
          </a:p>
        </p:txBody>
      </p:sp>
      <p:sp>
        <p:nvSpPr>
          <p:cNvPr id="38" name="Title 1">
            <a:extLst>
              <a:ext uri="{FF2B5EF4-FFF2-40B4-BE49-F238E27FC236}">
                <a16:creationId xmlns:a16="http://schemas.microsoft.com/office/drawing/2014/main" id="{FDA92233-768C-63A8-4D41-A4A38840E4F7}"/>
              </a:ext>
            </a:extLst>
          </p:cNvPr>
          <p:cNvSpPr txBox="1">
            <a:spLocks/>
          </p:cNvSpPr>
          <p:nvPr/>
        </p:nvSpPr>
        <p:spPr>
          <a:xfrm>
            <a:off x="1969008" y="4507063"/>
            <a:ext cx="8524767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What does “helped” mean?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5A7209B2-26DE-3A2C-F1D2-2F89E0CC3960}"/>
              </a:ext>
            </a:extLst>
          </p:cNvPr>
          <p:cNvSpPr txBox="1">
            <a:spLocks/>
          </p:cNvSpPr>
          <p:nvPr/>
        </p:nvSpPr>
        <p:spPr>
          <a:xfrm>
            <a:off x="8358075" y="298646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overhelpful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7C1C607-0C76-E137-921D-A555E4CE5C3E}"/>
              </a:ext>
            </a:extLst>
          </p:cNvPr>
          <p:cNvSpPr txBox="1">
            <a:spLocks/>
          </p:cNvSpPr>
          <p:nvPr/>
        </p:nvSpPr>
        <p:spPr>
          <a:xfrm>
            <a:off x="5374858" y="298646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helpless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68F3A01F-43C2-7D7B-011D-C623B8AD7E53}"/>
              </a:ext>
            </a:extLst>
          </p:cNvPr>
          <p:cNvSpPr txBox="1">
            <a:spLocks/>
          </p:cNvSpPr>
          <p:nvPr/>
        </p:nvSpPr>
        <p:spPr>
          <a:xfrm>
            <a:off x="2084928" y="2421940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helped </a:t>
            </a:r>
          </a:p>
        </p:txBody>
      </p:sp>
    </p:spTree>
    <p:extLst>
      <p:ext uri="{BB962C8B-B14F-4D97-AF65-F5344CB8AC3E}">
        <p14:creationId xmlns:p14="http://schemas.microsoft.com/office/powerpoint/2010/main" val="309752965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8" grpId="0" animBg="1"/>
      <p:bldP spid="10" grpId="0" animBg="1"/>
      <p:bldP spid="12" grpId="0" animBg="1"/>
      <p:bldP spid="22" grpId="0" animBg="1"/>
      <p:bldP spid="37" grpId="0" animBg="1"/>
      <p:bldP spid="3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A063E73-7C78-12CB-1806-9759D9CF1F7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48B3CC54-DB28-34F8-3689-E82E1D9EB46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Arrow: Right 9">
            <a:extLst>
              <a:ext uri="{FF2B5EF4-FFF2-40B4-BE49-F238E27FC236}">
                <a16:creationId xmlns:a16="http://schemas.microsoft.com/office/drawing/2014/main" id="{22413FC1-02FF-93F6-58D4-498AEDD75A56}"/>
              </a:ext>
            </a:extLst>
          </p:cNvPr>
          <p:cNvSpPr/>
          <p:nvPr/>
        </p:nvSpPr>
        <p:spPr>
          <a:xfrm>
            <a:off x="4353411" y="2452140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187A656D-E031-2BE7-42E5-86F3F77ED2A0}"/>
              </a:ext>
            </a:extLst>
          </p:cNvPr>
          <p:cNvSpPr txBox="1">
            <a:spLocks/>
          </p:cNvSpPr>
          <p:nvPr/>
        </p:nvSpPr>
        <p:spPr>
          <a:xfrm>
            <a:off x="692670" y="1360293"/>
            <a:ext cx="10964935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Can you break down the word “helpless” into morphemes?</a:t>
            </a:r>
          </a:p>
        </p:txBody>
      </p:sp>
      <p:sp>
        <p:nvSpPr>
          <p:cNvPr id="35" name="Title 1">
            <a:extLst>
              <a:ext uri="{FF2B5EF4-FFF2-40B4-BE49-F238E27FC236}">
                <a16:creationId xmlns:a16="http://schemas.microsoft.com/office/drawing/2014/main" id="{EBCB0EE4-5AEE-2367-5ED7-028B9A35C556}"/>
              </a:ext>
            </a:extLst>
          </p:cNvPr>
          <p:cNvSpPr txBox="1">
            <a:spLocks/>
          </p:cNvSpPr>
          <p:nvPr/>
        </p:nvSpPr>
        <p:spPr>
          <a:xfrm>
            <a:off x="692670" y="5466612"/>
            <a:ext cx="10964935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“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Helpless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 means to be without any support.</a:t>
            </a:r>
          </a:p>
        </p:txBody>
      </p:sp>
      <p:sp>
        <p:nvSpPr>
          <p:cNvPr id="36" name="Title 1">
            <a:extLst>
              <a:ext uri="{FF2B5EF4-FFF2-40B4-BE49-F238E27FC236}">
                <a16:creationId xmlns:a16="http://schemas.microsoft.com/office/drawing/2014/main" id="{3D0306C4-03B9-3CC8-640D-32448B6AA274}"/>
              </a:ext>
            </a:extLst>
          </p:cNvPr>
          <p:cNvSpPr txBox="1">
            <a:spLocks/>
          </p:cNvSpPr>
          <p:nvPr/>
        </p:nvSpPr>
        <p:spPr>
          <a:xfrm>
            <a:off x="1969008" y="4507063"/>
            <a:ext cx="8524767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What does “helpless</a:t>
            </a:r>
            <a:r>
              <a:rPr lang="en-GB" sz="2800" i="1" dirty="0">
                <a:solidFill>
                  <a:schemeClr val="bg1"/>
                </a:solidFill>
                <a:ea typeface="Andika"/>
                <a:cs typeface="Andika"/>
              </a:rPr>
              <a:t>”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  mean?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DF55E263-0355-5000-1ED7-8306B68172CD}"/>
              </a:ext>
            </a:extLst>
          </p:cNvPr>
          <p:cNvSpPr txBox="1">
            <a:spLocks/>
          </p:cNvSpPr>
          <p:nvPr/>
        </p:nvSpPr>
        <p:spPr>
          <a:xfrm>
            <a:off x="8380091" y="3110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overhelpful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8630251-6F9E-A58C-EA8F-F0BEDAD9939D}"/>
              </a:ext>
            </a:extLst>
          </p:cNvPr>
          <p:cNvSpPr txBox="1">
            <a:spLocks/>
          </p:cNvSpPr>
          <p:nvPr/>
        </p:nvSpPr>
        <p:spPr>
          <a:xfrm>
            <a:off x="1889050" y="228589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helpless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EB273BA2-962B-F4A8-E84A-EE99BCB3050A}"/>
              </a:ext>
            </a:extLst>
          </p:cNvPr>
          <p:cNvSpPr txBox="1">
            <a:spLocks/>
          </p:cNvSpPr>
          <p:nvPr/>
        </p:nvSpPr>
        <p:spPr>
          <a:xfrm>
            <a:off x="2051324" y="3110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helped 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17217A51-67F5-1A9F-CE8F-0B1CD676E90B}"/>
              </a:ext>
            </a:extLst>
          </p:cNvPr>
          <p:cNvSpPr txBox="1">
            <a:spLocks/>
          </p:cNvSpPr>
          <p:nvPr/>
        </p:nvSpPr>
        <p:spPr>
          <a:xfrm>
            <a:off x="5909618" y="228589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help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12887886-CEE9-F5C6-3903-FC95904F7230}"/>
              </a:ext>
            </a:extLst>
          </p:cNvPr>
          <p:cNvSpPr txBox="1">
            <a:spLocks/>
          </p:cNvSpPr>
          <p:nvPr/>
        </p:nvSpPr>
        <p:spPr>
          <a:xfrm>
            <a:off x="8466735" y="228589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less</a:t>
            </a:r>
          </a:p>
        </p:txBody>
      </p:sp>
      <p:sp>
        <p:nvSpPr>
          <p:cNvPr id="13" name="Cross 12">
            <a:extLst>
              <a:ext uri="{FF2B5EF4-FFF2-40B4-BE49-F238E27FC236}">
                <a16:creationId xmlns:a16="http://schemas.microsoft.com/office/drawing/2014/main" id="{108798F0-0CA2-27E7-DFC3-F399D743772F}"/>
              </a:ext>
            </a:extLst>
          </p:cNvPr>
          <p:cNvSpPr/>
          <p:nvPr/>
        </p:nvSpPr>
        <p:spPr>
          <a:xfrm>
            <a:off x="7972594" y="2426336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8CFD39CB-3D5D-20CF-364C-C9BA9C89CADB}"/>
              </a:ext>
            </a:extLst>
          </p:cNvPr>
          <p:cNvSpPr txBox="1">
            <a:spLocks/>
          </p:cNvSpPr>
          <p:nvPr/>
        </p:nvSpPr>
        <p:spPr>
          <a:xfrm>
            <a:off x="5909617" y="3239204"/>
            <a:ext cx="1980001" cy="846029"/>
          </a:xfrm>
          <a:prstGeom prst="roundRect">
            <a:avLst>
              <a:gd name="adj" fmla="val 2509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give support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D0FC19AC-BF28-6A75-6715-168C1DA4E39F}"/>
              </a:ext>
            </a:extLst>
          </p:cNvPr>
          <p:cNvSpPr txBox="1">
            <a:spLocks/>
          </p:cNvSpPr>
          <p:nvPr/>
        </p:nvSpPr>
        <p:spPr>
          <a:xfrm>
            <a:off x="8513775" y="3239203"/>
            <a:ext cx="1980000" cy="846029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without</a:t>
            </a:r>
          </a:p>
        </p:txBody>
      </p:sp>
    </p:spTree>
    <p:extLst>
      <p:ext uri="{BB962C8B-B14F-4D97-AF65-F5344CB8AC3E}">
        <p14:creationId xmlns:p14="http://schemas.microsoft.com/office/powerpoint/2010/main" val="369950323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35" grpId="0" animBg="1"/>
      <p:bldP spid="36" grpId="0" animBg="1"/>
      <p:bldP spid="9" grpId="0" animBg="1"/>
      <p:bldP spid="11" grpId="0" animBg="1"/>
      <p:bldP spid="13" grpId="0" animBg="1"/>
      <p:bldP spid="15" grpId="0" animBg="1"/>
      <p:bldP spid="1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4C4C330-6EE6-3055-CD70-E92F51E7E78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0C76E683-D5DA-016B-853B-AE9CBB54AD9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Arrow: Right 9">
            <a:extLst>
              <a:ext uri="{FF2B5EF4-FFF2-40B4-BE49-F238E27FC236}">
                <a16:creationId xmlns:a16="http://schemas.microsoft.com/office/drawing/2014/main" id="{A5C81647-3000-D21E-6A0C-F6E9CFDF135C}"/>
              </a:ext>
            </a:extLst>
          </p:cNvPr>
          <p:cNvSpPr/>
          <p:nvPr/>
        </p:nvSpPr>
        <p:spPr>
          <a:xfrm>
            <a:off x="3074759" y="2687650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2F52EE8D-4794-CBEC-DFE4-A951037C27A4}"/>
              </a:ext>
            </a:extLst>
          </p:cNvPr>
          <p:cNvSpPr txBox="1">
            <a:spLocks/>
          </p:cNvSpPr>
          <p:nvPr/>
        </p:nvSpPr>
        <p:spPr>
          <a:xfrm>
            <a:off x="2028800" y="1360293"/>
            <a:ext cx="8524767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Can you break down the word </a:t>
            </a:r>
            <a:r>
              <a:rPr lang="en-GB" sz="2800">
                <a:solidFill>
                  <a:schemeClr val="bg1"/>
                </a:solidFill>
                <a:ea typeface="Andika"/>
                <a:cs typeface="Andika"/>
              </a:rPr>
              <a:t>“overhelpful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”?</a:t>
            </a:r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875C64D8-D7D2-CB65-7011-B3351E1905B6}"/>
              </a:ext>
            </a:extLst>
          </p:cNvPr>
          <p:cNvSpPr txBox="1">
            <a:spLocks/>
          </p:cNvSpPr>
          <p:nvPr/>
        </p:nvSpPr>
        <p:spPr>
          <a:xfrm>
            <a:off x="692670" y="5466612"/>
            <a:ext cx="10964935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“Overhelpful” means too much support.</a:t>
            </a:r>
          </a:p>
        </p:txBody>
      </p:sp>
      <p:sp>
        <p:nvSpPr>
          <p:cNvPr id="29" name="Title 1">
            <a:extLst>
              <a:ext uri="{FF2B5EF4-FFF2-40B4-BE49-F238E27FC236}">
                <a16:creationId xmlns:a16="http://schemas.microsoft.com/office/drawing/2014/main" id="{148CF7D2-147E-521C-5C01-881731B4F533}"/>
              </a:ext>
            </a:extLst>
          </p:cNvPr>
          <p:cNvSpPr txBox="1">
            <a:spLocks/>
          </p:cNvSpPr>
          <p:nvPr/>
        </p:nvSpPr>
        <p:spPr>
          <a:xfrm>
            <a:off x="2028800" y="4551506"/>
            <a:ext cx="8524767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What does “overhelpful</a:t>
            </a:r>
            <a:r>
              <a:rPr lang="en-GB" sz="2800" i="1" dirty="0">
                <a:solidFill>
                  <a:schemeClr val="bg1"/>
                </a:solidFill>
                <a:ea typeface="Andika"/>
                <a:cs typeface="Andika"/>
              </a:rPr>
              <a:t>”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 mean?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0537A08A-A185-89AB-2A9D-99140A082DB5}"/>
              </a:ext>
            </a:extLst>
          </p:cNvPr>
          <p:cNvSpPr txBox="1">
            <a:spLocks/>
          </p:cNvSpPr>
          <p:nvPr/>
        </p:nvSpPr>
        <p:spPr>
          <a:xfrm>
            <a:off x="611872" y="252140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overhelpful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C7D2252-2558-8947-252B-704EA0037EC0}"/>
              </a:ext>
            </a:extLst>
          </p:cNvPr>
          <p:cNvSpPr txBox="1">
            <a:spLocks/>
          </p:cNvSpPr>
          <p:nvPr/>
        </p:nvSpPr>
        <p:spPr>
          <a:xfrm>
            <a:off x="5374858" y="298646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helpless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83355DBA-5954-7CED-FFBA-15639E410473}"/>
              </a:ext>
            </a:extLst>
          </p:cNvPr>
          <p:cNvSpPr txBox="1">
            <a:spLocks/>
          </p:cNvSpPr>
          <p:nvPr/>
        </p:nvSpPr>
        <p:spPr>
          <a:xfrm>
            <a:off x="2051324" y="3110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helped 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58692BFA-8DA8-4BA5-99AD-29023DDFB428}"/>
              </a:ext>
            </a:extLst>
          </p:cNvPr>
          <p:cNvSpPr txBox="1">
            <a:spLocks/>
          </p:cNvSpPr>
          <p:nvPr/>
        </p:nvSpPr>
        <p:spPr>
          <a:xfrm>
            <a:off x="7073448" y="2431156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help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07B219B1-FF33-03FB-863C-8D99BE686D81}"/>
              </a:ext>
            </a:extLst>
          </p:cNvPr>
          <p:cNvSpPr txBox="1">
            <a:spLocks/>
          </p:cNvSpPr>
          <p:nvPr/>
        </p:nvSpPr>
        <p:spPr>
          <a:xfrm>
            <a:off x="9630565" y="2431156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ful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421F1AF7-C972-5FDC-F2BB-03241CB04148}"/>
              </a:ext>
            </a:extLst>
          </p:cNvPr>
          <p:cNvSpPr/>
          <p:nvPr/>
        </p:nvSpPr>
        <p:spPr>
          <a:xfrm>
            <a:off x="9136424" y="257159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B64CF510-7DCD-2A76-B15C-BDF90FBEE2F7}"/>
              </a:ext>
            </a:extLst>
          </p:cNvPr>
          <p:cNvSpPr txBox="1">
            <a:spLocks/>
          </p:cNvSpPr>
          <p:nvPr/>
        </p:nvSpPr>
        <p:spPr>
          <a:xfrm>
            <a:off x="7073447" y="3384461"/>
            <a:ext cx="1980001" cy="846029"/>
          </a:xfrm>
          <a:prstGeom prst="roundRect">
            <a:avLst>
              <a:gd name="adj" fmla="val 2509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give support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30552C47-F964-5C8C-A406-906F00BE8EE0}"/>
              </a:ext>
            </a:extLst>
          </p:cNvPr>
          <p:cNvSpPr txBox="1">
            <a:spLocks/>
          </p:cNvSpPr>
          <p:nvPr/>
        </p:nvSpPr>
        <p:spPr>
          <a:xfrm>
            <a:off x="9677605" y="3384460"/>
            <a:ext cx="1980000" cy="846029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full of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DF64A5AC-AB68-2EDB-CBF5-05322742BDA3}"/>
              </a:ext>
            </a:extLst>
          </p:cNvPr>
          <p:cNvSpPr txBox="1">
            <a:spLocks/>
          </p:cNvSpPr>
          <p:nvPr/>
        </p:nvSpPr>
        <p:spPr>
          <a:xfrm>
            <a:off x="4512013" y="2431156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over</a:t>
            </a:r>
          </a:p>
        </p:txBody>
      </p:sp>
      <p:sp>
        <p:nvSpPr>
          <p:cNvPr id="18" name="Cross 17">
            <a:extLst>
              <a:ext uri="{FF2B5EF4-FFF2-40B4-BE49-F238E27FC236}">
                <a16:creationId xmlns:a16="http://schemas.microsoft.com/office/drawing/2014/main" id="{B29442C7-85CA-8F6F-4C7C-55B52B117520}"/>
              </a:ext>
            </a:extLst>
          </p:cNvPr>
          <p:cNvSpPr/>
          <p:nvPr/>
        </p:nvSpPr>
        <p:spPr>
          <a:xfrm>
            <a:off x="6574989" y="257159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60B06B62-7D29-99E8-9085-BAD8F687EF2B}"/>
              </a:ext>
            </a:extLst>
          </p:cNvPr>
          <p:cNvSpPr txBox="1">
            <a:spLocks/>
          </p:cNvSpPr>
          <p:nvPr/>
        </p:nvSpPr>
        <p:spPr>
          <a:xfrm>
            <a:off x="4512012" y="3384461"/>
            <a:ext cx="1980001" cy="846029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too much</a:t>
            </a:r>
          </a:p>
        </p:txBody>
      </p:sp>
    </p:spTree>
    <p:extLst>
      <p:ext uri="{BB962C8B-B14F-4D97-AF65-F5344CB8AC3E}">
        <p14:creationId xmlns:p14="http://schemas.microsoft.com/office/powerpoint/2010/main" val="203338273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28" grpId="0" animBg="1"/>
      <p:bldP spid="29" grpId="0" animBg="1"/>
      <p:bldP spid="4" grpId="0" animBg="1"/>
      <p:bldP spid="9" grpId="0" animBg="1"/>
      <p:bldP spid="11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BB1E7B2-56D1-BA5A-7163-F9E31C1C1B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Shape, background pattern&#10;&#10;Description automatically generated">
            <a:extLst>
              <a:ext uri="{FF2B5EF4-FFF2-40B4-BE49-F238E27FC236}">
                <a16:creationId xmlns:a16="http://schemas.microsoft.com/office/drawing/2014/main" id="{ED8CF6E6-3941-5D25-A1B6-34ADF51D9B01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grpSp>
        <p:nvGrpSpPr>
          <p:cNvPr id="15" name="Group 14">
            <a:extLst>
              <a:ext uri="{FF2B5EF4-FFF2-40B4-BE49-F238E27FC236}">
                <a16:creationId xmlns:a16="http://schemas.microsoft.com/office/drawing/2014/main" id="{1793359C-BBCE-0292-B1A3-4902FC32A1A9}"/>
              </a:ext>
            </a:extLst>
          </p:cNvPr>
          <p:cNvGrpSpPr/>
          <p:nvPr/>
        </p:nvGrpSpPr>
        <p:grpSpPr>
          <a:xfrm>
            <a:off x="2742403" y="973814"/>
            <a:ext cx="7367587" cy="3450287"/>
            <a:chOff x="2742403" y="1044934"/>
            <a:chExt cx="7367587" cy="3450287"/>
          </a:xfrm>
        </p:grpSpPr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20B977C8-7004-73CD-5EEC-C2E68EB43A90}"/>
                </a:ext>
              </a:extLst>
            </p:cNvPr>
            <p:cNvSpPr/>
            <p:nvPr/>
          </p:nvSpPr>
          <p:spPr>
            <a:xfrm>
              <a:off x="2742403" y="1044934"/>
              <a:ext cx="7367587" cy="3423320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2ABBD779-2A16-7D8C-39D5-C45008D546B5}"/>
                </a:ext>
              </a:extLst>
            </p:cNvPr>
            <p:cNvCxnSpPr/>
            <p:nvPr/>
          </p:nvCxnSpPr>
          <p:spPr>
            <a:xfrm>
              <a:off x="5171440" y="1056640"/>
              <a:ext cx="0" cy="3438581"/>
            </a:xfrm>
            <a:prstGeom prst="line">
              <a:avLst/>
            </a:prstGeom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55AADBB1-7668-1FF7-56C4-9B775267123F}"/>
                </a:ext>
              </a:extLst>
            </p:cNvPr>
            <p:cNvCxnSpPr/>
            <p:nvPr/>
          </p:nvCxnSpPr>
          <p:spPr>
            <a:xfrm>
              <a:off x="7642358" y="1044934"/>
              <a:ext cx="0" cy="3438581"/>
            </a:xfrm>
            <a:prstGeom prst="line">
              <a:avLst/>
            </a:prstGeom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B969CBC6-6141-0D04-7A5C-A142417460B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77443046"/>
              </p:ext>
            </p:extLst>
          </p:nvPr>
        </p:nvGraphicFramePr>
        <p:xfrm>
          <a:off x="2742404" y="977368"/>
          <a:ext cx="7367587" cy="3397697"/>
        </p:xfrm>
        <a:graphic>
          <a:graphicData uri="http://schemas.openxmlformats.org/drawingml/2006/table">
            <a:tbl>
              <a:tblPr firstRow="1" firstCol="1" bandRow="1">
                <a:tableStyleId>{8A107856-5554-42FB-B03E-39F5DBC370BA}</a:tableStyleId>
              </a:tblPr>
              <a:tblGrid>
                <a:gridCol w="2435917">
                  <a:extLst>
                    <a:ext uri="{9D8B030D-6E8A-4147-A177-3AD203B41FA5}">
                      <a16:colId xmlns:a16="http://schemas.microsoft.com/office/drawing/2014/main" val="1479778784"/>
                    </a:ext>
                  </a:extLst>
                </a:gridCol>
                <a:gridCol w="2465835">
                  <a:extLst>
                    <a:ext uri="{9D8B030D-6E8A-4147-A177-3AD203B41FA5}">
                      <a16:colId xmlns:a16="http://schemas.microsoft.com/office/drawing/2014/main" val="2170449676"/>
                    </a:ext>
                  </a:extLst>
                </a:gridCol>
                <a:gridCol w="2465835">
                  <a:extLst>
                    <a:ext uri="{9D8B030D-6E8A-4147-A177-3AD203B41FA5}">
                      <a16:colId xmlns:a16="http://schemas.microsoft.com/office/drawing/2014/main" val="274789100"/>
                    </a:ext>
                  </a:extLst>
                </a:gridCol>
              </a:tblGrid>
              <a:tr h="559851">
                <a:tc row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3200" b="0" kern="100" dirty="0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un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b="0" i="1" kern="100" dirty="0">
                          <a:solidFill>
                            <a:schemeClr val="bg1"/>
                          </a:solidFill>
                          <a:effectLst/>
                          <a:latin typeface="+mj-lt"/>
                          <a:ea typeface="Andika" panose="02000000000000000000" pitchFamily="2" charset="0"/>
                          <a:cs typeface="Times New Roman" panose="02020603050405020304" pitchFamily="18" charset="0"/>
                        </a:rPr>
                        <a:t>not</a:t>
                      </a:r>
                    </a:p>
                  </a:txBody>
                  <a:tcPr marL="68580" marR="68580" marT="0" marB="0" anchor="ctr">
                    <a:solidFill>
                      <a:srgbClr val="0B267C"/>
                    </a:solidFill>
                  </a:tcPr>
                </a:tc>
                <a:tc rowSpan="7"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4400" b="0" kern="1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help</a:t>
                      </a:r>
                    </a:p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400" b="0" i="1" kern="1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give support</a:t>
                      </a:r>
                      <a:endParaRPr lang="en-GB" sz="1200" b="0" i="1" kern="1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EF8023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b="0" kern="1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ing</a:t>
                      </a:r>
                    </a:p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200" b="0" i="1" kern="1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happening now</a:t>
                      </a:r>
                    </a:p>
                  </a:txBody>
                  <a:tcPr marL="68580" marR="68580" marT="0" marB="0" anchor="ctr"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4906021"/>
                  </a:ext>
                </a:extLst>
              </a:tr>
              <a:tr h="559851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b="0" kern="1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ed </a:t>
                      </a:r>
                      <a:br>
                        <a:rPr lang="en-GB" sz="1800" b="0" kern="1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en-GB" sz="1200" b="0" i="1" kern="1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past</a:t>
                      </a:r>
                      <a:endParaRPr lang="en-GB" sz="1800" b="0" i="1" kern="1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3809444"/>
                  </a:ext>
                </a:extLst>
              </a:tr>
              <a:tr h="546661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b="0" kern="1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ful</a:t>
                      </a:r>
                      <a:br>
                        <a:rPr lang="en-GB" sz="1800" b="0" kern="1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en-GB" sz="1100" b="0" i="1" kern="1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full of </a:t>
                      </a:r>
                      <a:endParaRPr lang="en-GB" sz="1800" b="0" kern="1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66163062"/>
                  </a:ext>
                </a:extLst>
              </a:tr>
              <a:tr h="0">
                <a:tc rowSpan="4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3200" b="0" kern="100">
                          <a:solidFill>
                            <a:schemeClr val="bg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over</a:t>
                      </a:r>
                      <a:endParaRPr lang="en-GB" sz="3200" b="0" kern="100" dirty="0">
                        <a:solidFill>
                          <a:schemeClr val="bg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b="0" i="1" kern="100" dirty="0">
                          <a:solidFill>
                            <a:schemeClr val="bg1"/>
                          </a:solidFill>
                          <a:effectLst/>
                          <a:latin typeface="+mj-lt"/>
                          <a:ea typeface="Andika" panose="02000000000000000000" pitchFamily="2" charset="0"/>
                          <a:cs typeface="Times New Roman" panose="02020603050405020304" pitchFamily="18" charset="0"/>
                        </a:rPr>
                        <a:t>too much</a:t>
                      </a:r>
                    </a:p>
                  </a:txBody>
                  <a:tcPr marL="68580" marR="68580" marT="0" marB="0" anchor="ctr">
                    <a:solidFill>
                      <a:srgbClr val="0B267C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67448609"/>
                  </a:ext>
                </a:extLst>
              </a:tr>
              <a:tr h="559851">
                <a:tc vMerge="1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endParaRPr lang="en-GB" sz="1400" b="0" i="1" kern="100" dirty="0">
                        <a:effectLst/>
                        <a:latin typeface="Andika" panose="02000000000000000000" pitchFamily="2" charset="0"/>
                        <a:ea typeface="Andika" panose="02000000000000000000" pitchFamily="2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kern="100" dirty="0">
                          <a:effectLst/>
                          <a:latin typeface="Andika" panose="02000000000000000000" pitchFamily="2" charset="0"/>
                          <a:ea typeface="Andika" panose="02000000000000000000" pitchFamily="2" charset="0"/>
                          <a:cs typeface="Times New Roman" panose="02020603050405020304" pitchFamily="18" charset="0"/>
                        </a:rPr>
                        <a:t>s</a:t>
                      </a:r>
                      <a:br>
                        <a:rPr lang="en-GB" sz="1800" kern="100" dirty="0">
                          <a:effectLst/>
                          <a:latin typeface="Andika" panose="02000000000000000000" pitchFamily="2" charset="0"/>
                          <a:ea typeface="Andika" panose="02000000000000000000" pitchFamily="2" charset="0"/>
                          <a:cs typeface="Times New Roman" panose="02020603050405020304" pitchFamily="18" charset="0"/>
                        </a:rPr>
                      </a:br>
                      <a:r>
                        <a:rPr lang="en-GB" sz="1200" b="0" i="1" kern="100" dirty="0">
                          <a:solidFill>
                            <a:schemeClr val="dk1"/>
                          </a:solidFill>
                          <a:effectLst/>
                          <a:latin typeface="Andika" panose="02000000000000000000" pitchFamily="2" charset="0"/>
                          <a:ea typeface="Andika" panose="02000000000000000000" pitchFamily="2" charset="0"/>
                          <a:cs typeface="Times New Roman" panose="02020603050405020304" pitchFamily="18" charset="0"/>
                        </a:rPr>
                        <a:t>he/she</a:t>
                      </a:r>
                      <a:r>
                        <a:rPr lang="en-GB" sz="1200" b="0" i="1" kern="100">
                          <a:solidFill>
                            <a:schemeClr val="dk1"/>
                          </a:solidFill>
                          <a:effectLst/>
                          <a:latin typeface="Andika" panose="02000000000000000000" pitchFamily="2" charset="0"/>
                          <a:ea typeface="Andika" panose="02000000000000000000" pitchFamily="2" charset="0"/>
                          <a:cs typeface="Times New Roman" panose="02020603050405020304" pitchFamily="18" charset="0"/>
                        </a:rPr>
                        <a:t>/it does</a:t>
                      </a:r>
                      <a:endParaRPr lang="en-GB" sz="1200" b="0" i="1" kern="1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08866238"/>
                  </a:ext>
                </a:extLst>
              </a:tr>
              <a:tr h="559851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er</a:t>
                      </a:r>
                    </a:p>
                    <a:p>
                      <a:pPr algn="ctr"/>
                      <a:r>
                        <a:rPr lang="en-GB" sz="1200" i="1" dirty="0"/>
                        <a:t>a person who does</a:t>
                      </a:r>
                      <a:endParaRPr lang="en-GB" i="1" dirty="0"/>
                    </a:p>
                  </a:txBody>
                  <a:tcPr marL="68580" marR="68580" marT="0" marB="0" anchor="ctr"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33526678"/>
                  </a:ext>
                </a:extLst>
              </a:tr>
              <a:tr h="559851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dirty="0"/>
                        <a:t>less</a:t>
                      </a:r>
                      <a:br>
                        <a:rPr lang="en-GB" dirty="0"/>
                      </a:br>
                      <a:r>
                        <a:rPr lang="en-GB" sz="1200" i="1" dirty="0"/>
                        <a:t>without</a:t>
                      </a:r>
                      <a:endParaRPr lang="en-GB" i="1" dirty="0"/>
                    </a:p>
                  </a:txBody>
                  <a:tcPr marL="68580" marR="68580" marT="0" marB="0" anchor="ctr"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3639162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2923357A-44F8-7E66-68A8-D73CF139DCC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473200" y="161367"/>
            <a:ext cx="10397124" cy="638733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 fontScale="90000"/>
          </a:bodyPr>
          <a:lstStyle/>
          <a:p>
            <a:r>
              <a:rPr lang="en-GB" sz="4000" dirty="0">
                <a:solidFill>
                  <a:schemeClr val="bg1"/>
                </a:solidFill>
                <a:ea typeface="Andika" panose="02000000000000000000" pitchFamily="2" charset="0"/>
                <a:cs typeface="Andika" panose="02000000000000000000" pitchFamily="2" charset="0"/>
              </a:rPr>
              <a:t>How many words can you assemble?</a:t>
            </a:r>
          </a:p>
        </p:txBody>
      </p:sp>
      <p:pic>
        <p:nvPicPr>
          <p:cNvPr id="9" name="Picture 8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2E7E0272-8A54-3D25-CAD5-F24438B79D0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99535" y="-116762"/>
            <a:ext cx="3598449" cy="276708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5" name="rope">
            <a:extLst>
              <a:ext uri="{FF2B5EF4-FFF2-40B4-BE49-F238E27FC236}">
                <a16:creationId xmlns:a16="http://schemas.microsoft.com/office/drawing/2014/main" id="{C8C7C7CF-A802-8B75-CDD7-7F3F67772B21}"/>
              </a:ext>
            </a:extLst>
          </p:cNvPr>
          <p:cNvSpPr txBox="1">
            <a:spLocks/>
          </p:cNvSpPr>
          <p:nvPr/>
        </p:nvSpPr>
        <p:spPr>
          <a:xfrm>
            <a:off x="2439812" y="4511898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1. help</a:t>
            </a:r>
          </a:p>
        </p:txBody>
      </p:sp>
      <p:sp>
        <p:nvSpPr>
          <p:cNvPr id="6" name="rope">
            <a:extLst>
              <a:ext uri="{FF2B5EF4-FFF2-40B4-BE49-F238E27FC236}">
                <a16:creationId xmlns:a16="http://schemas.microsoft.com/office/drawing/2014/main" id="{53CCCB6D-E630-F7C9-4427-9C315BCEBBDC}"/>
              </a:ext>
            </a:extLst>
          </p:cNvPr>
          <p:cNvSpPr txBox="1">
            <a:spLocks/>
          </p:cNvSpPr>
          <p:nvPr/>
        </p:nvSpPr>
        <p:spPr>
          <a:xfrm>
            <a:off x="2439810" y="5698078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3. helped  </a:t>
            </a:r>
          </a:p>
        </p:txBody>
      </p:sp>
      <p:sp>
        <p:nvSpPr>
          <p:cNvPr id="11" name="rope">
            <a:extLst>
              <a:ext uri="{FF2B5EF4-FFF2-40B4-BE49-F238E27FC236}">
                <a16:creationId xmlns:a16="http://schemas.microsoft.com/office/drawing/2014/main" id="{E01635AF-5BA6-9C1E-A88C-3F72D89D29B1}"/>
              </a:ext>
            </a:extLst>
          </p:cNvPr>
          <p:cNvSpPr txBox="1">
            <a:spLocks/>
          </p:cNvSpPr>
          <p:nvPr/>
        </p:nvSpPr>
        <p:spPr>
          <a:xfrm>
            <a:off x="2439810" y="5104988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2. helping  </a:t>
            </a:r>
          </a:p>
        </p:txBody>
      </p:sp>
      <p:sp>
        <p:nvSpPr>
          <p:cNvPr id="3" name="rope">
            <a:extLst>
              <a:ext uri="{FF2B5EF4-FFF2-40B4-BE49-F238E27FC236}">
                <a16:creationId xmlns:a16="http://schemas.microsoft.com/office/drawing/2014/main" id="{14BA8984-A5C5-E689-AEEF-5D760178A74D}"/>
              </a:ext>
            </a:extLst>
          </p:cNvPr>
          <p:cNvSpPr txBox="1">
            <a:spLocks/>
          </p:cNvSpPr>
          <p:nvPr/>
        </p:nvSpPr>
        <p:spPr>
          <a:xfrm>
            <a:off x="2439810" y="6249004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4. helpful  </a:t>
            </a:r>
          </a:p>
        </p:txBody>
      </p:sp>
      <p:sp>
        <p:nvSpPr>
          <p:cNvPr id="16" name="rope">
            <a:extLst>
              <a:ext uri="{FF2B5EF4-FFF2-40B4-BE49-F238E27FC236}">
                <a16:creationId xmlns:a16="http://schemas.microsoft.com/office/drawing/2014/main" id="{2FBB5BE9-27A7-B13A-764A-D0D4B1A2D074}"/>
              </a:ext>
            </a:extLst>
          </p:cNvPr>
          <p:cNvSpPr txBox="1">
            <a:spLocks/>
          </p:cNvSpPr>
          <p:nvPr/>
        </p:nvSpPr>
        <p:spPr>
          <a:xfrm>
            <a:off x="5080942" y="4511898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5. helps  </a:t>
            </a:r>
          </a:p>
        </p:txBody>
      </p:sp>
      <p:sp>
        <p:nvSpPr>
          <p:cNvPr id="17" name="rope">
            <a:extLst>
              <a:ext uri="{FF2B5EF4-FFF2-40B4-BE49-F238E27FC236}">
                <a16:creationId xmlns:a16="http://schemas.microsoft.com/office/drawing/2014/main" id="{F08E220D-A923-243B-D608-4F698D879BD2}"/>
              </a:ext>
            </a:extLst>
          </p:cNvPr>
          <p:cNvSpPr txBox="1">
            <a:spLocks/>
          </p:cNvSpPr>
          <p:nvPr/>
        </p:nvSpPr>
        <p:spPr>
          <a:xfrm>
            <a:off x="7907902" y="4523011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8. unhelpful</a:t>
            </a:r>
          </a:p>
        </p:txBody>
      </p:sp>
      <p:sp>
        <p:nvSpPr>
          <p:cNvPr id="23" name="rope">
            <a:extLst>
              <a:ext uri="{FF2B5EF4-FFF2-40B4-BE49-F238E27FC236}">
                <a16:creationId xmlns:a16="http://schemas.microsoft.com/office/drawing/2014/main" id="{8339E3B1-69E3-0DEE-831E-BD8E6C9303F7}"/>
              </a:ext>
            </a:extLst>
          </p:cNvPr>
          <p:cNvSpPr txBox="1">
            <a:spLocks/>
          </p:cNvSpPr>
          <p:nvPr/>
        </p:nvSpPr>
        <p:spPr>
          <a:xfrm>
            <a:off x="5080942" y="5110205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6. helper  </a:t>
            </a:r>
          </a:p>
        </p:txBody>
      </p:sp>
      <p:sp>
        <p:nvSpPr>
          <p:cNvPr id="24" name="rope">
            <a:extLst>
              <a:ext uri="{FF2B5EF4-FFF2-40B4-BE49-F238E27FC236}">
                <a16:creationId xmlns:a16="http://schemas.microsoft.com/office/drawing/2014/main" id="{5817B83A-AE14-9481-2397-AD0963AEF1C1}"/>
              </a:ext>
            </a:extLst>
          </p:cNvPr>
          <p:cNvSpPr txBox="1">
            <a:spLocks/>
          </p:cNvSpPr>
          <p:nvPr/>
        </p:nvSpPr>
        <p:spPr>
          <a:xfrm>
            <a:off x="5063905" y="5710141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7. helpless  </a:t>
            </a:r>
          </a:p>
        </p:txBody>
      </p:sp>
      <p:sp>
        <p:nvSpPr>
          <p:cNvPr id="7" name="rope">
            <a:extLst>
              <a:ext uri="{FF2B5EF4-FFF2-40B4-BE49-F238E27FC236}">
                <a16:creationId xmlns:a16="http://schemas.microsoft.com/office/drawing/2014/main" id="{48EA5C13-9B95-A101-DAC4-6D7A8CD35314}"/>
              </a:ext>
            </a:extLst>
          </p:cNvPr>
          <p:cNvSpPr txBox="1">
            <a:spLocks/>
          </p:cNvSpPr>
          <p:nvPr/>
        </p:nvSpPr>
        <p:spPr>
          <a:xfrm>
            <a:off x="7907902" y="5104988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9. overhelpful</a:t>
            </a:r>
          </a:p>
        </p:txBody>
      </p:sp>
    </p:spTree>
    <p:extLst>
      <p:ext uri="{BB962C8B-B14F-4D97-AF65-F5344CB8AC3E}">
        <p14:creationId xmlns:p14="http://schemas.microsoft.com/office/powerpoint/2010/main" val="24375322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11" grpId="0" animBg="1"/>
      <p:bldP spid="3" grpId="0" animBg="1"/>
      <p:bldP spid="16" grpId="0" animBg="1"/>
      <p:bldP spid="17" grpId="0" animBg="1"/>
      <p:bldP spid="23" grpId="0" animBg="1"/>
      <p:bldP spid="24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AB73B74-B7F1-5B02-10C2-87EE903467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83F7F0DD-08EB-E846-8535-D30F13F1078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1BCE3F66-BAC1-C2E5-EA48-05CA4489D1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22D348F5-DD56-0267-1D31-8DF5DB8E522D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9610586D-C36A-1C3A-4EE3-1BEA8A686F7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3EDD1887-661E-F2C4-CCDD-3D70D09803FC}"/>
              </a:ext>
            </a:extLst>
          </p:cNvPr>
          <p:cNvSpPr txBox="1"/>
          <p:nvPr/>
        </p:nvSpPr>
        <p:spPr>
          <a:xfrm>
            <a:off x="750916" y="2286655"/>
            <a:ext cx="1069016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</a:t>
            </a:r>
            <a:r>
              <a:rPr lang="en-GB" sz="3600" dirty="0" err="1">
                <a:solidFill>
                  <a:schemeClr val="bg1"/>
                </a:solidFill>
                <a:latin typeface="Andika" panose="02000000000000000000" pitchFamily="2" charset="0"/>
              </a:rPr>
              <a:t>helpur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came to </a:t>
            </a:r>
            <a:r>
              <a:rPr lang="en-GB" sz="3600" dirty="0" err="1">
                <a:solidFill>
                  <a:schemeClr val="bg1"/>
                </a:solidFill>
                <a:latin typeface="Andika" panose="02000000000000000000" pitchFamily="2" charset="0"/>
              </a:rPr>
              <a:t>heelp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tidy the classroom.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A425721-9E2A-0CA6-41AA-D7F3A00FA5A0}"/>
              </a:ext>
            </a:extLst>
          </p:cNvPr>
          <p:cNvSpPr txBox="1"/>
          <p:nvPr/>
        </p:nvSpPr>
        <p:spPr>
          <a:xfrm>
            <a:off x="778625" y="3589644"/>
            <a:ext cx="1069016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helper came to help tidy the classroom.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D02D64D-9532-12CA-87F9-DD8CBBED836E}"/>
              </a:ext>
            </a:extLst>
          </p:cNvPr>
          <p:cNvSpPr txBox="1"/>
          <p:nvPr/>
        </p:nvSpPr>
        <p:spPr>
          <a:xfrm>
            <a:off x="778625" y="4892633"/>
            <a:ext cx="1069016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</a:t>
            </a:r>
            <a:r>
              <a:rPr lang="en-GB" sz="3600" u="sng" dirty="0">
                <a:solidFill>
                  <a:schemeClr val="accent6">
                    <a:lumMod val="50000"/>
                  </a:schemeClr>
                </a:solidFill>
                <a:latin typeface="Andika" panose="02000000000000000000" pitchFamily="2" charset="0"/>
              </a:rPr>
              <a:t>helper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came to </a:t>
            </a:r>
            <a:r>
              <a:rPr lang="en-GB" sz="3600" u="sng" dirty="0">
                <a:solidFill>
                  <a:schemeClr val="accent6">
                    <a:lumMod val="50000"/>
                  </a:schemeClr>
                </a:solidFill>
                <a:latin typeface="Andika" panose="02000000000000000000" pitchFamily="2" charset="0"/>
              </a:rPr>
              <a:t>help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tidy the classroom.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BDB9D0A7-2D75-1211-7D8B-C4C558150B46}"/>
              </a:ext>
            </a:extLst>
          </p:cNvPr>
          <p:cNvCxnSpPr/>
          <p:nvPr/>
        </p:nvCxnSpPr>
        <p:spPr>
          <a:xfrm>
            <a:off x="1970809" y="3239327"/>
            <a:ext cx="8375073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5C556B83-AB81-4304-94E2-4A653D3932AF}"/>
              </a:ext>
            </a:extLst>
          </p:cNvPr>
          <p:cNvCxnSpPr/>
          <p:nvPr/>
        </p:nvCxnSpPr>
        <p:spPr>
          <a:xfrm>
            <a:off x="1970809" y="4721763"/>
            <a:ext cx="8375073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2520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285031D-8698-FA2D-97E4-9005192BD00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053E876A-9EF0-156D-12A2-E30312C665A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FE270602-0353-663A-03A3-AAB861DC76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251E598F-FC35-181B-897B-DE3A5303F856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DDA9F2AA-3F3C-765C-FD13-5E341D07125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1D2A0E59-F922-9C99-8107-AF0939C9B7F4}"/>
              </a:ext>
            </a:extLst>
          </p:cNvPr>
          <p:cNvSpPr txBox="1"/>
          <p:nvPr/>
        </p:nvSpPr>
        <p:spPr>
          <a:xfrm>
            <a:off x="750916" y="2286655"/>
            <a:ext cx="1069016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He </a:t>
            </a:r>
            <a:r>
              <a:rPr lang="en-GB" sz="3600" dirty="0" err="1">
                <a:solidFill>
                  <a:schemeClr val="bg1"/>
                </a:solidFill>
                <a:latin typeface="Andika" panose="02000000000000000000" pitchFamily="2" charset="0"/>
              </a:rPr>
              <a:t>helpt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his mum by </a:t>
            </a:r>
            <a:r>
              <a:rPr lang="en-GB" sz="3600" dirty="0" err="1">
                <a:solidFill>
                  <a:schemeClr val="bg1"/>
                </a:solidFill>
                <a:latin typeface="Andika" panose="02000000000000000000" pitchFamily="2" charset="0"/>
              </a:rPr>
              <a:t>helpping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carry the shopping.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8BA4142-E35A-F3DB-B54E-AD66C12F89AE}"/>
              </a:ext>
            </a:extLst>
          </p:cNvPr>
          <p:cNvSpPr txBox="1"/>
          <p:nvPr/>
        </p:nvSpPr>
        <p:spPr>
          <a:xfrm>
            <a:off x="778625" y="3589644"/>
            <a:ext cx="1069016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He helped his mum by helping carry the shopping.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D826250-E1FD-9532-CA68-F404C1603192}"/>
              </a:ext>
            </a:extLst>
          </p:cNvPr>
          <p:cNvSpPr txBox="1"/>
          <p:nvPr/>
        </p:nvSpPr>
        <p:spPr>
          <a:xfrm>
            <a:off x="778625" y="4892633"/>
            <a:ext cx="1069016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He </a:t>
            </a:r>
            <a:r>
              <a:rPr lang="en-GB" sz="3600" u="sng" dirty="0">
                <a:solidFill>
                  <a:schemeClr val="accent6">
                    <a:lumMod val="50000"/>
                  </a:schemeClr>
                </a:solidFill>
                <a:latin typeface="Andika" panose="02000000000000000000" pitchFamily="2" charset="0"/>
              </a:rPr>
              <a:t>helped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his mum by </a:t>
            </a:r>
            <a:r>
              <a:rPr lang="en-GB" sz="3600" u="sng" dirty="0">
                <a:solidFill>
                  <a:schemeClr val="accent6">
                    <a:lumMod val="50000"/>
                  </a:schemeClr>
                </a:solidFill>
                <a:latin typeface="Andika" panose="02000000000000000000" pitchFamily="2" charset="0"/>
              </a:rPr>
              <a:t>helping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carry the shopping.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1F355060-A546-8128-76BE-8C71B1B6ADF1}"/>
              </a:ext>
            </a:extLst>
          </p:cNvPr>
          <p:cNvCxnSpPr/>
          <p:nvPr/>
        </p:nvCxnSpPr>
        <p:spPr>
          <a:xfrm>
            <a:off x="1970809" y="3239327"/>
            <a:ext cx="8375073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4303F73D-082F-1166-1F7F-545C2D7D6CCA}"/>
              </a:ext>
            </a:extLst>
          </p:cNvPr>
          <p:cNvCxnSpPr/>
          <p:nvPr/>
        </p:nvCxnSpPr>
        <p:spPr>
          <a:xfrm>
            <a:off x="1970809" y="4721763"/>
            <a:ext cx="8375073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115498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CB086559-B5FB-1A9A-82A9-FE86BC196D7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5" y="0"/>
            <a:ext cx="12178469" cy="6858000"/>
          </a:xfrm>
          <a:prstGeom prst="rect">
            <a:avLst/>
          </a:prstGeom>
        </p:spPr>
      </p:pic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36978792-A5EE-496B-B0E0-C6FD309BE292}"/>
              </a:ext>
            </a:extLst>
          </p:cNvPr>
          <p:cNvSpPr/>
          <p:nvPr/>
        </p:nvSpPr>
        <p:spPr>
          <a:xfrm>
            <a:off x="2139518" y="1660124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pic>
        <p:nvPicPr>
          <p:cNvPr id="9" name="Picture 8" descr="A picture containing text&#10;&#10;Description automatically generated">
            <a:extLst>
              <a:ext uri="{FF2B5EF4-FFF2-40B4-BE49-F238E27FC236}">
                <a16:creationId xmlns:a16="http://schemas.microsoft.com/office/drawing/2014/main" id="{8631F5E2-E18F-1587-F217-04424B6CA0E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389437" y="3806660"/>
            <a:ext cx="2556073" cy="1424548"/>
          </a:xfrm>
          <a:prstGeom prst="rect">
            <a:avLst/>
          </a:prstGeom>
        </p:spPr>
      </p:pic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573434"/>
            <a:ext cx="8709891" cy="870533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</a:rPr>
              <a:t>Here are this week’s spellings to practise: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4A98FF5-4F3C-D9B6-7AF1-1894F09399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38889" y="1745491"/>
            <a:ext cx="7459640" cy="39662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2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457200" indent="-45720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play</a:t>
            </a:r>
          </a:p>
          <a:p>
            <a:pPr marL="457200" indent="-45720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plays</a:t>
            </a:r>
          </a:p>
          <a:p>
            <a:pPr marL="457200" indent="-45720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playing </a:t>
            </a:r>
          </a:p>
          <a:p>
            <a:pPr marL="457200" indent="-45720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played</a:t>
            </a:r>
          </a:p>
          <a:p>
            <a:pPr marL="457200" indent="-45720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replays</a:t>
            </a:r>
          </a:p>
          <a:p>
            <a:pPr marL="457200" indent="-45720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help</a:t>
            </a:r>
          </a:p>
          <a:p>
            <a:pPr marL="457200" indent="-45720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helps</a:t>
            </a:r>
          </a:p>
          <a:p>
            <a:pPr marL="457200" indent="-45720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helping </a:t>
            </a:r>
          </a:p>
          <a:p>
            <a:pPr marL="457200" indent="-45720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helped </a:t>
            </a:r>
          </a:p>
          <a:p>
            <a:pPr marL="457200" indent="-45720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helper</a:t>
            </a:r>
          </a:p>
          <a:p>
            <a:pPr marL="457200" indent="-45720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unhelpful</a:t>
            </a:r>
          </a:p>
          <a:p>
            <a:pPr marL="457200" indent="-45720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overhelpful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D950D525-0002-1CE1-9E55-5F24B4AC5FF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0381" y="-280644"/>
            <a:ext cx="1562456" cy="257868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Rectangle: Rounded Corners 1">
            <a:hlinkClick r:id="rId5"/>
            <a:extLst>
              <a:ext uri="{FF2B5EF4-FFF2-40B4-BE49-F238E27FC236}">
                <a16:creationId xmlns:a16="http://schemas.microsoft.com/office/drawing/2014/main" id="{AB87BF5D-373E-1FE4-5A88-17C0198A8616}"/>
              </a:ext>
            </a:extLst>
          </p:cNvPr>
          <p:cNvSpPr/>
          <p:nvPr/>
        </p:nvSpPr>
        <p:spPr>
          <a:xfrm>
            <a:off x="8941591" y="5524105"/>
            <a:ext cx="3064887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</a:t>
            </a:r>
            <a:br>
              <a:rPr lang="en-GB" sz="2400" b="1" dirty="0">
                <a:solidFill>
                  <a:schemeClr val="bg1"/>
                </a:solidFill>
              </a:rPr>
            </a:br>
            <a:r>
              <a:rPr lang="en-GB" sz="2400" b="1" dirty="0">
                <a:solidFill>
                  <a:schemeClr val="bg1"/>
                </a:solidFill>
              </a:rPr>
              <a:t>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3.7037E-6 L 1.29115 0.3412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557" y="1706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AC51B7AE-EAEE-6594-4FCF-EF8AF70CC4B7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648" y="0"/>
            <a:ext cx="12178352" cy="689787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27104" y="1963668"/>
            <a:ext cx="9144000" cy="1293338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base </a:t>
            </a:r>
            <a:r>
              <a:rPr lang="en-GB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help</a:t>
            </a:r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01C6609C-3BE2-B0DA-7453-364149A1795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27260" y="217780"/>
            <a:ext cx="2092311" cy="739911"/>
          </a:xfrm>
          <a:prstGeom prst="rect">
            <a:avLst/>
          </a:prstGeom>
        </p:spPr>
      </p:pic>
      <p:pic>
        <p:nvPicPr>
          <p:cNvPr id="9" name="Picture 8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DEAAB03A-E35E-EC91-EFFD-E281E0F2F3D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14422" y="-2922353"/>
            <a:ext cx="3598449" cy="276708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0" name="Picture 9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BB5931B9-8640-EB72-8245-B378A533FEC2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879312" y="3848777"/>
            <a:ext cx="2148583" cy="340202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-4.44444E-6 L 0.11055 0.4879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21" y="24398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2.22222E-6 L -0.23008 -0.05556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510" y="-27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The Union Flag">
            <a:extLst>
              <a:ext uri="{FF2B5EF4-FFF2-40B4-BE49-F238E27FC236}">
                <a16:creationId xmlns:a16="http://schemas.microsoft.com/office/drawing/2014/main" id="{74ECE294-4EB5-1FC9-F7A0-37647D659A3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23345"/>
            <a:ext cx="12192000" cy="73046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5689" y="155864"/>
            <a:ext cx="11001157" cy="6702136"/>
          </a:xfrm>
          <a:prstGeom prst="roundRect">
            <a:avLst/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600891" y="629664"/>
            <a:ext cx="11001157" cy="5632311"/>
          </a:xfrm>
          <a:prstGeom prst="rect">
            <a:avLst/>
          </a:prstGeom>
          <a:noFill/>
        </p:spPr>
        <p:txBody>
          <a:bodyPr wrap="square" lIns="91440" tIns="45720" rIns="91440" bIns="45720" rtlCol="0" anchor="ctr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word “help” comes from very old English/West Saxon  (</a:t>
            </a:r>
            <a:r>
              <a:rPr lang="en-GB" sz="4000" i="1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helpan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) </a:t>
            </a:r>
            <a:b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which means to support, aid or assist. </a:t>
            </a:r>
          </a:p>
          <a:p>
            <a:pPr algn="ctr"/>
            <a:endParaRPr lang="en-GB" sz="4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Most words drift a lot in meaning over time — help hasn’t. It has always meant to support, aid, or give assistance. That makes </a:t>
            </a:r>
            <a:r>
              <a:rPr lang="en-GB" sz="4000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help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one of those rare words where: if an Anglo‑Saxon heard us say “help me”, they’d understand.</a:t>
            </a:r>
            <a:endParaRPr lang="en-GB" sz="40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7862520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3C22C87-BFB5-76B0-3E98-5085EA3F98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620D3B6C-8642-F597-4FCC-757CDFABB88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7DF0E41-B3AD-D337-3837-BA49548976F3}"/>
              </a:ext>
            </a:extLst>
          </p:cNvPr>
          <p:cNvSpPr txBox="1">
            <a:spLocks/>
          </p:cNvSpPr>
          <p:nvPr/>
        </p:nvSpPr>
        <p:spPr>
          <a:xfrm>
            <a:off x="261254" y="2183124"/>
            <a:ext cx="11669486" cy="240803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138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unhelpful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F16DB121-5FB5-0944-0692-98F0CC1DD89D}"/>
              </a:ext>
            </a:extLst>
          </p:cNvPr>
          <p:cNvSpPr txBox="1">
            <a:spLocks/>
          </p:cNvSpPr>
          <p:nvPr/>
        </p:nvSpPr>
        <p:spPr>
          <a:xfrm>
            <a:off x="955914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Prefixes?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6A803747-6EB1-9559-3A68-E126ABEC8C76}"/>
              </a:ext>
            </a:extLst>
          </p:cNvPr>
          <p:cNvSpPr txBox="1">
            <a:spLocks/>
          </p:cNvSpPr>
          <p:nvPr/>
        </p:nvSpPr>
        <p:spPr>
          <a:xfrm>
            <a:off x="5056935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Bases?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5F097CD4-EDE4-13E9-A7C2-74F98ED48207}"/>
              </a:ext>
            </a:extLst>
          </p:cNvPr>
          <p:cNvSpPr txBox="1">
            <a:spLocks/>
          </p:cNvSpPr>
          <p:nvPr/>
        </p:nvSpPr>
        <p:spPr>
          <a:xfrm>
            <a:off x="9157956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Suffixes?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02A9A362-63B4-A228-7B4C-28EDA5D72592}"/>
              </a:ext>
            </a:extLst>
          </p:cNvPr>
          <p:cNvSpPr txBox="1">
            <a:spLocks/>
          </p:cNvSpPr>
          <p:nvPr/>
        </p:nvSpPr>
        <p:spPr>
          <a:xfrm>
            <a:off x="2887978" y="281172"/>
            <a:ext cx="6416039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sort the morphemes in this word?</a:t>
            </a:r>
          </a:p>
        </p:txBody>
      </p:sp>
    </p:spTree>
    <p:extLst>
      <p:ext uri="{BB962C8B-B14F-4D97-AF65-F5344CB8AC3E}">
        <p14:creationId xmlns:p14="http://schemas.microsoft.com/office/powerpoint/2010/main" val="20208167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3BF65F9-8D29-E54B-8233-620EE5A6665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61B5409A-CE1E-1669-FC72-1E9C2E7FF70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9273629-3C5B-F032-48DA-68177956F6FF}"/>
              </a:ext>
            </a:extLst>
          </p:cNvPr>
          <p:cNvSpPr txBox="1">
            <a:spLocks/>
          </p:cNvSpPr>
          <p:nvPr/>
        </p:nvSpPr>
        <p:spPr>
          <a:xfrm>
            <a:off x="2887978" y="281172"/>
            <a:ext cx="6416039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Can you sort the morphemes in this word?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9B2D5CE-E9E3-163B-1D0C-265D543A2975}"/>
              </a:ext>
            </a:extLst>
          </p:cNvPr>
          <p:cNvSpPr txBox="1">
            <a:spLocks/>
          </p:cNvSpPr>
          <p:nvPr/>
        </p:nvSpPr>
        <p:spPr>
          <a:xfrm>
            <a:off x="261254" y="2183124"/>
            <a:ext cx="11669486" cy="240803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138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un help </a:t>
            </a:r>
            <a:r>
              <a:rPr lang="en-GB" sz="13800" dirty="0" err="1">
                <a:solidFill>
                  <a:schemeClr val="bg1"/>
                </a:solidFill>
                <a:latin typeface="Andika"/>
                <a:ea typeface="Andika"/>
                <a:cs typeface="Andika"/>
              </a:rPr>
              <a:t>ful</a:t>
            </a:r>
            <a:r>
              <a:rPr lang="en-GB" sz="138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 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6770F45-676E-4AEE-7518-BFC9EC1ADA8B}"/>
              </a:ext>
            </a:extLst>
          </p:cNvPr>
          <p:cNvSpPr txBox="1">
            <a:spLocks/>
          </p:cNvSpPr>
          <p:nvPr/>
        </p:nvSpPr>
        <p:spPr>
          <a:xfrm>
            <a:off x="955914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Prefixes?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26E1DF04-DAED-F472-368C-BC5231BA2977}"/>
              </a:ext>
            </a:extLst>
          </p:cNvPr>
          <p:cNvSpPr txBox="1">
            <a:spLocks/>
          </p:cNvSpPr>
          <p:nvPr/>
        </p:nvSpPr>
        <p:spPr>
          <a:xfrm>
            <a:off x="5056935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Bases?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1949F0F5-D1E5-0163-FD22-A8D1CE732B59}"/>
              </a:ext>
            </a:extLst>
          </p:cNvPr>
          <p:cNvSpPr txBox="1">
            <a:spLocks/>
          </p:cNvSpPr>
          <p:nvPr/>
        </p:nvSpPr>
        <p:spPr>
          <a:xfrm>
            <a:off x="9157956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Suffixes?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E7C3F35B-5D97-4384-231B-9040D5A3E932}"/>
              </a:ext>
            </a:extLst>
          </p:cNvPr>
          <p:cNvSpPr/>
          <p:nvPr/>
        </p:nvSpPr>
        <p:spPr>
          <a:xfrm>
            <a:off x="7869855" y="2300253"/>
            <a:ext cx="2868324" cy="1965958"/>
          </a:xfrm>
          <a:prstGeom prst="rect">
            <a:avLst/>
          </a:prstGeom>
          <a:noFill/>
          <a:ln w="7620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647513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31E809-A2A5-2506-A996-C7015AFFD1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B75FBF4B-341C-752F-BC37-ADD008C1F2F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AC21ED1-2BD8-7225-0433-ACFD763B9894}"/>
              </a:ext>
            </a:extLst>
          </p:cNvPr>
          <p:cNvSpPr txBox="1">
            <a:spLocks/>
          </p:cNvSpPr>
          <p:nvPr/>
        </p:nvSpPr>
        <p:spPr>
          <a:xfrm>
            <a:off x="2887978" y="281172"/>
            <a:ext cx="6416039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Can you sort the morphemes in this word?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D823BAC-83C4-FAB7-3304-E43EF3C34205}"/>
              </a:ext>
            </a:extLst>
          </p:cNvPr>
          <p:cNvSpPr txBox="1">
            <a:spLocks/>
          </p:cNvSpPr>
          <p:nvPr/>
        </p:nvSpPr>
        <p:spPr>
          <a:xfrm>
            <a:off x="261254" y="2183124"/>
            <a:ext cx="11669486" cy="240803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138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un help </a:t>
            </a:r>
            <a:r>
              <a:rPr lang="en-GB" sz="13800" dirty="0" err="1">
                <a:solidFill>
                  <a:schemeClr val="bg1"/>
                </a:solidFill>
                <a:latin typeface="Andika"/>
                <a:ea typeface="Andika"/>
                <a:cs typeface="Andika"/>
              </a:rPr>
              <a:t>ful</a:t>
            </a:r>
            <a:endParaRPr lang="en-GB" sz="13800" dirty="0">
              <a:solidFill>
                <a:schemeClr val="bg1"/>
              </a:solidFill>
              <a:latin typeface="Andika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9B8E72A6-9D2E-B275-5E3D-0726075F4BA2}"/>
              </a:ext>
            </a:extLst>
          </p:cNvPr>
          <p:cNvSpPr txBox="1">
            <a:spLocks/>
          </p:cNvSpPr>
          <p:nvPr/>
        </p:nvSpPr>
        <p:spPr>
          <a:xfrm>
            <a:off x="955914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Prefixes?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5CA76883-5397-A98F-86BF-17CE0FF504DE}"/>
              </a:ext>
            </a:extLst>
          </p:cNvPr>
          <p:cNvSpPr txBox="1">
            <a:spLocks/>
          </p:cNvSpPr>
          <p:nvPr/>
        </p:nvSpPr>
        <p:spPr>
          <a:xfrm>
            <a:off x="5056935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Bases?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23883068-D850-C779-1CAE-34463377FF2A}"/>
              </a:ext>
            </a:extLst>
          </p:cNvPr>
          <p:cNvSpPr txBox="1">
            <a:spLocks/>
          </p:cNvSpPr>
          <p:nvPr/>
        </p:nvSpPr>
        <p:spPr>
          <a:xfrm>
            <a:off x="9157956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Suffixes?</a:t>
            </a: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53152E25-828F-1D5F-602F-39D034F73C5B}"/>
              </a:ext>
            </a:extLst>
          </p:cNvPr>
          <p:cNvSpPr/>
          <p:nvPr/>
        </p:nvSpPr>
        <p:spPr>
          <a:xfrm>
            <a:off x="1324121" y="2454453"/>
            <a:ext cx="2868325" cy="1865376"/>
          </a:xfrm>
          <a:prstGeom prst="ellipse">
            <a:avLst/>
          </a:prstGeom>
          <a:noFill/>
          <a:ln w="76200">
            <a:solidFill>
              <a:srgbClr val="00206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A7B02E6C-F5C7-2A0F-8629-A6F293B0B4E0}"/>
              </a:ext>
            </a:extLst>
          </p:cNvPr>
          <p:cNvSpPr/>
          <p:nvPr/>
        </p:nvSpPr>
        <p:spPr>
          <a:xfrm>
            <a:off x="7869855" y="2300253"/>
            <a:ext cx="2868324" cy="1965958"/>
          </a:xfrm>
          <a:prstGeom prst="rect">
            <a:avLst/>
          </a:prstGeom>
          <a:noFill/>
          <a:ln w="7620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457953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9A7F236-C681-4335-2189-E13818AF499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2F8392A1-169E-EF2B-5089-29E91501FF1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C19ED09-3D5E-95D9-222C-B9ED9A3E95B9}"/>
              </a:ext>
            </a:extLst>
          </p:cNvPr>
          <p:cNvSpPr txBox="1">
            <a:spLocks/>
          </p:cNvSpPr>
          <p:nvPr/>
        </p:nvSpPr>
        <p:spPr>
          <a:xfrm>
            <a:off x="2887978" y="281172"/>
            <a:ext cx="6416039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Can you sort the morphemes in this word?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275ACA1-7676-34D6-0FDC-9E36A5642BA9}"/>
              </a:ext>
            </a:extLst>
          </p:cNvPr>
          <p:cNvSpPr txBox="1">
            <a:spLocks/>
          </p:cNvSpPr>
          <p:nvPr/>
        </p:nvSpPr>
        <p:spPr>
          <a:xfrm>
            <a:off x="261254" y="2183124"/>
            <a:ext cx="11669486" cy="240803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138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un help </a:t>
            </a:r>
            <a:r>
              <a:rPr lang="en-GB" sz="13800" dirty="0" err="1">
                <a:solidFill>
                  <a:schemeClr val="bg1"/>
                </a:solidFill>
                <a:latin typeface="Andika"/>
                <a:ea typeface="Andika"/>
                <a:cs typeface="Andika"/>
              </a:rPr>
              <a:t>ful</a:t>
            </a:r>
            <a:endParaRPr lang="en-GB" sz="13800" dirty="0">
              <a:solidFill>
                <a:schemeClr val="bg1"/>
              </a:solidFill>
              <a:latin typeface="Andika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B4F8242D-9DA8-071D-C6E9-81304A5C2FC8}"/>
              </a:ext>
            </a:extLst>
          </p:cNvPr>
          <p:cNvSpPr txBox="1">
            <a:spLocks/>
          </p:cNvSpPr>
          <p:nvPr/>
        </p:nvSpPr>
        <p:spPr>
          <a:xfrm>
            <a:off x="955914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Prefixes?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5E32D8E2-4445-03B5-4D36-EA34C2A7770C}"/>
              </a:ext>
            </a:extLst>
          </p:cNvPr>
          <p:cNvSpPr txBox="1">
            <a:spLocks/>
          </p:cNvSpPr>
          <p:nvPr/>
        </p:nvSpPr>
        <p:spPr>
          <a:xfrm>
            <a:off x="5056935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Bases?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287CA48B-3E91-0023-6FE8-942C4C1B7D8E}"/>
              </a:ext>
            </a:extLst>
          </p:cNvPr>
          <p:cNvSpPr txBox="1">
            <a:spLocks/>
          </p:cNvSpPr>
          <p:nvPr/>
        </p:nvSpPr>
        <p:spPr>
          <a:xfrm>
            <a:off x="9157956" y="123214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Suffixes?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9E55DE6E-1A0D-40FC-4629-D9C18ACC251A}"/>
              </a:ext>
            </a:extLst>
          </p:cNvPr>
          <p:cNvCxnSpPr>
            <a:cxnSpLocks/>
          </p:cNvCxnSpPr>
          <p:nvPr/>
        </p:nvCxnSpPr>
        <p:spPr>
          <a:xfrm>
            <a:off x="4173728" y="3939159"/>
            <a:ext cx="3024632" cy="0"/>
          </a:xfrm>
          <a:prstGeom prst="line">
            <a:avLst/>
          </a:prstGeom>
          <a:ln w="76200">
            <a:solidFill>
              <a:srgbClr val="EF802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Oval 4">
            <a:extLst>
              <a:ext uri="{FF2B5EF4-FFF2-40B4-BE49-F238E27FC236}">
                <a16:creationId xmlns:a16="http://schemas.microsoft.com/office/drawing/2014/main" id="{FA612B28-4FE6-4253-E368-8A814A3BF70F}"/>
              </a:ext>
            </a:extLst>
          </p:cNvPr>
          <p:cNvSpPr/>
          <p:nvPr/>
        </p:nvSpPr>
        <p:spPr>
          <a:xfrm>
            <a:off x="1324121" y="2454453"/>
            <a:ext cx="2868325" cy="1865376"/>
          </a:xfrm>
          <a:prstGeom prst="ellipse">
            <a:avLst/>
          </a:prstGeom>
          <a:noFill/>
          <a:ln w="76200">
            <a:solidFill>
              <a:srgbClr val="00206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AF7CD300-CA2A-61F4-7A9D-B03AF47A5872}"/>
              </a:ext>
            </a:extLst>
          </p:cNvPr>
          <p:cNvSpPr/>
          <p:nvPr/>
        </p:nvSpPr>
        <p:spPr>
          <a:xfrm>
            <a:off x="7869855" y="2300253"/>
            <a:ext cx="2868324" cy="1965958"/>
          </a:xfrm>
          <a:prstGeom prst="rect">
            <a:avLst/>
          </a:prstGeom>
          <a:noFill/>
          <a:ln w="7620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0174079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AF7EF66-A09C-A608-4E44-EB55A1A59F6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38ABBDC5-82DA-359F-222A-08F3A0C1EBB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808B84C-6446-93FB-FBEA-FC1A6A1617DB}"/>
              </a:ext>
            </a:extLst>
          </p:cNvPr>
          <p:cNvSpPr txBox="1">
            <a:spLocks/>
          </p:cNvSpPr>
          <p:nvPr/>
        </p:nvSpPr>
        <p:spPr>
          <a:xfrm>
            <a:off x="261256" y="210954"/>
            <a:ext cx="11669486" cy="1183289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80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un help </a:t>
            </a:r>
            <a:r>
              <a:rPr lang="en-GB" sz="8000" dirty="0" err="1">
                <a:solidFill>
                  <a:schemeClr val="bg1"/>
                </a:solidFill>
                <a:latin typeface="Andika"/>
                <a:ea typeface="Andika"/>
                <a:cs typeface="Andika"/>
              </a:rPr>
              <a:t>ful</a:t>
            </a:r>
            <a:endParaRPr lang="en-GB" sz="8000" dirty="0">
              <a:solidFill>
                <a:schemeClr val="bg1"/>
              </a:solidFill>
              <a:latin typeface="Andika"/>
              <a:ea typeface="Andika"/>
              <a:cs typeface="Andika"/>
            </a:endParaRP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BAF9F293-C4B1-8F74-68D8-D4D981BCAC67}"/>
              </a:ext>
            </a:extLst>
          </p:cNvPr>
          <p:cNvSpPr txBox="1">
            <a:spLocks/>
          </p:cNvSpPr>
          <p:nvPr/>
        </p:nvSpPr>
        <p:spPr>
          <a:xfrm>
            <a:off x="895458" y="1936135"/>
            <a:ext cx="1475817" cy="669804"/>
          </a:xfrm>
          <a:prstGeom prst="roundRect">
            <a:avLst>
              <a:gd name="adj" fmla="val 25095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un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AA441D4E-25B3-A910-7B94-AB0F0E3E78FB}"/>
              </a:ext>
            </a:extLst>
          </p:cNvPr>
          <p:cNvSpPr txBox="1">
            <a:spLocks/>
          </p:cNvSpPr>
          <p:nvPr/>
        </p:nvSpPr>
        <p:spPr>
          <a:xfrm>
            <a:off x="3100150" y="1936135"/>
            <a:ext cx="1475817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help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F19459A3-F243-FC17-BA53-72A8ADEACD0A}"/>
              </a:ext>
            </a:extLst>
          </p:cNvPr>
          <p:cNvSpPr txBox="1">
            <a:spLocks/>
          </p:cNvSpPr>
          <p:nvPr/>
        </p:nvSpPr>
        <p:spPr>
          <a:xfrm>
            <a:off x="5304842" y="1936135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ful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B931618F-1E5E-5058-C0D9-36F42B96ABEE}"/>
              </a:ext>
            </a:extLst>
          </p:cNvPr>
          <p:cNvSpPr/>
          <p:nvPr/>
        </p:nvSpPr>
        <p:spPr>
          <a:xfrm>
            <a:off x="7659697" y="2098230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7FD788D0-1298-89AF-969D-A788C1A541FC}"/>
              </a:ext>
            </a:extLst>
          </p:cNvPr>
          <p:cNvSpPr txBox="1">
            <a:spLocks/>
          </p:cNvSpPr>
          <p:nvPr/>
        </p:nvSpPr>
        <p:spPr>
          <a:xfrm>
            <a:off x="9021225" y="1936135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unhelpful</a:t>
            </a:r>
          </a:p>
        </p:txBody>
      </p:sp>
      <p:sp>
        <p:nvSpPr>
          <p:cNvPr id="19" name="Cross 18">
            <a:extLst>
              <a:ext uri="{FF2B5EF4-FFF2-40B4-BE49-F238E27FC236}">
                <a16:creationId xmlns:a16="http://schemas.microsoft.com/office/drawing/2014/main" id="{5726CC3E-2A9A-1F10-4D03-4F880BED3285}"/>
              </a:ext>
            </a:extLst>
          </p:cNvPr>
          <p:cNvSpPr/>
          <p:nvPr/>
        </p:nvSpPr>
        <p:spPr>
          <a:xfrm>
            <a:off x="2530130" y="2076572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Cross 19">
            <a:extLst>
              <a:ext uri="{FF2B5EF4-FFF2-40B4-BE49-F238E27FC236}">
                <a16:creationId xmlns:a16="http://schemas.microsoft.com/office/drawing/2014/main" id="{4685B9BA-40FC-8AFF-5A3D-BED388BC5355}"/>
              </a:ext>
            </a:extLst>
          </p:cNvPr>
          <p:cNvSpPr/>
          <p:nvPr/>
        </p:nvSpPr>
        <p:spPr>
          <a:xfrm>
            <a:off x="4734822" y="2076572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3B634666-9D39-0F1A-60E0-6EF817E84E2B}"/>
              </a:ext>
            </a:extLst>
          </p:cNvPr>
          <p:cNvSpPr txBox="1">
            <a:spLocks/>
          </p:cNvSpPr>
          <p:nvPr/>
        </p:nvSpPr>
        <p:spPr>
          <a:xfrm>
            <a:off x="895111" y="3065837"/>
            <a:ext cx="10281180" cy="771525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Is </a:t>
            </a:r>
            <a:r>
              <a:rPr lang="en-GB" sz="28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help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 </a:t>
            </a:r>
            <a:r>
              <a:rPr lang="en-GB" sz="28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bound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or </a:t>
            </a:r>
            <a:r>
              <a:rPr lang="en-GB" sz="28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free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base?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601E5D4-52FB-D6BA-DCAA-311BF4DC1146}"/>
              </a:ext>
            </a:extLst>
          </p:cNvPr>
          <p:cNvSpPr txBox="1">
            <a:spLocks/>
          </p:cNvSpPr>
          <p:nvPr/>
        </p:nvSpPr>
        <p:spPr>
          <a:xfrm>
            <a:off x="646006" y="4083527"/>
            <a:ext cx="10779391" cy="771525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i="1" dirty="0">
                <a:solidFill>
                  <a:schemeClr val="bg1"/>
                </a:solidFill>
                <a:ea typeface="Andika"/>
                <a:cs typeface="Andika"/>
              </a:rPr>
              <a:t>“Help”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a </a:t>
            </a:r>
            <a:r>
              <a:rPr lang="en-GB" sz="28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free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base as we can use it as a word on its own.</a:t>
            </a: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365B836D-27E3-9288-1317-5060E8CF17B3}"/>
              </a:ext>
            </a:extLst>
          </p:cNvPr>
          <p:cNvSpPr/>
          <p:nvPr/>
        </p:nvSpPr>
        <p:spPr>
          <a:xfrm>
            <a:off x="3464665" y="370431"/>
            <a:ext cx="1614169" cy="838329"/>
          </a:xfrm>
          <a:prstGeom prst="ellipse">
            <a:avLst/>
          </a:prstGeom>
          <a:noFill/>
          <a:ln w="76200">
            <a:solidFill>
              <a:srgbClr val="00206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1E1ABF81-627D-289A-C24D-D82CE8A3F0A7}"/>
              </a:ext>
            </a:extLst>
          </p:cNvPr>
          <p:cNvCxnSpPr>
            <a:cxnSpLocks/>
          </p:cNvCxnSpPr>
          <p:nvPr/>
        </p:nvCxnSpPr>
        <p:spPr>
          <a:xfrm>
            <a:off x="5142917" y="1073544"/>
            <a:ext cx="1461718" cy="0"/>
          </a:xfrm>
          <a:prstGeom prst="line">
            <a:avLst/>
          </a:prstGeom>
          <a:ln w="76200">
            <a:solidFill>
              <a:srgbClr val="EF802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Rectangle 12">
            <a:extLst>
              <a:ext uri="{FF2B5EF4-FFF2-40B4-BE49-F238E27FC236}">
                <a16:creationId xmlns:a16="http://schemas.microsoft.com/office/drawing/2014/main" id="{806692D7-BD30-6958-BD14-5197ED4AEA5B}"/>
              </a:ext>
            </a:extLst>
          </p:cNvPr>
          <p:cNvSpPr/>
          <p:nvPr/>
        </p:nvSpPr>
        <p:spPr>
          <a:xfrm>
            <a:off x="7026918" y="150908"/>
            <a:ext cx="1729370" cy="1065280"/>
          </a:xfrm>
          <a:prstGeom prst="rect">
            <a:avLst/>
          </a:prstGeom>
          <a:noFill/>
          <a:ln w="7620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4039154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4728AC1-EA90-31EC-33E2-C4261C60DFC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087F9533-3496-7FDD-2ABC-ACDED97E669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4" name="Title 1">
            <a:extLst>
              <a:ext uri="{FF2B5EF4-FFF2-40B4-BE49-F238E27FC236}">
                <a16:creationId xmlns:a16="http://schemas.microsoft.com/office/drawing/2014/main" id="{3F2E7416-7DC3-280E-5865-8D5BA681F552}"/>
              </a:ext>
            </a:extLst>
          </p:cNvPr>
          <p:cNvSpPr txBox="1">
            <a:spLocks/>
          </p:cNvSpPr>
          <p:nvPr/>
        </p:nvSpPr>
        <p:spPr>
          <a:xfrm>
            <a:off x="952608" y="184023"/>
            <a:ext cx="1475817" cy="669804"/>
          </a:xfrm>
          <a:prstGeom prst="roundRect">
            <a:avLst>
              <a:gd name="adj" fmla="val 25095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un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7F3F0819-DF58-5426-823E-8F081EA3DBE7}"/>
              </a:ext>
            </a:extLst>
          </p:cNvPr>
          <p:cNvSpPr txBox="1">
            <a:spLocks/>
          </p:cNvSpPr>
          <p:nvPr/>
        </p:nvSpPr>
        <p:spPr>
          <a:xfrm>
            <a:off x="3157300" y="184023"/>
            <a:ext cx="1475817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help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0A756EA7-14AA-BE42-52E6-89E1B737D8CD}"/>
              </a:ext>
            </a:extLst>
          </p:cNvPr>
          <p:cNvSpPr txBox="1">
            <a:spLocks/>
          </p:cNvSpPr>
          <p:nvPr/>
        </p:nvSpPr>
        <p:spPr>
          <a:xfrm>
            <a:off x="5361992" y="184023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ful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638E68CE-69BC-73BA-5C8A-E1EC8E3F7CD6}"/>
              </a:ext>
            </a:extLst>
          </p:cNvPr>
          <p:cNvSpPr/>
          <p:nvPr/>
        </p:nvSpPr>
        <p:spPr>
          <a:xfrm>
            <a:off x="7716847" y="346118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E5E7111F-4B2A-97EE-8CCC-26F05F8EC624}"/>
              </a:ext>
            </a:extLst>
          </p:cNvPr>
          <p:cNvSpPr txBox="1">
            <a:spLocks/>
          </p:cNvSpPr>
          <p:nvPr/>
        </p:nvSpPr>
        <p:spPr>
          <a:xfrm>
            <a:off x="9078375" y="184023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unhelpful</a:t>
            </a:r>
          </a:p>
        </p:txBody>
      </p:sp>
      <p:sp>
        <p:nvSpPr>
          <p:cNvPr id="19" name="Cross 18">
            <a:extLst>
              <a:ext uri="{FF2B5EF4-FFF2-40B4-BE49-F238E27FC236}">
                <a16:creationId xmlns:a16="http://schemas.microsoft.com/office/drawing/2014/main" id="{F407FC37-C278-1CDD-5160-0182384BFB9C}"/>
              </a:ext>
            </a:extLst>
          </p:cNvPr>
          <p:cNvSpPr/>
          <p:nvPr/>
        </p:nvSpPr>
        <p:spPr>
          <a:xfrm>
            <a:off x="2587280" y="324460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Cross 19">
            <a:extLst>
              <a:ext uri="{FF2B5EF4-FFF2-40B4-BE49-F238E27FC236}">
                <a16:creationId xmlns:a16="http://schemas.microsoft.com/office/drawing/2014/main" id="{A1D032DE-F1CA-CC8C-6001-D0589DAA0DA3}"/>
              </a:ext>
            </a:extLst>
          </p:cNvPr>
          <p:cNvSpPr/>
          <p:nvPr/>
        </p:nvSpPr>
        <p:spPr>
          <a:xfrm>
            <a:off x="4791972" y="324460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4FE5A2BB-1BDB-218F-3662-EDCA7E0D1EB7}"/>
              </a:ext>
            </a:extLst>
          </p:cNvPr>
          <p:cNvSpPr txBox="1">
            <a:spLocks/>
          </p:cNvSpPr>
          <p:nvPr/>
        </p:nvSpPr>
        <p:spPr>
          <a:xfrm>
            <a:off x="2199861" y="1234075"/>
            <a:ext cx="8363364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i="1" dirty="0">
                <a:solidFill>
                  <a:schemeClr val="bg1"/>
                </a:solidFill>
                <a:ea typeface="Andika"/>
                <a:cs typeface="Andika"/>
              </a:rPr>
              <a:t>Help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 means to “give support”.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330D733-BC0A-610B-6FA1-61862D002C4B}"/>
              </a:ext>
            </a:extLst>
          </p:cNvPr>
          <p:cNvSpPr txBox="1">
            <a:spLocks/>
          </p:cNvSpPr>
          <p:nvPr/>
        </p:nvSpPr>
        <p:spPr>
          <a:xfrm>
            <a:off x="2038458" y="2259687"/>
            <a:ext cx="8524767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Can you think of any words with the base </a:t>
            </a:r>
            <a:r>
              <a:rPr lang="en-GB" sz="2800" i="1" dirty="0">
                <a:solidFill>
                  <a:schemeClr val="bg1"/>
                </a:solidFill>
                <a:ea typeface="Andika"/>
                <a:cs typeface="Andika"/>
              </a:rPr>
              <a:t>help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8CCF048E-5730-BAC0-D998-8F7C34C1E340}"/>
              </a:ext>
            </a:extLst>
          </p:cNvPr>
          <p:cNvSpPr txBox="1">
            <a:spLocks/>
          </p:cNvSpPr>
          <p:nvPr/>
        </p:nvSpPr>
        <p:spPr>
          <a:xfrm>
            <a:off x="8367225" y="3258706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overhelpful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5FF0155C-DE19-4F52-0572-8DF6B52D40D7}"/>
              </a:ext>
            </a:extLst>
          </p:cNvPr>
          <p:cNvSpPr txBox="1">
            <a:spLocks/>
          </p:cNvSpPr>
          <p:nvPr/>
        </p:nvSpPr>
        <p:spPr>
          <a:xfrm>
            <a:off x="5361992" y="3203952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helpless 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14D4E31E-91D6-251C-7D61-F85D608E6137}"/>
              </a:ext>
            </a:extLst>
          </p:cNvPr>
          <p:cNvSpPr txBox="1">
            <a:spLocks/>
          </p:cNvSpPr>
          <p:nvPr/>
        </p:nvSpPr>
        <p:spPr>
          <a:xfrm>
            <a:off x="2038458" y="3216354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helped </a:t>
            </a:r>
          </a:p>
        </p:txBody>
      </p:sp>
    </p:spTree>
    <p:extLst>
      <p:ext uri="{BB962C8B-B14F-4D97-AF65-F5344CB8AC3E}">
        <p14:creationId xmlns:p14="http://schemas.microsoft.com/office/powerpoint/2010/main" val="272721280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4" grpId="0" animBg="1"/>
      <p:bldP spid="25" grpId="0" animBg="1"/>
      <p:bldP spid="26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575</Words>
  <Application>Microsoft Office PowerPoint</Application>
  <PresentationFormat>Widescreen</PresentationFormat>
  <Paragraphs>126</Paragraphs>
  <Slides>16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9" baseType="lpstr">
      <vt:lpstr>Arial</vt:lpstr>
      <vt:lpstr>Andika</vt:lpstr>
      <vt:lpstr>Office Theme</vt:lpstr>
      <vt:lpstr> How to Use this PowerPoint</vt:lpstr>
      <vt:lpstr>The base help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How many words can you assemble?</vt:lpstr>
      <vt:lpstr>Can you spot the spelling mistakes?</vt:lpstr>
      <vt:lpstr>Can you spot the spelling mistakes?</vt:lpstr>
      <vt:lpstr>Here are this week’s spellings to practise: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Emile - Morphology</dc:title>
  <dc:creator>Glen Jones;Siobhan</dc:creator>
  <cp:lastModifiedBy>Glen Jones</cp:lastModifiedBy>
  <cp:revision>62</cp:revision>
  <dcterms:created xsi:type="dcterms:W3CDTF">2022-05-31T09:42:07Z</dcterms:created>
  <dcterms:modified xsi:type="dcterms:W3CDTF">2026-06-01T14:37:13Z</dcterms:modified>
</cp:coreProperties>
</file>