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6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520" r:id="rId9"/>
    <p:sldId id="425" r:id="rId10"/>
    <p:sldId id="426" r:id="rId11"/>
    <p:sldId id="430" r:id="rId12"/>
    <p:sldId id="521" r:id="rId13"/>
    <p:sldId id="432" r:id="rId14"/>
    <p:sldId id="433" r:id="rId15"/>
    <p:sldId id="434" r:id="rId16"/>
    <p:sldId id="519" r:id="rId17"/>
    <p:sldId id="435" r:id="rId18"/>
    <p:sldId id="436" r:id="rId19"/>
    <p:sldId id="437" r:id="rId20"/>
    <p:sldId id="509" r:id="rId21"/>
    <p:sldId id="510" r:id="rId22"/>
    <p:sldId id="486" r:id="rId23"/>
    <p:sldId id="487" r:id="rId24"/>
    <p:sldId id="511" r:id="rId25"/>
    <p:sldId id="512" r:id="rId26"/>
    <p:sldId id="513" r:id="rId27"/>
    <p:sldId id="514" r:id="rId28"/>
    <p:sldId id="515" r:id="rId29"/>
    <p:sldId id="516" r:id="rId30"/>
    <p:sldId id="517" r:id="rId31"/>
    <p:sldId id="518" r:id="rId32"/>
    <p:sldId id="404" r:id="rId33"/>
    <p:sldId id="411" r:id="rId34"/>
    <p:sldId id="277" r:id="rId35"/>
  </p:sldIdLst>
  <p:sldSz cx="12192000" cy="6858000"/>
  <p:notesSz cx="6858000" cy="9144000"/>
  <p:embeddedFontLst>
    <p:embeddedFont>
      <p:font typeface="Andika" panose="02000000000000000000" pitchFamily="2" charset="0"/>
      <p:regular r:id="rId37"/>
      <p:bold r:id="rId38"/>
      <p:italic r:id="rId39"/>
      <p:boldItalic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0970150-115E-4AB5-922D-A98089778540}" v="1" dt="2026-06-01T14:48:28.0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93099" autoAdjust="0"/>
  </p:normalViewPr>
  <p:slideViewPr>
    <p:cSldViewPr snapToGrid="0">
      <p:cViewPr varScale="1">
        <p:scale>
          <a:sx n="95" d="100"/>
          <a:sy n="95" d="100"/>
        </p:scale>
        <p:origin x="31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2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1T14:48:28.083" v="1963"/>
      <pc:docMkLst>
        <pc:docMk/>
      </pc:docMkLst>
      <pc:sldChg chg="addSp delSp 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1188107512" sldId="486"/>
        </pc:sldMkLst>
      </pc:sldChg>
      <pc:sldChg chg="addSp delSp 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2193475781" sldId="487"/>
        </pc:sldMkLst>
      </pc:sldChg>
      <pc:sldChg chg="modSp add mod ord modTransition">
        <pc:chgData name="Glen Jones" userId="e846aaca-4b24-4b13-b0d0-f2308e16b284" providerId="ADAL" clId="{ED47ACC3-9597-4D89-A1DC-43CF280EF274}" dt="2026-06-01T14:48:28.083" v="1963"/>
        <pc:sldMkLst>
          <pc:docMk/>
          <pc:sldMk cId="2039260386" sldId="511"/>
        </pc:sldMkLst>
      </pc:sldChg>
      <pc:sldChg chg="addSp 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3920872163" sldId="512"/>
        </pc:sldMkLst>
      </pc:sldChg>
      <pc:sldChg chg="modSp add mod modTransition">
        <pc:chgData name="Glen Jones" userId="e846aaca-4b24-4b13-b0d0-f2308e16b284" providerId="ADAL" clId="{ED47ACC3-9597-4D89-A1DC-43CF280EF274}" dt="2026-06-01T14:48:28.083" v="1963"/>
        <pc:sldMkLst>
          <pc:docMk/>
          <pc:sldMk cId="326002052" sldId="513"/>
        </pc:sldMkLst>
      </pc:sldChg>
      <pc:sldChg chg="addSp 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1763556576" sldId="514"/>
        </pc:sldMkLst>
      </pc:sldChg>
      <pc:sldChg chg="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1863283796" sldId="515"/>
        </pc:sldMkLst>
      </pc:sldChg>
      <pc:sldChg chg="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661640312" sldId="516"/>
        </pc:sldMkLst>
      </pc:sldChg>
      <pc:sldChg chg="modSp add mod modTransition">
        <pc:chgData name="Glen Jones" userId="e846aaca-4b24-4b13-b0d0-f2308e16b284" providerId="ADAL" clId="{ED47ACC3-9597-4D89-A1DC-43CF280EF274}" dt="2026-06-01T14:48:28.083" v="1963"/>
        <pc:sldMkLst>
          <pc:docMk/>
          <pc:sldMk cId="1132907150" sldId="517"/>
        </pc:sldMkLst>
      </pc:sldChg>
      <pc:sldChg chg="addSp modSp add mod modTransition modAnim">
        <pc:chgData name="Glen Jones" userId="e846aaca-4b24-4b13-b0d0-f2308e16b284" providerId="ADAL" clId="{ED47ACC3-9597-4D89-A1DC-43CF280EF274}" dt="2026-06-01T14:48:28.083" v="1963"/>
        <pc:sldMkLst>
          <pc:docMk/>
          <pc:sldMk cId="655137515" sldId="51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a word has one short vowel and ends in one consonant, we double the consonant before adding a vowel‑led suffix.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This is rule 2 of the 4 main rules. </a:t>
            </a: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1.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Just add the suffix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2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 Double the consonant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3. Drop the silent 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4. Change y to 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062160-B75E-DDF8-92A8-922ED00C46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D2EE35-9BD4-9EB8-555C-84E8A1A7FD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CE1111-FD9B-3239-96CE-38CF15E2E19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66248B-BE5B-7CB7-0611-1C5D0D7CA3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78870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We’re subtly including the need for the vowel to be a short vowel by using CVC. </a:t>
            </a:r>
            <a:br>
              <a:rPr lang="en-GB" dirty="0"/>
            </a:br>
            <a:br>
              <a:rPr lang="en-GB" dirty="0"/>
            </a:br>
            <a:r>
              <a:rPr lang="en-GB" dirty="0"/>
              <a:t>Slow doesn’t have a CVC ending as it ends in a /ow/ which is a long vowel sound.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10695A-DD5F-F687-FAB5-9C053049B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F46FAE3-350F-B3B5-2E11-A47897E281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BB41A9-2519-E1F5-E1DE-76DF457A2F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815BA8-4BD7-C2E2-E1FE-0C22C5AF42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83965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09500-4DCB-F5A7-01AD-B36AF8543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27DDF2-6831-325C-3D90-287C911D45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EA632E-E39C-337D-C3A3-95C09595B1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921066-BCEC-EC2D-4649-065AD4D03B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5788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ed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7D3606-010D-CFAB-F9D2-C5C342BE6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7748694-D0BD-41C3-F33A-98A46CFCC7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E06F2-3258-B1A1-40E3-FEC56D8F85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74AC56F-5CF3-9A87-54E4-8172EF2B8E7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67DEB1B-352D-3BDE-6BA5-F430CDF4A76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C7A2C4E-D907-79E7-3819-0FB44649761A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4C4016A-F560-4B3C-F377-60B791021ECA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EF9C5D3-9280-E8C6-66B4-61451717CCF5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607708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7191D0-5CAF-B1E9-C2C6-645DBEF5C9A5}"/>
              </a:ext>
            </a:extLst>
          </p:cNvPr>
          <p:cNvSpPr txBox="1">
            <a:spLocks/>
          </p:cNvSpPr>
          <p:nvPr/>
        </p:nvSpPr>
        <p:spPr>
          <a:xfrm>
            <a:off x="2646216" y="2193240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when to double the consonant?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6578666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9135783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8641642" y="33138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5109103" y="3274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6578666" y="40387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9135783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8641642" y="41948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5109103" y="41555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2646216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bigger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6578666" y="49987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9151557" y="49691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2646216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5109103" y="519626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8645014" y="51529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066115-E1CF-ECF6-E2AD-38F49C993D97}"/>
              </a:ext>
            </a:extLst>
          </p:cNvPr>
          <p:cNvSpPr txBox="1">
            <a:spLocks/>
          </p:cNvSpPr>
          <p:nvPr/>
        </p:nvSpPr>
        <p:spPr>
          <a:xfrm>
            <a:off x="2646216" y="5776179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bases have in common?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572C4C3-01CF-8A11-7A9D-0F8F398E37CD}"/>
              </a:ext>
            </a:extLst>
          </p:cNvPr>
          <p:cNvSpPr txBox="1">
            <a:spLocks/>
          </p:cNvSpPr>
          <p:nvPr/>
        </p:nvSpPr>
        <p:spPr>
          <a:xfrm>
            <a:off x="2630442" y="5805757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bases all end in CVC!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614668" y="5793094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the base ends in CVC….</a:t>
            </a:r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-3.95833E-6 -0.5243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4682DE-24E4-637C-EA43-254206D70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20B814D-8B18-3FA2-9887-FEAD774B32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4E861B-8F4A-580D-8D34-C47FD55727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590273E-CB33-EB44-5E93-2A589E94FB7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A51EFACC-AD61-46EB-0959-25AEC34324A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C9054E1-E835-CF90-DC3D-138AA9DDD222}"/>
              </a:ext>
            </a:extLst>
          </p:cNvPr>
          <p:cNvSpPr txBox="1">
            <a:spLocks/>
          </p:cNvSpPr>
          <p:nvPr/>
        </p:nvSpPr>
        <p:spPr>
          <a:xfrm>
            <a:off x="6578666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165B567-69E0-B15A-CB0F-8C647EABE3BA}"/>
              </a:ext>
            </a:extLst>
          </p:cNvPr>
          <p:cNvSpPr txBox="1">
            <a:spLocks/>
          </p:cNvSpPr>
          <p:nvPr/>
        </p:nvSpPr>
        <p:spPr>
          <a:xfrm>
            <a:off x="9135783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E1F086F2-C81F-263E-73E4-92687061C000}"/>
              </a:ext>
            </a:extLst>
          </p:cNvPr>
          <p:cNvSpPr/>
          <p:nvPr/>
        </p:nvSpPr>
        <p:spPr>
          <a:xfrm>
            <a:off x="8641642" y="33138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256CBD8-DC02-9FE0-3BB7-72A91FBC8028}"/>
              </a:ext>
            </a:extLst>
          </p:cNvPr>
          <p:cNvSpPr/>
          <p:nvPr/>
        </p:nvSpPr>
        <p:spPr>
          <a:xfrm>
            <a:off x="5109103" y="3274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099862-C813-6E33-BF56-C27A519FCDDF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681B51B-9231-77CE-A9CD-E87784D423EA}"/>
              </a:ext>
            </a:extLst>
          </p:cNvPr>
          <p:cNvSpPr txBox="1">
            <a:spLocks/>
          </p:cNvSpPr>
          <p:nvPr/>
        </p:nvSpPr>
        <p:spPr>
          <a:xfrm>
            <a:off x="6578666" y="40387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249A5EE-60CB-9C8B-2033-B20F2B98D3B8}"/>
              </a:ext>
            </a:extLst>
          </p:cNvPr>
          <p:cNvSpPr txBox="1">
            <a:spLocks/>
          </p:cNvSpPr>
          <p:nvPr/>
        </p:nvSpPr>
        <p:spPr>
          <a:xfrm>
            <a:off x="9135783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9B9454B-CE00-DAC5-B767-07F33477AC8B}"/>
              </a:ext>
            </a:extLst>
          </p:cNvPr>
          <p:cNvSpPr/>
          <p:nvPr/>
        </p:nvSpPr>
        <p:spPr>
          <a:xfrm>
            <a:off x="8641642" y="41948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9EEB3BE-5E36-E488-0EEE-8887E9B2408A}"/>
              </a:ext>
            </a:extLst>
          </p:cNvPr>
          <p:cNvSpPr/>
          <p:nvPr/>
        </p:nvSpPr>
        <p:spPr>
          <a:xfrm>
            <a:off x="5109103" y="41555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842C539-19B2-76D4-1BE9-CA6C9BB9B69D}"/>
              </a:ext>
            </a:extLst>
          </p:cNvPr>
          <p:cNvSpPr txBox="1">
            <a:spLocks/>
          </p:cNvSpPr>
          <p:nvPr/>
        </p:nvSpPr>
        <p:spPr>
          <a:xfrm>
            <a:off x="2646216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bigger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740E317-7522-B8B3-7F53-41C040A5B1B8}"/>
              </a:ext>
            </a:extLst>
          </p:cNvPr>
          <p:cNvSpPr txBox="1">
            <a:spLocks/>
          </p:cNvSpPr>
          <p:nvPr/>
        </p:nvSpPr>
        <p:spPr>
          <a:xfrm>
            <a:off x="6578666" y="49987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C54A0681-6E9B-2786-23C4-634156F1AD86}"/>
              </a:ext>
            </a:extLst>
          </p:cNvPr>
          <p:cNvSpPr txBox="1">
            <a:spLocks/>
          </p:cNvSpPr>
          <p:nvPr/>
        </p:nvSpPr>
        <p:spPr>
          <a:xfrm>
            <a:off x="9151557" y="49691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15EFE7-F595-1AB2-AE30-00E65202822D}"/>
              </a:ext>
            </a:extLst>
          </p:cNvPr>
          <p:cNvSpPr txBox="1">
            <a:spLocks/>
          </p:cNvSpPr>
          <p:nvPr/>
        </p:nvSpPr>
        <p:spPr>
          <a:xfrm>
            <a:off x="2646216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flattest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95E2027E-C731-0CB4-35C5-ABE80ACBB45E}"/>
              </a:ext>
            </a:extLst>
          </p:cNvPr>
          <p:cNvSpPr/>
          <p:nvPr/>
        </p:nvSpPr>
        <p:spPr>
          <a:xfrm>
            <a:off x="5109103" y="519626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2033E290-FB69-F95C-65C3-C7D738B7BA78}"/>
              </a:ext>
            </a:extLst>
          </p:cNvPr>
          <p:cNvSpPr/>
          <p:nvPr/>
        </p:nvSpPr>
        <p:spPr>
          <a:xfrm>
            <a:off x="8645014" y="51529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B1F4D8A-4005-17E5-8494-757F2F58E787}"/>
              </a:ext>
            </a:extLst>
          </p:cNvPr>
          <p:cNvSpPr txBox="1">
            <a:spLocks/>
          </p:cNvSpPr>
          <p:nvPr/>
        </p:nvSpPr>
        <p:spPr>
          <a:xfrm>
            <a:off x="2646216" y="2219038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</a:t>
            </a:r>
            <a:r>
              <a:rPr lang="en-GB" sz="32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have in common?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CD86F18-ED9E-B883-EDC6-440E934603D1}"/>
              </a:ext>
            </a:extLst>
          </p:cNvPr>
          <p:cNvSpPr txBox="1">
            <a:spLocks/>
          </p:cNvSpPr>
          <p:nvPr/>
        </p:nvSpPr>
        <p:spPr>
          <a:xfrm>
            <a:off x="2646216" y="5882932"/>
            <a:ext cx="846956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all start with vowels.</a:t>
            </a:r>
          </a:p>
        </p:txBody>
      </p:sp>
    </p:spTree>
    <p:extLst>
      <p:ext uri="{BB962C8B-B14F-4D97-AF65-F5344CB8AC3E}">
        <p14:creationId xmlns:p14="http://schemas.microsoft.com/office/powerpoint/2010/main" val="2631988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words end in CVC?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662795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5820064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7977333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help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fast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bag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hope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stop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jump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</a:t>
            </a:r>
            <a:r>
              <a:rPr lang="en-GB" sz="1800" b="1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Not</a:t>
            </a:r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end in CVC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09060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A9EE0-07B9-3220-E15A-CC17D235A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80319A3-5A32-8A95-DCFA-3897D5C4B3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DB9E66-7615-430D-65EA-D520317252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B9AD9A0-1BAF-5188-F371-EBDAC79473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881D548-5225-81C1-BA99-978F9E5ABF89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FDAD105-4AAD-18CD-6814-5C31E53E7909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hug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F14190D-4013-5EBD-6AC1-BF5AD76B90F7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44FD04FC-35E7-F911-30E9-A751B3AC42BD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FF9F771-B3AE-C03D-9244-8539B6644550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999FBC-67ED-7806-C06C-15CE8A8C5A0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87E7160-2D4D-7DD5-95A0-0959DBB68F19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tap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38A09B5-491B-8536-541D-F1C0E6C306D0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B35DBE38-D8A4-CC15-0811-85A6DE086809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EF45CCEF-B15C-30B8-F97A-DF8FE87DE273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F20DCF6-8F98-D738-6215-C9ED38E3CEA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8780A6B-8B09-A88D-6FC2-9B7B43AAF932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stop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A6B04C1-B2F1-F90C-CB77-24A1A7C211BD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38C7676-4661-F3BE-4304-BF48AC0712BA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B8ED42EC-569F-8970-2A70-FD3874E543F2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148B5EA2-0D29-8DB1-6987-4B863FF0668C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780174A-B7BF-3817-77F0-EB64DE0CBFCE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6C7659-D734-1FE0-0CC1-2C13BFE4156B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9218A954-B01E-9958-893B-2799A3B6A943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0FD8DBC0-034F-17FD-BFAB-9B36D92B143D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C3C2F1A-418F-2065-3E81-98B6519AC31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7555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Bag is a CVC ending word and the suffix begins with a vowel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bag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hel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36835" y="146095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Help is a CVCC ending word,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Pat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342900" y="128533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sa</a:t>
            </a:r>
            <a:r>
              <a:rPr lang="en-GB" sz="2800" u="sng" dirty="0" err="1">
                <a:solidFill>
                  <a:schemeClr val="bg1"/>
                </a:solidFill>
                <a:ea typeface="Andika"/>
                <a:cs typeface="Andika"/>
              </a:rPr>
              <a:t>dd</a:t>
            </a:r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sadly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83055" y="128407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Sad is a CVCC ending word but the suffix starts with a consonant, so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don’t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dd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Sad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sad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dd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28636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frog was hoping while the rabbit was </a:t>
            </a:r>
            <a:r>
              <a:rPr lang="en-GB" sz="3400" dirty="0" err="1">
                <a:solidFill>
                  <a:schemeClr val="bg1"/>
                </a:solidFill>
              </a:rPr>
              <a:t>runing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across the grass.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frog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hopping</a:t>
            </a:r>
            <a:r>
              <a:rPr lang="en-GB" sz="3400" dirty="0">
                <a:solidFill>
                  <a:schemeClr val="bg1"/>
                </a:solidFill>
              </a:rPr>
              <a:t> while the rabbit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running</a:t>
            </a:r>
            <a:r>
              <a:rPr lang="en-GB" sz="3400" dirty="0">
                <a:solidFill>
                  <a:schemeClr val="bg1"/>
                </a:solidFill>
              </a:rPr>
              <a:t> across the grass.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frog was hopping while the rabbit was running across the grass.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24711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siting and </a:t>
            </a:r>
            <a:r>
              <a:rPr lang="en-GB" sz="3400" dirty="0" err="1">
                <a:solidFill>
                  <a:schemeClr val="bg1"/>
                </a:solidFill>
              </a:rPr>
              <a:t>huging</a:t>
            </a:r>
            <a:r>
              <a:rPr lang="en-GB" sz="3400" dirty="0">
                <a:solidFill>
                  <a:schemeClr val="bg1"/>
                </a:solidFill>
              </a:rPr>
              <a:t> a toy quietly.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324013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sitting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hugging</a:t>
            </a:r>
            <a:r>
              <a:rPr lang="en-GB" sz="3400" dirty="0">
                <a:solidFill>
                  <a:schemeClr val="bg1"/>
                </a:solidFill>
              </a:rPr>
              <a:t> a toy quietly.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863717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baby was sitting and hugging a toy quietly.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1524" y="174549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running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hugging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winning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bagging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sadly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sadder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saddest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1203</Words>
  <Application>Microsoft Office PowerPoint</Application>
  <PresentationFormat>Widescreen</PresentationFormat>
  <Paragraphs>310</Paragraphs>
  <Slides>34</Slides>
  <Notes>19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Andika</vt:lpstr>
      <vt:lpstr>Arial</vt:lpstr>
      <vt:lpstr>Office Theme</vt:lpstr>
      <vt:lpstr> How to Use this PowerPoint</vt:lpstr>
      <vt:lpstr>Double the Consonant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2026-06-01T14:48:38Z</dcterms:modified>
</cp:coreProperties>
</file>