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35"/>
  </p:notesMasterIdLst>
  <p:sldIdLst>
    <p:sldId id="390" r:id="rId2"/>
    <p:sldId id="274" r:id="rId3"/>
    <p:sldId id="417" r:id="rId4"/>
    <p:sldId id="414" r:id="rId5"/>
    <p:sldId id="415" r:id="rId6"/>
    <p:sldId id="419" r:id="rId7"/>
    <p:sldId id="420" r:id="rId8"/>
    <p:sldId id="523" r:id="rId9"/>
    <p:sldId id="425" r:id="rId10"/>
    <p:sldId id="426" r:id="rId11"/>
    <p:sldId id="430" r:id="rId12"/>
    <p:sldId id="524" r:id="rId13"/>
    <p:sldId id="433" r:id="rId14"/>
    <p:sldId id="434" r:id="rId15"/>
    <p:sldId id="521" r:id="rId16"/>
    <p:sldId id="509" r:id="rId17"/>
    <p:sldId id="522" r:id="rId18"/>
    <p:sldId id="435" r:id="rId19"/>
    <p:sldId id="486" r:id="rId20"/>
    <p:sldId id="487" r:id="rId21"/>
    <p:sldId id="511" r:id="rId22"/>
    <p:sldId id="512" r:id="rId23"/>
    <p:sldId id="513" r:id="rId24"/>
    <p:sldId id="514" r:id="rId25"/>
    <p:sldId id="515" r:id="rId26"/>
    <p:sldId id="516" r:id="rId27"/>
    <p:sldId id="517" r:id="rId28"/>
    <p:sldId id="518" r:id="rId29"/>
    <p:sldId id="519" r:id="rId30"/>
    <p:sldId id="520" r:id="rId31"/>
    <p:sldId id="404" r:id="rId32"/>
    <p:sldId id="411" r:id="rId33"/>
    <p:sldId id="277" r:id="rId34"/>
  </p:sldIdLst>
  <p:sldSz cx="12192000" cy="6858000"/>
  <p:notesSz cx="6858000" cy="9144000"/>
  <p:embeddedFontLst>
    <p:embeddedFont>
      <p:font typeface="Andika" panose="02000000000000000000" pitchFamily="2" charset="0"/>
      <p:regular r:id="rId36"/>
      <p:bold r:id="rId37"/>
      <p:italic r:id="rId38"/>
      <p:boldItalic r:id="rId3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87" autoAdjust="0"/>
    <p:restoredTop sz="93099" autoAdjust="0"/>
  </p:normalViewPr>
  <p:slideViewPr>
    <p:cSldViewPr snapToGrid="0">
      <p:cViewPr varScale="1">
        <p:scale>
          <a:sx n="93" d="100"/>
          <a:sy n="93" d="100"/>
        </p:scale>
        <p:origin x="396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774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4.fntdata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2.fntdata"/><Relationship Id="rId40" Type="http://schemas.openxmlformats.org/officeDocument/2006/relationships/presProps" Target="presProps.xml"/><Relationship Id="rId45" Type="http://schemas.microsoft.com/office/2018/10/relationships/authors" Target="author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1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3.fntdata"/><Relationship Id="rId20" Type="http://schemas.openxmlformats.org/officeDocument/2006/relationships/slide" Target="slides/slide19.xml"/><Relationship Id="rId41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6-01T15:04:30.947" v="791" actId="20577"/>
      <pc:docMkLst>
        <pc:docMk/>
      </pc:docMkLst>
      <pc:sldChg chg="modSp mod modNotesTx">
        <pc:chgData name="Glen Jones" userId="e846aaca-4b24-4b13-b0d0-f2308e16b284" providerId="ADAL" clId="{ED47ACC3-9597-4D89-A1DC-43CF280EF274}" dt="2026-06-01T15:04:30.947" v="791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6-01T15:04:30.947" v="791" actId="20577"/>
          <ac:spMkLst>
            <pc:docMk/>
            <pc:sldMk cId="4010327805" sldId="274"/>
            <ac:spMk id="2" creationId="{702E7211-B3C0-8C62-17A1-5F712D739FBA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01/06/2026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120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When a root word ends with a silent e, we usually drop the e before adding a vowel led suffix ( ing,  ed,  er,  est).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9A57AF-6B6F-F5D4-B2C4-B55DEFD575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67CAF21-96A2-1CFF-E0AC-B71148E8E2E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A13AAF7-EF43-5D34-2E1C-8D80E03254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6004C6-A4B0-463D-129D-82D55ADFE8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07871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352D403-8865-C2F3-1712-1F5C02E3BF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B4BA2E3-6DAB-46CC-6E79-F9714663B4D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29B6ED-234A-A9C4-7441-F31277235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FB0927-2A60-4A04-5ACC-0240DD9F618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9390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92AD16-179C-ECD5-D588-70F7F2D038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CD2D391-2BA8-9CC9-2CCA-2B764C72549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6F16744-3DBE-8BF6-098A-51E53B381C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7FF5F6A-6565-B4A9-68FC-8FFCD8BB4B5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42396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8B2DE2-5FDD-3B22-6FC5-156236A03D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883097B-2D21-7742-F261-8854846896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72F4EED-4353-6F1C-4668-9E9469C768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D173AC-B679-DD10-7BA1-F30C14A763D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5163027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1B36B74-23E6-2D0C-6EDC-CF188B85E9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EA77433-E633-A576-37D2-A38D69CF83D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906927F-533F-21A9-6CB1-FD005CEBF5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C480A4-408D-51BD-49DB-F118E798C24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80630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9E1856-6DF8-8A66-B2B8-4A5E9725BF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1CD05DD-0AE8-2854-E524-9E923AA51DE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EBD52E1-8D4F-543A-C76B-FD291F73D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DEBD99-41AE-0F04-5C68-FAFAFA775F6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58170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This is a subtle point and relies on student recalling their phonics.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3027388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Discuss why jumping is correct.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097895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390E4A-5FEB-7E0C-3678-95113329A0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3E61FAB-79B0-473E-A947-5D7A65B45E3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57C6608-E7EF-A1E6-E0B2-3D2B213FC5D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E7126CB-D058-44EF-A809-03CF45A34C3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345562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01/06/2026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microsoft.com/office/2007/relationships/hdphoto" Target="../media/hdphoto1.wdp"/><Relationship Id="rId4" Type="http://schemas.openxmlformats.org/officeDocument/2006/relationships/image" Target="../media/image14.png"/><Relationship Id="rId9" Type="http://schemas.microsoft.com/office/2007/relationships/hdphoto" Target="../media/hdphoto3.wdp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free 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Er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chemeClr val="accent2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more than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biggest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Est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suffix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bigg</a:t>
            </a:r>
            <a:r>
              <a:rPr lang="en-GB" sz="2800" i="1" u="sng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Most than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hape, background pattern&#10;&#10;Description automatically generated">
            <a:extLst>
              <a:ext uri="{FF2B5EF4-FFF2-40B4-BE49-F238E27FC236}">
                <a16:creationId xmlns:a16="http://schemas.microsoft.com/office/drawing/2014/main" id="{C10798E9-6A3C-26C6-506F-5B5CE41228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85"/>
            <a:ext cx="12192000" cy="685662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E445365-092C-FA72-B246-1DE946BF3817}"/>
              </a:ext>
            </a:extLst>
          </p:cNvPr>
          <p:cNvSpPr txBox="1"/>
          <p:nvPr/>
        </p:nvSpPr>
        <p:spPr>
          <a:xfrm>
            <a:off x="333508" y="2165102"/>
            <a:ext cx="11534000" cy="783193"/>
          </a:xfrm>
          <a:prstGeom prst="roundRect">
            <a:avLst/>
          </a:prstGeom>
          <a:solidFill>
            <a:schemeClr val="bg1">
              <a:lumMod val="8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latin typeface="Andika" panose="02000000000000000000" pitchFamily="2" charset="0"/>
              </a:rPr>
              <a:t>a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b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c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C00000"/>
                </a:solidFill>
                <a:latin typeface="Andika" panose="02000000000000000000" pitchFamily="2" charset="0"/>
              </a:rPr>
              <a:t>d</a:t>
            </a: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 e f</a:t>
            </a:r>
            <a:r>
              <a:rPr lang="en-US" sz="4000" dirty="0">
                <a:solidFill>
                  <a:schemeClr val="bg2">
                    <a:lumMod val="25000"/>
                  </a:schemeClr>
                </a:solidFill>
                <a:latin typeface="Andika" panose="02000000000000000000" pitchFamily="2" charset="0"/>
              </a:rPr>
              <a:t> g </a:t>
            </a:r>
            <a:r>
              <a:rPr lang="en-US" sz="4000" dirty="0">
                <a:solidFill>
                  <a:srgbClr val="FFB9BA"/>
                </a:solidFill>
                <a:latin typeface="Andika" panose="02000000000000000000" pitchFamily="2" charset="0"/>
              </a:rPr>
              <a:t>h</a:t>
            </a:r>
            <a:r>
              <a:rPr lang="en-US" sz="4000" dirty="0">
                <a:latin typeface="Andika" panose="02000000000000000000" pitchFamily="2" charset="0"/>
              </a:rPr>
              <a:t> i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j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7030A0"/>
                </a:solidFill>
                <a:latin typeface="Andika" panose="02000000000000000000" pitchFamily="2" charset="0"/>
              </a:rPr>
              <a:t>k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002060"/>
                </a:solidFill>
                <a:latin typeface="Andika" panose="02000000000000000000" pitchFamily="2" charset="0"/>
              </a:rPr>
              <a:t>l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rgbClr val="92D050"/>
                </a:solidFill>
                <a:latin typeface="Andika" panose="02000000000000000000" pitchFamily="2" charset="0"/>
              </a:rPr>
              <a:t>m</a:t>
            </a:r>
            <a:r>
              <a:rPr lang="en-US" sz="4000" dirty="0">
                <a:latin typeface="Andika" panose="02000000000000000000" pitchFamily="2" charset="0"/>
              </a:rPr>
              <a:t> </a:t>
            </a:r>
            <a:r>
              <a:rPr lang="en-US" sz="4000" dirty="0">
                <a:solidFill>
                  <a:schemeClr val="accent2">
                    <a:lumMod val="60000"/>
                    <a:lumOff val="40000"/>
                  </a:schemeClr>
                </a:solidFill>
                <a:latin typeface="Andika" panose="02000000000000000000" pitchFamily="2" charset="0"/>
              </a:rPr>
              <a:t>n</a:t>
            </a:r>
            <a:r>
              <a:rPr lang="en-US" sz="4000" dirty="0">
                <a:solidFill>
                  <a:srgbClr val="000000"/>
                </a:solidFill>
                <a:latin typeface="Andika" panose="02000000000000000000" pitchFamily="2" charset="0"/>
              </a:rPr>
              <a:t> o </a:t>
            </a:r>
            <a:r>
              <a:rPr lang="en-US" sz="4000" dirty="0">
                <a:solidFill>
                  <a:schemeClr val="bg2">
                    <a:lumMod val="50000"/>
                  </a:schemeClr>
                </a:solidFill>
                <a:latin typeface="Andika" panose="02000000000000000000" pitchFamily="2" charset="0"/>
              </a:rPr>
              <a:t>p </a:t>
            </a:r>
            <a:r>
              <a:rPr lang="en-US" sz="4000" dirty="0">
                <a:solidFill>
                  <a:schemeClr val="accent1"/>
                </a:solidFill>
                <a:latin typeface="Andika" panose="02000000000000000000" pitchFamily="2" charset="0"/>
              </a:rPr>
              <a:t>q </a:t>
            </a:r>
            <a:r>
              <a:rPr lang="en-US" sz="4000" dirty="0">
                <a:solidFill>
                  <a:srgbClr val="FF0000"/>
                </a:solidFill>
                <a:latin typeface="Andika" panose="02000000000000000000" pitchFamily="2" charset="0"/>
              </a:rPr>
              <a:t>r </a:t>
            </a:r>
            <a:r>
              <a:rPr lang="en-US" sz="4000" dirty="0">
                <a:solidFill>
                  <a:schemeClr val="accent6">
                    <a:lumMod val="75000"/>
                  </a:schemeClr>
                </a:solidFill>
                <a:latin typeface="Andika" panose="02000000000000000000" pitchFamily="2" charset="0"/>
              </a:rPr>
              <a:t>s </a:t>
            </a:r>
            <a:r>
              <a:rPr lang="en-US" sz="4000" dirty="0">
                <a:solidFill>
                  <a:srgbClr val="FFC000"/>
                </a:solidFill>
                <a:latin typeface="Andika" panose="02000000000000000000" pitchFamily="2" charset="0"/>
              </a:rPr>
              <a:t>t u </a:t>
            </a:r>
            <a:r>
              <a:rPr lang="en-US" sz="4000" dirty="0">
                <a:solidFill>
                  <a:srgbClr val="5940B7"/>
                </a:solidFill>
                <a:latin typeface="Andika" panose="02000000000000000000" pitchFamily="2" charset="0"/>
              </a:rPr>
              <a:t>v </a:t>
            </a:r>
            <a:r>
              <a:rPr lang="en-US" sz="4000" dirty="0">
                <a:solidFill>
                  <a:schemeClr val="accent5"/>
                </a:solidFill>
                <a:latin typeface="Andika" panose="02000000000000000000" pitchFamily="2" charset="0"/>
              </a:rPr>
              <a:t>w </a:t>
            </a:r>
            <a:r>
              <a:rPr lang="en-US" sz="4000" dirty="0">
                <a:solidFill>
                  <a:schemeClr val="accent3"/>
                </a:solidFill>
                <a:latin typeface="Andika" panose="02000000000000000000" pitchFamily="2" charset="0"/>
              </a:rPr>
              <a:t>x </a:t>
            </a:r>
            <a:r>
              <a:rPr lang="en-US" sz="4000" dirty="0">
                <a:solidFill>
                  <a:schemeClr val="accent2"/>
                </a:solidFill>
                <a:latin typeface="Andika" panose="02000000000000000000" pitchFamily="2" charset="0"/>
              </a:rPr>
              <a:t>y </a:t>
            </a:r>
            <a:r>
              <a:rPr lang="en-US" sz="4000" dirty="0">
                <a:solidFill>
                  <a:schemeClr val="tx2">
                    <a:lumMod val="50000"/>
                    <a:lumOff val="50000"/>
                  </a:schemeClr>
                </a:solidFill>
                <a:latin typeface="Andika" panose="02000000000000000000" pitchFamily="2" charset="0"/>
              </a:rPr>
              <a:t>z</a:t>
            </a:r>
            <a:endParaRPr lang="en-US" sz="3200" dirty="0">
              <a:solidFill>
                <a:schemeClr val="tx2">
                  <a:lumMod val="50000"/>
                  <a:lumOff val="50000"/>
                </a:schemeClr>
              </a:solidFill>
              <a:latin typeface="Andika" panose="02000000000000000000" pitchFamily="2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216C11-90CD-984F-00C3-C7434A0720FA}"/>
              </a:ext>
            </a:extLst>
          </p:cNvPr>
          <p:cNvSpPr txBox="1"/>
          <p:nvPr/>
        </p:nvSpPr>
        <p:spPr>
          <a:xfrm>
            <a:off x="2279803" y="648155"/>
            <a:ext cx="7670894" cy="1191816"/>
          </a:xfrm>
          <a:prstGeom prst="roundRect">
            <a:avLst/>
          </a:prstGeom>
          <a:solidFill>
            <a:srgbClr val="7030A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Which letters are vowels </a:t>
            </a:r>
            <a:b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when it comes to suffixes?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51CE24C-2D67-41A4-FE5F-48856C0F5E4D}"/>
              </a:ext>
            </a:extLst>
          </p:cNvPr>
          <p:cNvSpPr txBox="1">
            <a:spLocks/>
          </p:cNvSpPr>
          <p:nvPr/>
        </p:nvSpPr>
        <p:spPr>
          <a:xfrm>
            <a:off x="333508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a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C0D2C20-B77A-4B00-3E12-4AD575E5EC16}"/>
              </a:ext>
            </a:extLst>
          </p:cNvPr>
          <p:cNvSpPr txBox="1">
            <a:spLocks/>
          </p:cNvSpPr>
          <p:nvPr/>
        </p:nvSpPr>
        <p:spPr>
          <a:xfrm>
            <a:off x="243018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e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2B2AE243-091D-AB4A-49BB-FAC363D45ECE}"/>
              </a:ext>
            </a:extLst>
          </p:cNvPr>
          <p:cNvSpPr txBox="1">
            <a:spLocks/>
          </p:cNvSpPr>
          <p:nvPr/>
        </p:nvSpPr>
        <p:spPr>
          <a:xfrm>
            <a:off x="4526854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i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866D7361-D175-0F25-8519-FEB39BFBAD9F}"/>
              </a:ext>
            </a:extLst>
          </p:cNvPr>
          <p:cNvSpPr txBox="1">
            <a:spLocks/>
          </p:cNvSpPr>
          <p:nvPr/>
        </p:nvSpPr>
        <p:spPr>
          <a:xfrm>
            <a:off x="6623527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o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28" name="Title 1">
            <a:extLst>
              <a:ext uri="{FF2B5EF4-FFF2-40B4-BE49-F238E27FC236}">
                <a16:creationId xmlns:a16="http://schemas.microsoft.com/office/drawing/2014/main" id="{3EA4EB1E-91A7-4502-6E4B-0EBCD495DAA3}"/>
              </a:ext>
            </a:extLst>
          </p:cNvPr>
          <p:cNvSpPr txBox="1">
            <a:spLocks/>
          </p:cNvSpPr>
          <p:nvPr/>
        </p:nvSpPr>
        <p:spPr>
          <a:xfrm>
            <a:off x="8720200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u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E08EEA-EF59-386E-B15E-4A8039A4DABB}"/>
              </a:ext>
            </a:extLst>
          </p:cNvPr>
          <p:cNvSpPr txBox="1"/>
          <p:nvPr/>
        </p:nvSpPr>
        <p:spPr>
          <a:xfrm>
            <a:off x="3137736" y="4273075"/>
            <a:ext cx="7438630" cy="646986"/>
          </a:xfrm>
          <a:prstGeom prst="round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Andika" panose="02000000000000000000" pitchFamily="2" charset="0"/>
              </a:rPr>
              <a:t>Y also acts like a vowel for suffixes!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DF5F133-3FA2-6409-C9B2-33169BA3073B}"/>
              </a:ext>
            </a:extLst>
          </p:cNvPr>
          <p:cNvSpPr txBox="1">
            <a:spLocks/>
          </p:cNvSpPr>
          <p:nvPr/>
        </p:nvSpPr>
        <p:spPr>
          <a:xfrm>
            <a:off x="10816871" y="3169066"/>
            <a:ext cx="1050637" cy="783192"/>
          </a:xfrm>
          <a:prstGeom prst="roundRect">
            <a:avLst>
              <a:gd name="adj" fmla="val 21923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600" dirty="0">
                <a:solidFill>
                  <a:schemeClr val="bg1"/>
                </a:solidFill>
                <a:latin typeface="Andika" panose="02000000000000000000" pitchFamily="2" charset="0"/>
                <a:ea typeface="Andika" panose="02000000000000000000" pitchFamily="2" charset="0"/>
                <a:cs typeface="Andika" panose="02000000000000000000" pitchFamily="2" charset="0"/>
              </a:rPr>
              <a:t>y</a:t>
            </a:r>
            <a:endParaRPr lang="en-GB" sz="1800" dirty="0">
              <a:solidFill>
                <a:schemeClr val="bg1"/>
              </a:solidFill>
              <a:latin typeface="Andika" panose="02000000000000000000" pitchFamily="2" charset="0"/>
              <a:ea typeface="Andika" panose="02000000000000000000" pitchFamily="2" charset="0"/>
              <a:cs typeface="Andika" panose="02000000000000000000" pitchFamily="2" charset="0"/>
            </a:endParaRPr>
          </a:p>
        </p:txBody>
      </p:sp>
      <p:sp>
        <p:nvSpPr>
          <p:cNvPr id="14" name="Arrow: Right 13">
            <a:extLst>
              <a:ext uri="{FF2B5EF4-FFF2-40B4-BE49-F238E27FC236}">
                <a16:creationId xmlns:a16="http://schemas.microsoft.com/office/drawing/2014/main" id="{656419DB-59A5-04B7-1BF2-0DB205244DD6}"/>
              </a:ext>
            </a:extLst>
          </p:cNvPr>
          <p:cNvSpPr/>
          <p:nvPr/>
        </p:nvSpPr>
        <p:spPr>
          <a:xfrm rot="19507305">
            <a:off x="10231291" y="3925191"/>
            <a:ext cx="974979" cy="320817"/>
          </a:xfrm>
          <a:prstGeom prst="rightArrow">
            <a:avLst/>
          </a:prstGeom>
          <a:solidFill>
            <a:srgbClr val="00B0F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2218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" grpId="0" animBg="1"/>
      <p:bldP spid="9" grpId="0" animBg="1"/>
      <p:bldP spid="10" grpId="0" animBg="1"/>
      <p:bldP spid="11" grpId="0" animBg="1"/>
      <p:bldP spid="28" grpId="0" animBg="1"/>
      <p:bldP spid="4" grpId="0" animBg="1"/>
      <p:bldP spid="5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11C8A3-3A01-D99D-EC9E-1BD3CF1D1E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C4DAC8-BB0E-7BB0-72C6-405B7CC305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51387D-06CC-09BB-47DC-56953F589E2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247CEC0-29EE-CEA2-F551-FFE301B7BDD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7547AE0-C586-569C-FEA9-C1AC975F00D0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BC44837A-7E27-101A-A8B9-C535D86573EB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F38E782-1068-B649-99BB-A8A7E15DAC79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1B914679-4B53-9041-52B7-01785BEBC4EB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3749588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D5A20-2954-EF7E-B2FA-64205DE1A3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93C090-F83B-188A-9D5F-95474E83EC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2F92113-AFBF-3E22-2DDE-CA6F710A0A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E1FAA59F-B960-FA89-CA3A-4553685AB72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5E878B10-2D46-A21C-AA8E-03DA7839B683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67B67B4-58DF-3EC3-4D86-57CF0DF8C6EA}"/>
              </a:ext>
            </a:extLst>
          </p:cNvPr>
          <p:cNvSpPr txBox="1">
            <a:spLocks/>
          </p:cNvSpPr>
          <p:nvPr/>
        </p:nvSpPr>
        <p:spPr>
          <a:xfrm>
            <a:off x="2646218" y="2513001"/>
            <a:ext cx="8600902" cy="927802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 have seen and use Rule 1 many times: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5CDFB5F-3DDB-7FCD-0CBA-2973FB30B12D}"/>
              </a:ext>
            </a:extLst>
          </p:cNvPr>
          <p:cNvSpPr txBox="1">
            <a:spLocks/>
          </p:cNvSpPr>
          <p:nvPr/>
        </p:nvSpPr>
        <p:spPr>
          <a:xfrm>
            <a:off x="6578668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jump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B5E2C3-F4A3-8079-3B8A-9F4EEA0DA990}"/>
              </a:ext>
            </a:extLst>
          </p:cNvPr>
          <p:cNvSpPr txBox="1">
            <a:spLocks/>
          </p:cNvSpPr>
          <p:nvPr/>
        </p:nvSpPr>
        <p:spPr>
          <a:xfrm>
            <a:off x="9135785" y="382320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C6F48522-9F6A-E13D-9747-E7CDF62C1E5B}"/>
              </a:ext>
            </a:extLst>
          </p:cNvPr>
          <p:cNvSpPr/>
          <p:nvPr/>
        </p:nvSpPr>
        <p:spPr>
          <a:xfrm>
            <a:off x="8641644" y="396363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BAD84E01-09A8-C1B2-B42B-A53868524D3A}"/>
              </a:ext>
            </a:extLst>
          </p:cNvPr>
          <p:cNvSpPr/>
          <p:nvPr/>
        </p:nvSpPr>
        <p:spPr>
          <a:xfrm>
            <a:off x="5109105" y="392440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DE4ED2F-6317-D258-9D41-846EFEEFCCDB}"/>
              </a:ext>
            </a:extLst>
          </p:cNvPr>
          <p:cNvSpPr txBox="1">
            <a:spLocks/>
          </p:cNvSpPr>
          <p:nvPr/>
        </p:nvSpPr>
        <p:spPr>
          <a:xfrm>
            <a:off x="2646218" y="375816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jumping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BE3AC66A-0191-4F7D-3BED-1F7A747E1F88}"/>
              </a:ext>
            </a:extLst>
          </p:cNvPr>
          <p:cNvSpPr txBox="1">
            <a:spLocks/>
          </p:cNvSpPr>
          <p:nvPr/>
        </p:nvSpPr>
        <p:spPr>
          <a:xfrm>
            <a:off x="6578668" y="468852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help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08941495-8FE9-4B6F-55B8-7B60A7A318D9}"/>
              </a:ext>
            </a:extLst>
          </p:cNvPr>
          <p:cNvSpPr txBox="1">
            <a:spLocks/>
          </p:cNvSpPr>
          <p:nvPr/>
        </p:nvSpPr>
        <p:spPr>
          <a:xfrm>
            <a:off x="9135785" y="468731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ed</a:t>
            </a:r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C8D4580-0705-1DA5-8EC8-300BE3326D39}"/>
              </a:ext>
            </a:extLst>
          </p:cNvPr>
          <p:cNvSpPr/>
          <p:nvPr/>
        </p:nvSpPr>
        <p:spPr>
          <a:xfrm>
            <a:off x="8641644" y="484458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AE6A875D-FBCC-A55C-8DD0-A11434E80D4A}"/>
              </a:ext>
            </a:extLst>
          </p:cNvPr>
          <p:cNvSpPr/>
          <p:nvPr/>
        </p:nvSpPr>
        <p:spPr>
          <a:xfrm>
            <a:off x="5109105" y="480534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66A6EB7-C306-F9ED-1777-756D8F9F362A}"/>
              </a:ext>
            </a:extLst>
          </p:cNvPr>
          <p:cNvSpPr txBox="1">
            <a:spLocks/>
          </p:cNvSpPr>
          <p:nvPr/>
        </p:nvSpPr>
        <p:spPr>
          <a:xfrm>
            <a:off x="2646218" y="468852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helped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958A98D9-97EB-5272-7F26-672A6B3A576B}"/>
              </a:ext>
            </a:extLst>
          </p:cNvPr>
          <p:cNvSpPr txBox="1">
            <a:spLocks/>
          </p:cNvSpPr>
          <p:nvPr/>
        </p:nvSpPr>
        <p:spPr>
          <a:xfrm>
            <a:off x="6578668" y="564847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cat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14DEE76B-9C21-A05C-DC5E-392FF8C55B88}"/>
              </a:ext>
            </a:extLst>
          </p:cNvPr>
          <p:cNvSpPr txBox="1">
            <a:spLocks/>
          </p:cNvSpPr>
          <p:nvPr/>
        </p:nvSpPr>
        <p:spPr>
          <a:xfrm>
            <a:off x="9151559" y="561889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FB44975C-1D75-53E9-577D-AE32F6E348E2}"/>
              </a:ext>
            </a:extLst>
          </p:cNvPr>
          <p:cNvSpPr txBox="1">
            <a:spLocks/>
          </p:cNvSpPr>
          <p:nvPr/>
        </p:nvSpPr>
        <p:spPr>
          <a:xfrm>
            <a:off x="2646218" y="561889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cats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4AC31CB4-56A3-2283-AC70-E86B3AE9809F}"/>
              </a:ext>
            </a:extLst>
          </p:cNvPr>
          <p:cNvSpPr/>
          <p:nvPr/>
        </p:nvSpPr>
        <p:spPr>
          <a:xfrm>
            <a:off x="5109105" y="584602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Cross 27">
            <a:extLst>
              <a:ext uri="{FF2B5EF4-FFF2-40B4-BE49-F238E27FC236}">
                <a16:creationId xmlns:a16="http://schemas.microsoft.com/office/drawing/2014/main" id="{558E5BCD-44F3-A762-EC91-264E2B160D76}"/>
              </a:ext>
            </a:extLst>
          </p:cNvPr>
          <p:cNvSpPr/>
          <p:nvPr/>
        </p:nvSpPr>
        <p:spPr>
          <a:xfrm>
            <a:off x="8645016" y="580271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15124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5" grpId="0" animBg="1"/>
      <p:bldP spid="16" grpId="0" animBg="1"/>
      <p:bldP spid="17" grpId="0" animBg="1"/>
      <p:bldP spid="24" grpId="0" animBg="1"/>
      <p:bldP spid="25" grpId="0" animBg="1"/>
      <p:bldP spid="2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04294F-E9C9-597C-679A-C752CB315E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7D705524-AE1F-3CA0-F69F-D19AEBD361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D74188-2AD7-F935-B455-2D32BA30D3F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2A48BFE-09E7-1918-74DF-37AEE172239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11C819-6DBF-3E3B-8D0E-10395F2FAE7F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2576D6E-6E49-A2AC-45E0-479D8F2A7629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F2C6F8AD-3137-0C9F-248B-7756F83AF1E2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51E02C28-8ED1-32BB-E41A-E8800BFD07D1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2643755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E5FC70-A283-14CF-14FF-44ED8D2CF6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CD965E2-BAB6-7C60-9C6C-2E2C1FC0C7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62FA8-64B7-DDDE-C702-CC10432045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B78DE044-18F9-DC62-F913-BCB6A430F8EF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B870C188-DE1D-7E5C-B1E3-3858FB350B00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C47C7702-7C98-6A16-8F2F-79CEC131F81E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18E0BDE-0D0B-D775-8763-F601D9AF3B98}"/>
              </a:ext>
            </a:extLst>
          </p:cNvPr>
          <p:cNvSpPr txBox="1">
            <a:spLocks/>
          </p:cNvSpPr>
          <p:nvPr/>
        </p:nvSpPr>
        <p:spPr>
          <a:xfrm>
            <a:off x="5712297" y="310840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22CF351B-C33F-AA1B-DF46-753C175CDA41}"/>
              </a:ext>
            </a:extLst>
          </p:cNvPr>
          <p:cNvSpPr/>
          <p:nvPr/>
        </p:nvSpPr>
        <p:spPr>
          <a:xfrm>
            <a:off x="5168228" y="417799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809E952-9B1C-C56C-E185-B4D5B8DDE65F}"/>
              </a:ext>
            </a:extLst>
          </p:cNvPr>
          <p:cNvSpPr/>
          <p:nvPr/>
        </p:nvSpPr>
        <p:spPr>
          <a:xfrm>
            <a:off x="7877263" y="325567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0B96086-3843-4467-F205-0738438810E2}"/>
              </a:ext>
            </a:extLst>
          </p:cNvPr>
          <p:cNvSpPr txBox="1">
            <a:spLocks/>
          </p:cNvSpPr>
          <p:nvPr/>
        </p:nvSpPr>
        <p:spPr>
          <a:xfrm>
            <a:off x="9292493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pp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52A0FB8-B2FE-FC1C-DAC5-83F3E985CBFB}"/>
              </a:ext>
            </a:extLst>
          </p:cNvPr>
          <p:cNvSpPr txBox="1">
            <a:spLocks/>
          </p:cNvSpPr>
          <p:nvPr/>
        </p:nvSpPr>
        <p:spPr>
          <a:xfrm>
            <a:off x="2666104" y="4054386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big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D105CAB7-B01E-4EA3-8414-94DD59F4D5D1}"/>
              </a:ext>
            </a:extLst>
          </p:cNvPr>
          <p:cNvSpPr txBox="1">
            <a:spLocks/>
          </p:cNvSpPr>
          <p:nvPr/>
        </p:nvSpPr>
        <p:spPr>
          <a:xfrm>
            <a:off x="5743084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A20CCAB-13A5-8E21-7EB9-75EA84C47B3D}"/>
              </a:ext>
            </a:extLst>
          </p:cNvPr>
          <p:cNvSpPr/>
          <p:nvPr/>
        </p:nvSpPr>
        <p:spPr>
          <a:xfrm>
            <a:off x="5151043" y="505830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8708A22E-7E77-B597-9FBB-956981964BEC}"/>
              </a:ext>
            </a:extLst>
          </p:cNvPr>
          <p:cNvSpPr/>
          <p:nvPr/>
        </p:nvSpPr>
        <p:spPr>
          <a:xfrm>
            <a:off x="7877263" y="4136623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0241B12F-DD3A-B2AB-7409-3BD0BEA06730}"/>
              </a:ext>
            </a:extLst>
          </p:cNvPr>
          <p:cNvSpPr txBox="1">
            <a:spLocks/>
          </p:cNvSpPr>
          <p:nvPr/>
        </p:nvSpPr>
        <p:spPr>
          <a:xfrm>
            <a:off x="9292493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bi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gg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FEF8F356-13FE-1A51-076C-9049F7FD1E0B}"/>
              </a:ext>
            </a:extLst>
          </p:cNvPr>
          <p:cNvSpPr txBox="1">
            <a:spLocks/>
          </p:cNvSpPr>
          <p:nvPr/>
        </p:nvSpPr>
        <p:spPr>
          <a:xfrm>
            <a:off x="2666104" y="4953307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flat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19CADC4A-74FD-C97B-9139-0C428CDE34E8}"/>
              </a:ext>
            </a:extLst>
          </p:cNvPr>
          <p:cNvSpPr txBox="1">
            <a:spLocks/>
          </p:cNvSpPr>
          <p:nvPr/>
        </p:nvSpPr>
        <p:spPr>
          <a:xfrm>
            <a:off x="5764062" y="490921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AAA5C193-7223-5F3A-1454-A7709C5B1615}"/>
              </a:ext>
            </a:extLst>
          </p:cNvPr>
          <p:cNvSpPr txBox="1">
            <a:spLocks/>
          </p:cNvSpPr>
          <p:nvPr/>
        </p:nvSpPr>
        <p:spPr>
          <a:xfrm>
            <a:off x="9292493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fla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tt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E04BD835-FCDC-E944-9F8D-8F8BCB5170D1}"/>
              </a:ext>
            </a:extLst>
          </p:cNvPr>
          <p:cNvSpPr/>
          <p:nvPr/>
        </p:nvSpPr>
        <p:spPr>
          <a:xfrm>
            <a:off x="7877263" y="5177302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F33B5184-6772-252A-20FB-4137AA146A79}"/>
              </a:ext>
            </a:extLst>
          </p:cNvPr>
          <p:cNvSpPr/>
          <p:nvPr/>
        </p:nvSpPr>
        <p:spPr>
          <a:xfrm>
            <a:off x="5151044" y="32295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77E87D30-B3D7-848E-67A8-C864380ACBB3}"/>
              </a:ext>
            </a:extLst>
          </p:cNvPr>
          <p:cNvSpPr txBox="1">
            <a:spLocks/>
          </p:cNvSpPr>
          <p:nvPr/>
        </p:nvSpPr>
        <p:spPr>
          <a:xfrm>
            <a:off x="2646217" y="2219038"/>
            <a:ext cx="2302974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CVC end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A754106-009F-0BD8-7C0C-0D55039BBE13}"/>
              </a:ext>
            </a:extLst>
          </p:cNvPr>
          <p:cNvSpPr txBox="1">
            <a:spLocks/>
          </p:cNvSpPr>
          <p:nvPr/>
        </p:nvSpPr>
        <p:spPr>
          <a:xfrm>
            <a:off x="5716170" y="220875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Vowel led suffix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CD5DCA11-E798-64C6-A154-990EFE6FF79D}"/>
              </a:ext>
            </a:extLst>
          </p:cNvPr>
          <p:cNvSpPr/>
          <p:nvPr/>
        </p:nvSpPr>
        <p:spPr>
          <a:xfrm>
            <a:off x="5151045" y="234919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Arrow: Right 18">
            <a:extLst>
              <a:ext uri="{FF2B5EF4-FFF2-40B4-BE49-F238E27FC236}">
                <a16:creationId xmlns:a16="http://schemas.microsoft.com/office/drawing/2014/main" id="{4AE88693-3334-CD50-9D60-CC7F641738F7}"/>
              </a:ext>
            </a:extLst>
          </p:cNvPr>
          <p:cNvSpPr/>
          <p:nvPr/>
        </p:nvSpPr>
        <p:spPr>
          <a:xfrm>
            <a:off x="7850131" y="2335586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BA057897-1EF3-F0E0-992D-D989307D67BF}"/>
              </a:ext>
            </a:extLst>
          </p:cNvPr>
          <p:cNvSpPr txBox="1">
            <a:spLocks/>
          </p:cNvSpPr>
          <p:nvPr/>
        </p:nvSpPr>
        <p:spPr>
          <a:xfrm>
            <a:off x="9292493" y="224011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Double the consonant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98761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7" grpId="0" animBg="1"/>
      <p:bldP spid="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E2E9DC-A7E2-D453-7C9D-512C433968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62F0D3DE-D96E-29AB-6FF9-0464D2A4DE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E8CA9B-4186-F214-A6C7-B42430EC4A9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A6C6C7CD-C52E-5DE8-0B08-EEC29941F17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5868FAE8-1F65-3E86-9B48-B49299F36131}"/>
              </a:ext>
            </a:extLst>
          </p:cNvPr>
          <p:cNvSpPr txBox="1">
            <a:spLocks/>
          </p:cNvSpPr>
          <p:nvPr/>
        </p:nvSpPr>
        <p:spPr>
          <a:xfrm>
            <a:off x="2646218" y="23578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2: Double the consonant.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5FB1D320-CF2E-DE7F-B6D7-FEEE0FF32C25}"/>
              </a:ext>
            </a:extLst>
          </p:cNvPr>
          <p:cNvSpPr txBox="1">
            <a:spLocks/>
          </p:cNvSpPr>
          <p:nvPr/>
        </p:nvSpPr>
        <p:spPr>
          <a:xfrm>
            <a:off x="2646218" y="3221940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3: Drop the silent e.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64E14390-5326-3B46-A42C-936697C98368}"/>
              </a:ext>
            </a:extLst>
          </p:cNvPr>
          <p:cNvSpPr txBox="1">
            <a:spLocks/>
          </p:cNvSpPr>
          <p:nvPr/>
        </p:nvSpPr>
        <p:spPr>
          <a:xfrm>
            <a:off x="2646218" y="1525838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1: Just add the suffix.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ADA22E55-48C0-1874-D85C-73FF6E1BA007}"/>
              </a:ext>
            </a:extLst>
          </p:cNvPr>
          <p:cNvSpPr txBox="1">
            <a:spLocks/>
          </p:cNvSpPr>
          <p:nvPr/>
        </p:nvSpPr>
        <p:spPr>
          <a:xfrm>
            <a:off x="2646218" y="4086054"/>
            <a:ext cx="6899562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RULE 4: Change y to i.</a:t>
            </a:r>
          </a:p>
        </p:txBody>
      </p:sp>
    </p:spTree>
    <p:extLst>
      <p:ext uri="{BB962C8B-B14F-4D97-AF65-F5344CB8AC3E}">
        <p14:creationId xmlns:p14="http://schemas.microsoft.com/office/powerpoint/2010/main" val="108880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8FF801-A1F4-001D-2EF8-F321E51873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C55D51FF-959C-9949-62EB-341E373F502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BE34ED-FB21-95E1-F48B-B9E1983E640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Morphology has 4 main suffix rules!</a:t>
            </a: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309D79EC-AE14-6C0A-F2AD-27DEECFE48C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1153D253-0935-C97D-DA7B-32D8D83B59E6}"/>
              </a:ext>
            </a:extLst>
          </p:cNvPr>
          <p:cNvSpPr txBox="1">
            <a:spLocks/>
          </p:cNvSpPr>
          <p:nvPr/>
        </p:nvSpPr>
        <p:spPr>
          <a:xfrm>
            <a:off x="2646217" y="1329126"/>
            <a:ext cx="6899563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ea typeface="Andika"/>
                <a:cs typeface="Andika"/>
              </a:rPr>
              <a:t>RULE 3: Dropping the e.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B7191D0-5CAF-B1E9-C2C6-645DBEF5C9A5}"/>
              </a:ext>
            </a:extLst>
          </p:cNvPr>
          <p:cNvSpPr txBox="1">
            <a:spLocks/>
          </p:cNvSpPr>
          <p:nvPr/>
        </p:nvSpPr>
        <p:spPr>
          <a:xfrm>
            <a:off x="2646216" y="2193240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anyone spot when to drop the e?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250D70FB-4695-F82D-F4EC-D273067D4894}"/>
              </a:ext>
            </a:extLst>
          </p:cNvPr>
          <p:cNvSpPr txBox="1">
            <a:spLocks/>
          </p:cNvSpPr>
          <p:nvPr/>
        </p:nvSpPr>
        <p:spPr>
          <a:xfrm>
            <a:off x="6578666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make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5277836-86F5-C1CB-416A-6C642F99D907}"/>
              </a:ext>
            </a:extLst>
          </p:cNvPr>
          <p:cNvSpPr txBox="1">
            <a:spLocks/>
          </p:cNvSpPr>
          <p:nvPr/>
        </p:nvSpPr>
        <p:spPr>
          <a:xfrm>
            <a:off x="9135783" y="317344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010575D-48D3-118D-648F-FCE4D85C9D83}"/>
              </a:ext>
            </a:extLst>
          </p:cNvPr>
          <p:cNvSpPr/>
          <p:nvPr/>
        </p:nvSpPr>
        <p:spPr>
          <a:xfrm>
            <a:off x="8641642" y="331387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F26951B7-D5DE-D2B2-B30A-95DF1A930C25}"/>
              </a:ext>
            </a:extLst>
          </p:cNvPr>
          <p:cNvSpPr/>
          <p:nvPr/>
        </p:nvSpPr>
        <p:spPr>
          <a:xfrm>
            <a:off x="5109103" y="327464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DFF6E7C-5ED1-6C7E-8CB2-8F141F922355}"/>
              </a:ext>
            </a:extLst>
          </p:cNvPr>
          <p:cNvSpPr txBox="1">
            <a:spLocks/>
          </p:cNvSpPr>
          <p:nvPr/>
        </p:nvSpPr>
        <p:spPr>
          <a:xfrm>
            <a:off x="2646216" y="310840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E79639F1-CDAA-2ED5-E8D5-2D5ED96774D8}"/>
              </a:ext>
            </a:extLst>
          </p:cNvPr>
          <p:cNvSpPr txBox="1">
            <a:spLocks/>
          </p:cNvSpPr>
          <p:nvPr/>
        </p:nvSpPr>
        <p:spPr>
          <a:xfrm>
            <a:off x="6578666" y="403876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5F1F8437-D301-A625-E3BD-BD4508A35A82}"/>
              </a:ext>
            </a:extLst>
          </p:cNvPr>
          <p:cNvSpPr txBox="1">
            <a:spLocks/>
          </p:cNvSpPr>
          <p:nvPr/>
        </p:nvSpPr>
        <p:spPr>
          <a:xfrm>
            <a:off x="9135783" y="403755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74EC3E4B-BFA6-E15A-DFBF-B8EED5ADFE11}"/>
              </a:ext>
            </a:extLst>
          </p:cNvPr>
          <p:cNvSpPr/>
          <p:nvPr/>
        </p:nvSpPr>
        <p:spPr>
          <a:xfrm>
            <a:off x="8641642" y="4194823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Arrow: Right 15">
            <a:extLst>
              <a:ext uri="{FF2B5EF4-FFF2-40B4-BE49-F238E27FC236}">
                <a16:creationId xmlns:a16="http://schemas.microsoft.com/office/drawing/2014/main" id="{2493763D-7402-3BAF-3673-FD6264D1784D}"/>
              </a:ext>
            </a:extLst>
          </p:cNvPr>
          <p:cNvSpPr/>
          <p:nvPr/>
        </p:nvSpPr>
        <p:spPr>
          <a:xfrm>
            <a:off x="5109103" y="4155589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58C8A154-CF16-766D-7F88-07AD10D78856}"/>
              </a:ext>
            </a:extLst>
          </p:cNvPr>
          <p:cNvSpPr txBox="1">
            <a:spLocks/>
          </p:cNvSpPr>
          <p:nvPr/>
        </p:nvSpPr>
        <p:spPr>
          <a:xfrm>
            <a:off x="2646216" y="403876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0D2597AA-03B7-DDB2-A91F-508E2EB370A3}"/>
              </a:ext>
            </a:extLst>
          </p:cNvPr>
          <p:cNvSpPr txBox="1">
            <a:spLocks/>
          </p:cNvSpPr>
          <p:nvPr/>
        </p:nvSpPr>
        <p:spPr>
          <a:xfrm>
            <a:off x="6578666" y="499871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large</a:t>
            </a:r>
          </a:p>
        </p:txBody>
      </p:sp>
      <p:sp>
        <p:nvSpPr>
          <p:cNvPr id="21" name="Title 1">
            <a:extLst>
              <a:ext uri="{FF2B5EF4-FFF2-40B4-BE49-F238E27FC236}">
                <a16:creationId xmlns:a16="http://schemas.microsoft.com/office/drawing/2014/main" id="{E84006B8-211A-E75F-56FC-2C5CF699F709}"/>
              </a:ext>
            </a:extLst>
          </p:cNvPr>
          <p:cNvSpPr txBox="1">
            <a:spLocks/>
          </p:cNvSpPr>
          <p:nvPr/>
        </p:nvSpPr>
        <p:spPr>
          <a:xfrm>
            <a:off x="9151557" y="49691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BF0F248B-A2F9-5DC4-5398-B09A1FE44D9D}"/>
              </a:ext>
            </a:extLst>
          </p:cNvPr>
          <p:cNvSpPr txBox="1">
            <a:spLocks/>
          </p:cNvSpPr>
          <p:nvPr/>
        </p:nvSpPr>
        <p:spPr>
          <a:xfrm>
            <a:off x="2646216" y="4969135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largest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A6B9FE35-80D1-0D06-7BAC-2597EEEBEB6C}"/>
              </a:ext>
            </a:extLst>
          </p:cNvPr>
          <p:cNvSpPr/>
          <p:nvPr/>
        </p:nvSpPr>
        <p:spPr>
          <a:xfrm>
            <a:off x="5109103" y="519626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Cross 23">
            <a:extLst>
              <a:ext uri="{FF2B5EF4-FFF2-40B4-BE49-F238E27FC236}">
                <a16:creationId xmlns:a16="http://schemas.microsoft.com/office/drawing/2014/main" id="{D37B7E61-D19A-7C38-BF6F-C7BECDD55288}"/>
              </a:ext>
            </a:extLst>
          </p:cNvPr>
          <p:cNvSpPr/>
          <p:nvPr/>
        </p:nvSpPr>
        <p:spPr>
          <a:xfrm>
            <a:off x="8645014" y="515295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0E066115-E1CF-ECF6-E2AD-38F49C993D97}"/>
              </a:ext>
            </a:extLst>
          </p:cNvPr>
          <p:cNvSpPr txBox="1">
            <a:spLocks/>
          </p:cNvSpPr>
          <p:nvPr/>
        </p:nvSpPr>
        <p:spPr>
          <a:xfrm>
            <a:off x="2646216" y="5776179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do the suffixes have in common?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1572C4C3-01CF-8A11-7A9D-0F8F398E37CD}"/>
              </a:ext>
            </a:extLst>
          </p:cNvPr>
          <p:cNvSpPr txBox="1">
            <a:spLocks/>
          </p:cNvSpPr>
          <p:nvPr/>
        </p:nvSpPr>
        <p:spPr>
          <a:xfrm>
            <a:off x="2637527" y="5771407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suffixes all start with a vowel!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C0102040-AAFE-993F-3AB7-243168BA9441}"/>
              </a:ext>
            </a:extLst>
          </p:cNvPr>
          <p:cNvSpPr txBox="1">
            <a:spLocks/>
          </p:cNvSpPr>
          <p:nvPr/>
        </p:nvSpPr>
        <p:spPr>
          <a:xfrm>
            <a:off x="2646215" y="5761854"/>
            <a:ext cx="8485341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When the base ends in </a:t>
            </a:r>
            <a:r>
              <a:rPr lang="en-GB" sz="320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 silent E </a:t>
            </a:r>
            <a:r>
              <a:rPr lang="en-GB" sz="32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and the suffix starts with a vowel.</a:t>
            </a:r>
          </a:p>
        </p:txBody>
      </p:sp>
      <p:sp>
        <p:nvSpPr>
          <p:cNvPr id="27" name="Multiplication Sign 26">
            <a:extLst>
              <a:ext uri="{FF2B5EF4-FFF2-40B4-BE49-F238E27FC236}">
                <a16:creationId xmlns:a16="http://schemas.microsoft.com/office/drawing/2014/main" id="{50A5D34A-F442-F320-333D-AA301CBCCD96}"/>
              </a:ext>
            </a:extLst>
          </p:cNvPr>
          <p:cNvSpPr/>
          <p:nvPr/>
        </p:nvSpPr>
        <p:spPr>
          <a:xfrm>
            <a:off x="7684611" y="3091764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Multiplication Sign 27">
            <a:extLst>
              <a:ext uri="{FF2B5EF4-FFF2-40B4-BE49-F238E27FC236}">
                <a16:creationId xmlns:a16="http://schemas.microsoft.com/office/drawing/2014/main" id="{37863377-2D66-C1F7-82B4-F3D8DE2BDE8A}"/>
              </a:ext>
            </a:extLst>
          </p:cNvPr>
          <p:cNvSpPr/>
          <p:nvPr/>
        </p:nvSpPr>
        <p:spPr>
          <a:xfrm>
            <a:off x="7752508" y="3991291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Multiplication Sign 28">
            <a:extLst>
              <a:ext uri="{FF2B5EF4-FFF2-40B4-BE49-F238E27FC236}">
                <a16:creationId xmlns:a16="http://schemas.microsoft.com/office/drawing/2014/main" id="{99F4595F-49CC-5F96-0170-67716ABBF9B0}"/>
              </a:ext>
            </a:extLst>
          </p:cNvPr>
          <p:cNvSpPr/>
          <p:nvPr/>
        </p:nvSpPr>
        <p:spPr>
          <a:xfrm>
            <a:off x="7710936" y="4922771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8941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5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0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-2.22222E-6 L -3.95833E-6 -0.5243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6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2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5" grpId="1" animBg="1"/>
      <p:bldP spid="26" grpId="0" animBg="1"/>
      <p:bldP spid="6" grpId="0" animBg="1"/>
      <p:bldP spid="27" grpId="0" animBg="1"/>
      <p:bldP spid="28" grpId="0" animBg="1"/>
      <p:bldP spid="2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5B7643-A106-B463-81EC-CD4FF95A4D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6B420A32-E0C6-36F0-0C90-F2C09C30AD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1641381-FB50-D282-C5AF-72E37E5B643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64E1795-DB4C-491B-6E45-2643C6493FA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A614EE0A-4C3B-D3B8-B7B8-5666F4E0B13E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9966C15-F634-907E-572C-11574BA256F9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1023110B-79AE-5418-DED3-402847A1429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A688691-0B3B-0066-C88A-A9AB332CF492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DC9ECEC-351A-B5AC-5DD1-60BD97E5F24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A1C3B517-F1CE-0B7F-B9CD-FB8CE2C8A4C7}"/>
              </a:ext>
            </a:extLst>
          </p:cNvPr>
          <p:cNvSpPr/>
          <p:nvPr/>
        </p:nvSpPr>
        <p:spPr>
          <a:xfrm>
            <a:off x="274764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81075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8"/>
            <a:ext cx="9144000" cy="1293338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/>
          </a:bodyPr>
          <a:lstStyle/>
          <a:p>
            <a:r>
              <a:rPr lang="en-GB">
                <a:solidFill>
                  <a:schemeClr val="bg1"/>
                </a:solidFill>
                <a:latin typeface="+mn-lt"/>
                <a:ea typeface="Andika"/>
                <a:cs typeface="Andika"/>
              </a:rPr>
              <a:t>Dropping E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AC8448-23FE-B832-B001-040BBED224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53A1ED81-2CCB-CDD4-8F64-528427F3F4A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8D46BC5-F23A-A1B8-02C7-409A52A821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D62A170-5EC0-06E6-9D76-D65C8AEC4CBA}"/>
              </a:ext>
            </a:extLst>
          </p:cNvPr>
          <p:cNvSpPr txBox="1"/>
          <p:nvPr/>
        </p:nvSpPr>
        <p:spPr>
          <a:xfrm>
            <a:off x="342899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5531D15B-01C3-C675-0028-6EFD1C2BA1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E9BEA7F4-174F-6742-A4ED-B39D638600B1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77A8C8D3-0242-01AC-DCF7-34BA35246B90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8AEC06C8-310D-F49D-53F8-99FF273B10DB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6F738264-7473-D31B-BA88-24AAC324C314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taking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5C218E49-242D-D84B-FFDA-CED74EF90535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97B5DF0-FC24-C31A-D2DE-52BAAE4A0E8A}"/>
              </a:ext>
            </a:extLst>
          </p:cNvPr>
          <p:cNvSpPr txBox="1"/>
          <p:nvPr/>
        </p:nvSpPr>
        <p:spPr>
          <a:xfrm>
            <a:off x="433003" y="145148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C9D049B-E193-47FA-045C-A154707C15E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AA0EFADE-9BE7-DB6E-E238-53599A85F63C}"/>
              </a:ext>
            </a:extLst>
          </p:cNvPr>
          <p:cNvSpPr/>
          <p:nvPr/>
        </p:nvSpPr>
        <p:spPr>
          <a:xfrm>
            <a:off x="2853597" y="2610107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347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42BA67-8398-93DA-7F44-BB5CC7B4B9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AF78BA4-67FC-5F94-00AA-496588A9A7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81EB622-7897-803C-A9DD-105B57E20095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0BE79BB-280E-1B56-0ACD-59D4AE78035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C3990881-B03A-4284-2648-6BDA7094FCE9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DEAA9987-8072-E29E-E9C5-700E74A8C6E7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5EB1E01D-27ED-CC57-569E-C42025F81B6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6179489-1408-EE2F-D4AC-3A7FE246FD4E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bravly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4CFEA550-B5E3-560D-EDB8-E34D0297067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B0783FD0-4F9F-593B-2CB1-F1E53A8EFC76}"/>
              </a:ext>
            </a:extLst>
          </p:cNvPr>
          <p:cNvSpPr/>
          <p:nvPr/>
        </p:nvSpPr>
        <p:spPr>
          <a:xfrm>
            <a:off x="29419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9260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679E1C-0C9D-D8E2-7E4F-D4E84FB702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48300EB4-75C9-8DD7-309E-00E5A0DAA87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01EA397-B6EB-D6A9-DB90-5D96DCF9922C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E075ADE-580D-E46B-00F3-6B1801CE37F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FF3F42F-1865-02A7-882C-18E6B616A3C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41F3CD9F-EB32-1FC9-9384-FC0E8E1E4780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ly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BCF92F5-80D3-26BD-F531-BB6C8268C0B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AE10F6F-D8B5-047B-C346-DC8F46CD5BD6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bravely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0C155C8-DB53-ECB1-08CE-506E5BFBF4E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2EE2A39-FF44-A752-B0B7-E1E53DA6E61C}"/>
              </a:ext>
            </a:extLst>
          </p:cNvPr>
          <p:cNvSpPr txBox="1"/>
          <p:nvPr/>
        </p:nvSpPr>
        <p:spPr>
          <a:xfrm>
            <a:off x="624272" y="977700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5967828D-3D7C-635C-C5F1-56E4408808E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4F6DB60-81D5-DE19-3327-4EEC23532509}"/>
              </a:ext>
            </a:extLst>
          </p:cNvPr>
          <p:cNvSpPr txBox="1"/>
          <p:nvPr/>
        </p:nvSpPr>
        <p:spPr>
          <a:xfrm>
            <a:off x="433000" y="5193506"/>
            <a:ext cx="11338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E is NOT dropped. </a:t>
            </a:r>
          </a:p>
        </p:txBody>
      </p:sp>
    </p:spTree>
    <p:extLst>
      <p:ext uri="{BB962C8B-B14F-4D97-AF65-F5344CB8AC3E}">
        <p14:creationId xmlns:p14="http://schemas.microsoft.com/office/powerpoint/2010/main" val="3920872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4519E6-3A71-5AA0-0253-D22D98731B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D18BA183-A924-3575-206F-E087763985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4AD5D9-F4AA-0513-3772-100FD30F281F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00DC8EE-48BB-855B-425A-77FD6133E532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08529A31-DB2B-AE39-1142-6F65736A5C90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2B2F1B4-0016-6898-97E2-1A64C32F9ABE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3939BA3F-33AB-9C32-C4A8-68036738D3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82A7C1B1-2D8C-33A4-B74F-7C4D6DE1F69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B946E4C-4322-7047-A727-4DF010B0C566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3F55599B-4AEE-CEF5-7BA1-12FEEA453391}"/>
              </a:ext>
            </a:extLst>
          </p:cNvPr>
          <p:cNvSpPr/>
          <p:nvPr/>
        </p:nvSpPr>
        <p:spPr>
          <a:xfrm>
            <a:off x="29419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002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D4B800-4E1E-CEA8-9792-074EC9B947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D831A86-5693-07F7-4B50-CD23CB3BB8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2CC320-DE85-E9B2-4EC7-5E5D9540B9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EA5A6A-87CA-E3D9-B386-02F7466A247E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vowel,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042D889B-52C7-65A5-5557-1F606823044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130AA082-865B-2D47-D1B9-7EEA4279D5CE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brave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5596E8D5-8615-8C7E-D9B5-85870ACD0DA4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est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CE8C8D60-7F2C-2F21-4561-6DE23B93E65A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2E9B398-BBB1-7E8E-C7E1-D699F50CF5F1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bravest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D6D58177-6058-C5DB-B770-03D89853C3EF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05F1767-6820-9C08-6AF3-C9EFDF04117C}"/>
              </a:ext>
            </a:extLst>
          </p:cNvPr>
          <p:cNvSpPr txBox="1"/>
          <p:nvPr/>
        </p:nvSpPr>
        <p:spPr>
          <a:xfrm>
            <a:off x="583055" y="1404121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1C4CE5F-816F-56B3-CE3F-A55956006226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</p:spTree>
    <p:extLst>
      <p:ext uri="{BB962C8B-B14F-4D97-AF65-F5344CB8AC3E}">
        <p14:creationId xmlns:p14="http://schemas.microsoft.com/office/powerpoint/2010/main" val="1763556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1D0410-7A7F-3190-51E1-5A882AC359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75A0C8B5-18B3-7197-A0D9-EE705818A0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D4D642CC-9CE4-6BFE-ED8A-DAE7B0ED32CB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041F777-9F05-9BD2-C752-DB161BC1D87D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35583324-582E-9837-52A6-20F4E5428BB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2C99D1DD-563B-4A0B-A346-5C6C42E11875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E89930AE-A96E-FECB-608E-2932A47CF62F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AC967B60-B70E-BBDE-D4BC-697FF008A627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hopless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73801D6D-4BE1-87E6-928F-DBF72FB17B9B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EDF79016-38BE-79F5-9A93-EEFB47042877}"/>
              </a:ext>
            </a:extLst>
          </p:cNvPr>
          <p:cNvSpPr/>
          <p:nvPr/>
        </p:nvSpPr>
        <p:spPr>
          <a:xfrm>
            <a:off x="282765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3283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7AF89-3CA7-7029-C5A7-0985103D66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95282117-E6F7-2BCA-E48B-73FE932B983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9C60406-25BB-0A92-63C2-BA71780E693E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1891CE1-DD3D-0044-23B7-0B7017741A79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890A324B-81A9-4E26-8347-13B2170FFF15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hope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6ACD0123-AB76-E14D-5FD2-7EC338EED261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less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49C31FF3-0DE9-BBBC-C207-1ABD0E67C5DC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B2EE8F2-A891-C552-4555-F39D204E591A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hopeless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0C24DB6-BCF4-B264-1981-89C338E60B1C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F8FFDD7-4206-DE5D-A49A-5D620459DFB5}"/>
              </a:ext>
            </a:extLst>
          </p:cNvPr>
          <p:cNvSpPr txBox="1"/>
          <p:nvPr/>
        </p:nvSpPr>
        <p:spPr>
          <a:xfrm>
            <a:off x="583055" y="1238356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93717677-1321-995E-9165-A356A2BB824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2FFC438-9FDD-99C2-81B0-B708E2CD3428}"/>
              </a:ext>
            </a:extLst>
          </p:cNvPr>
          <p:cNvSpPr txBox="1"/>
          <p:nvPr/>
        </p:nvSpPr>
        <p:spPr>
          <a:xfrm>
            <a:off x="583055" y="5193506"/>
            <a:ext cx="1099021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does NOT start with a vowel,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so the e is NOT dropped. </a:t>
            </a:r>
          </a:p>
        </p:txBody>
      </p:sp>
    </p:spTree>
    <p:extLst>
      <p:ext uri="{BB962C8B-B14F-4D97-AF65-F5344CB8AC3E}">
        <p14:creationId xmlns:p14="http://schemas.microsoft.com/office/powerpoint/2010/main" val="661640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48F4F7-F211-B1F2-2244-3FEAF49E8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2177E6E1-2CCE-8A18-86AE-7B97A95A2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FDEBAAD-67F2-62C3-A227-3B3F7F392924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00E4E52-89E2-4DE0-8C13-11B95A8EDCF0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7FD52DD-D43F-7371-D392-A6460EC459B1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ride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E62F515A-28D8-6256-FB4A-6C8D49E375D2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04122117-99C7-5A33-1FAE-7BEE54D9E313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AA2C78-691B-0541-7C2F-DE4095469973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riding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DB95ECCD-EC53-53FA-76F9-AB23851B6C53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Multiplication Sign 1">
            <a:extLst>
              <a:ext uri="{FF2B5EF4-FFF2-40B4-BE49-F238E27FC236}">
                <a16:creationId xmlns:a16="http://schemas.microsoft.com/office/drawing/2014/main" id="{25B21010-EBBD-00B0-BD30-4171441F8684}"/>
              </a:ext>
            </a:extLst>
          </p:cNvPr>
          <p:cNvSpPr/>
          <p:nvPr/>
        </p:nvSpPr>
        <p:spPr>
          <a:xfrm>
            <a:off x="2804799" y="1997240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3290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8779DD-AC8A-F714-BF0D-1D10C0032C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298DD9C-B47F-D68E-D68B-614544BE10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B200F90-69B7-6511-1D85-80DB6165704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42900" y="314326"/>
            <a:ext cx="11596551" cy="6323686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1436D90-F1CA-DD92-31D6-B9823A000894}"/>
              </a:ext>
            </a:extLst>
          </p:cNvPr>
          <p:cNvSpPr txBox="1"/>
          <p:nvPr/>
        </p:nvSpPr>
        <p:spPr>
          <a:xfrm>
            <a:off x="342900" y="5193506"/>
            <a:ext cx="1159655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ends in a silent e and </a:t>
            </a:r>
            <a:b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</a:br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suffix starts with a vowel, so we drop the E.</a:t>
            </a:r>
          </a:p>
        </p:txBody>
      </p:sp>
      <p:pic>
        <p:nvPicPr>
          <p:cNvPr id="7" name="the-correct-answer-33-183620">
            <a:hlinkClick r:id="" action="ppaction://media"/>
            <a:extLst>
              <a:ext uri="{FF2B5EF4-FFF2-40B4-BE49-F238E27FC236}">
                <a16:creationId xmlns:a16="http://schemas.microsoft.com/office/drawing/2014/main" id="{AA1DA1F2-AF8F-60E8-7F47-1CDD89F050D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255" y="235529"/>
            <a:ext cx="609600" cy="609600"/>
          </a:xfrm>
          <a:prstGeom prst="rect">
            <a:avLst/>
          </a:prstGeom>
        </p:spPr>
      </p:pic>
      <p:sp>
        <p:nvSpPr>
          <p:cNvPr id="8" name="Title 1">
            <a:extLst>
              <a:ext uri="{FF2B5EF4-FFF2-40B4-BE49-F238E27FC236}">
                <a16:creationId xmlns:a16="http://schemas.microsoft.com/office/drawing/2014/main" id="{C371A47F-D70E-760D-9333-7468D76E00F9}"/>
              </a:ext>
            </a:extLst>
          </p:cNvPr>
          <p:cNvSpPr txBox="1">
            <a:spLocks/>
          </p:cNvSpPr>
          <p:nvPr/>
        </p:nvSpPr>
        <p:spPr>
          <a:xfrm>
            <a:off x="1594656" y="266590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ride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F4E838B9-AF4F-4961-4C19-36758CD4319D}"/>
              </a:ext>
            </a:extLst>
          </p:cNvPr>
          <p:cNvSpPr txBox="1">
            <a:spLocks/>
          </p:cNvSpPr>
          <p:nvPr/>
        </p:nvSpPr>
        <p:spPr>
          <a:xfrm>
            <a:off x="4660737" y="266590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11" name="Arrow: Right 10">
            <a:extLst>
              <a:ext uri="{FF2B5EF4-FFF2-40B4-BE49-F238E27FC236}">
                <a16:creationId xmlns:a16="http://schemas.microsoft.com/office/drawing/2014/main" id="{0E74A531-7E62-504C-17EF-9F2E6B685998}"/>
              </a:ext>
            </a:extLst>
          </p:cNvPr>
          <p:cNvSpPr/>
          <p:nvPr/>
        </p:nvSpPr>
        <p:spPr>
          <a:xfrm>
            <a:off x="6825703" y="28131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B5FE992C-CA38-2B11-AE84-E63001987B2A}"/>
              </a:ext>
            </a:extLst>
          </p:cNvPr>
          <p:cNvSpPr txBox="1">
            <a:spLocks/>
          </p:cNvSpPr>
          <p:nvPr/>
        </p:nvSpPr>
        <p:spPr>
          <a:xfrm>
            <a:off x="8240933" y="266590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riding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3" name="Cross 12">
            <a:extLst>
              <a:ext uri="{FF2B5EF4-FFF2-40B4-BE49-F238E27FC236}">
                <a16:creationId xmlns:a16="http://schemas.microsoft.com/office/drawing/2014/main" id="{AE785850-C750-1428-7A5A-EC356C73DE4E}"/>
              </a:ext>
            </a:extLst>
          </p:cNvPr>
          <p:cNvSpPr/>
          <p:nvPr/>
        </p:nvSpPr>
        <p:spPr>
          <a:xfrm>
            <a:off x="4099484" y="278701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765BB60-0104-3451-EDEC-E40A51B54230}"/>
              </a:ext>
            </a:extLst>
          </p:cNvPr>
          <p:cNvSpPr txBox="1"/>
          <p:nvPr/>
        </p:nvSpPr>
        <p:spPr>
          <a:xfrm>
            <a:off x="583055" y="1581443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00B050"/>
                </a:solidFill>
                <a:latin typeface="Andika" panose="02000000000000000000" pitchFamily="2" charset="0"/>
              </a:rPr>
              <a:t>Right!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D41CA0F2-A7AA-C4A8-475C-6D570AAE2B0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6" name="Multiplication Sign 5">
            <a:extLst>
              <a:ext uri="{FF2B5EF4-FFF2-40B4-BE49-F238E27FC236}">
                <a16:creationId xmlns:a16="http://schemas.microsoft.com/office/drawing/2014/main" id="{E30D0267-B18D-09D8-7CF5-B15082B1D73C}"/>
              </a:ext>
            </a:extLst>
          </p:cNvPr>
          <p:cNvSpPr/>
          <p:nvPr/>
        </p:nvSpPr>
        <p:spPr>
          <a:xfrm>
            <a:off x="2744790" y="2609568"/>
            <a:ext cx="413887" cy="818421"/>
          </a:xfrm>
          <a:prstGeom prst="mathMultiply">
            <a:avLst>
              <a:gd name="adj1" fmla="val 16543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55137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73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5" grpId="0"/>
      <p:bldP spid="4" grpId="0" build="allAtOnce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4E48CD-2612-F741-A723-DB785DDCAB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092A0A29-249E-7044-6093-B6DA76C64C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FACBB1CF-B8B4-E620-2470-FE35E77FE309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B742253-DD0B-DC7B-ED0F-FC5C5AC1078E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F058A49D-870A-504E-6174-078D95065B02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38615990-B1CC-B6A4-C634-C557771A87C3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BA2D7709-F0C0-729F-97D7-014C3DC97E70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F7D922E7-7AE4-3A66-60EE-EBD7B83D107D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ea typeface="Andika"/>
                <a:cs typeface="Andika"/>
              </a:rPr>
              <a:t>fastr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4833844-C099-B6C4-C7BA-A63CCE634D45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838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CF4A1B-C4E3-C7D5-CEDA-EEBE89E3BF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E19E5253-9336-19F6-2FA6-239B8CF0BD5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847BAB6C-75ED-769E-2EC5-7C2F62631770}"/>
              </a:ext>
            </a:extLst>
          </p:cNvPr>
          <p:cNvSpPr txBox="1">
            <a:spLocks/>
          </p:cNvSpPr>
          <p:nvPr/>
        </p:nvSpPr>
        <p:spPr>
          <a:xfrm>
            <a:off x="433000" y="308610"/>
            <a:ext cx="11325997" cy="624078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endParaRPr lang="en-GB" sz="4400">
              <a:solidFill>
                <a:schemeClr val="bg1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7ED759C-D807-E3DA-483C-B1CC722B2024}"/>
              </a:ext>
            </a:extLst>
          </p:cNvPr>
          <p:cNvSpPr txBox="1"/>
          <p:nvPr/>
        </p:nvSpPr>
        <p:spPr>
          <a:xfrm>
            <a:off x="420437" y="698935"/>
            <a:ext cx="11338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>
                <a:solidFill>
                  <a:schemeClr val="bg1"/>
                </a:solidFill>
                <a:latin typeface="Andika" panose="02000000000000000000" pitchFamily="2" charset="0"/>
              </a:rPr>
              <a:t>Right or Wrong?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DEC9DB5F-FE16-79F3-FEC8-29D5D988AFED}"/>
              </a:ext>
            </a:extLst>
          </p:cNvPr>
          <p:cNvSpPr txBox="1">
            <a:spLocks/>
          </p:cNvSpPr>
          <p:nvPr/>
        </p:nvSpPr>
        <p:spPr>
          <a:xfrm>
            <a:off x="1560366" y="2071549"/>
            <a:ext cx="2300269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fast</a:t>
            </a: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019388DE-41EA-5E96-485A-123E7257C596}"/>
              </a:ext>
            </a:extLst>
          </p:cNvPr>
          <p:cNvSpPr txBox="1">
            <a:spLocks/>
          </p:cNvSpPr>
          <p:nvPr/>
        </p:nvSpPr>
        <p:spPr>
          <a:xfrm>
            <a:off x="4626447" y="207154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8" name="Arrow: Right 7">
            <a:extLst>
              <a:ext uri="{FF2B5EF4-FFF2-40B4-BE49-F238E27FC236}">
                <a16:creationId xmlns:a16="http://schemas.microsoft.com/office/drawing/2014/main" id="{F2AE7299-20CD-9C65-062D-0F2938A82A91}"/>
              </a:ext>
            </a:extLst>
          </p:cNvPr>
          <p:cNvSpPr/>
          <p:nvPr/>
        </p:nvSpPr>
        <p:spPr>
          <a:xfrm>
            <a:off x="6791413" y="221882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BCAD5D5-91F0-7405-88FA-6B89184B08CB}"/>
              </a:ext>
            </a:extLst>
          </p:cNvPr>
          <p:cNvSpPr txBox="1">
            <a:spLocks/>
          </p:cNvSpPr>
          <p:nvPr/>
        </p:nvSpPr>
        <p:spPr>
          <a:xfrm>
            <a:off x="8206643" y="207154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faster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162BE5ED-7FA7-4594-0B3C-B106EF469368}"/>
              </a:ext>
            </a:extLst>
          </p:cNvPr>
          <p:cNvSpPr/>
          <p:nvPr/>
        </p:nvSpPr>
        <p:spPr>
          <a:xfrm>
            <a:off x="4065194" y="2192651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F3C4FB-CD3A-7EEF-6045-0C72E1851AB2}"/>
              </a:ext>
            </a:extLst>
          </p:cNvPr>
          <p:cNvSpPr txBox="1"/>
          <p:nvPr/>
        </p:nvSpPr>
        <p:spPr>
          <a:xfrm>
            <a:off x="781050" y="1308535"/>
            <a:ext cx="11134725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9900" b="1" dirty="0">
                <a:ln>
                  <a:solidFill>
                    <a:sysClr val="windowText" lastClr="000000"/>
                  </a:solidFill>
                </a:ln>
                <a:solidFill>
                  <a:srgbClr val="C00000"/>
                </a:solidFill>
                <a:latin typeface="Andika" panose="02000000000000000000" pitchFamily="2" charset="0"/>
              </a:rPr>
              <a:t>Wrong!!</a:t>
            </a:r>
          </a:p>
        </p:txBody>
      </p:sp>
      <p:pic>
        <p:nvPicPr>
          <p:cNvPr id="7" name="buzzer-buzzing-single-fascinatedsound-2-00-01">
            <a:hlinkClick r:id="" action="ppaction://media"/>
            <a:extLst>
              <a:ext uri="{FF2B5EF4-FFF2-40B4-BE49-F238E27FC236}">
                <a16:creationId xmlns:a16="http://schemas.microsoft.com/office/drawing/2014/main" id="{270DE6C2-CE5C-3FA0-A335-6939EBC01A2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71450" y="163067"/>
            <a:ext cx="609600" cy="609600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030FE9FD-5710-BBC4-66F1-D79CEA15D3FE}"/>
              </a:ext>
            </a:extLst>
          </p:cNvPr>
          <p:cNvSpPr txBox="1"/>
          <p:nvPr/>
        </p:nvSpPr>
        <p:spPr>
          <a:xfrm>
            <a:off x="583055" y="5193506"/>
            <a:ext cx="109902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  <a:latin typeface="Andika" panose="02000000000000000000" pitchFamily="2" charset="0"/>
              </a:rPr>
              <a:t>The base does NOT end in an e.</a:t>
            </a:r>
          </a:p>
        </p:txBody>
      </p:sp>
    </p:spTree>
    <p:extLst>
      <p:ext uri="{BB962C8B-B14F-4D97-AF65-F5344CB8AC3E}">
        <p14:creationId xmlns:p14="http://schemas.microsoft.com/office/powerpoint/2010/main" val="3629499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899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2824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29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29" tmFilter="0, 0; 0.125,0.2665; 0.25,0.4; 0.375,0.465; 0.5,0.5;  0.625,0.535; 0.75,0.6; 0.875,0.7335; 1,1">
                                          <p:stCondLst>
                                            <p:cond delay="102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15" tmFilter="0, 0; 0.125,0.2665; 0.25,0.4; 0.375,0.465; 0.5,0.5;  0.625,0.535; 0.75,0.6; 0.875,0.7335; 1,1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4" tmFilter="0, 0; 0.125,0.2665; 0.25,0.4; 0.375,0.465; 0.5,0.5;  0.625,0.535; 0.75,0.6; 0.875,0.7335; 1,1">
                                          <p:stCondLst>
                                            <p:cond delay="256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5" dur="40">
                                          <p:stCondLst>
                                            <p:cond delay="1007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" dur="257" decel="50000">
                                          <p:stCondLst>
                                            <p:cond delay="1048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40">
                                          <p:stCondLst>
                                            <p:cond delay="203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8" dur="257" decel="50000">
                                          <p:stCondLst>
                                            <p:cond delay="2074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40">
                                          <p:stCondLst>
                                            <p:cond delay="254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0" dur="257" decel="50000">
                                          <p:stCondLst>
                                            <p:cond delay="2585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40">
                                          <p:stCondLst>
                                            <p:cond delay="2802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2" dur="257" decel="50000">
                                          <p:stCondLst>
                                            <p:cond delay="2843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100"/>
                            </p:stCondLst>
                            <p:childTnLst>
                              <p:par>
                                <p:cTn id="24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16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5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build="allAtOnce"/>
      <p:bldP spid="1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35B7593-3F64-EDC9-5053-E9BEEA00006B}"/>
              </a:ext>
            </a:extLst>
          </p:cNvPr>
          <p:cNvSpPr txBox="1"/>
          <p:nvPr/>
        </p:nvSpPr>
        <p:spPr>
          <a:xfrm>
            <a:off x="332509" y="209053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was </a:t>
            </a:r>
            <a:r>
              <a:rPr lang="en-GB" sz="3400" dirty="0" err="1">
                <a:solidFill>
                  <a:schemeClr val="bg1"/>
                </a:solidFill>
              </a:rPr>
              <a:t>makeing</a:t>
            </a:r>
            <a:r>
              <a:rPr lang="en-GB" sz="3400" dirty="0">
                <a:solidFill>
                  <a:schemeClr val="bg1"/>
                </a:solidFill>
              </a:rPr>
              <a:t> a cake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dirty="0" err="1">
                <a:solidFill>
                  <a:schemeClr val="bg1"/>
                </a:solidFill>
              </a:rPr>
              <a:t>bakeing</a:t>
            </a:r>
            <a:r>
              <a:rPr lang="en-GB" sz="3400" dirty="0">
                <a:solidFill>
                  <a:schemeClr val="bg1"/>
                </a:solidFill>
              </a:rPr>
              <a:t> in the kitchen.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making</a:t>
            </a:r>
            <a:r>
              <a:rPr lang="en-GB" sz="3400" dirty="0">
                <a:solidFill>
                  <a:schemeClr val="bg1"/>
                </a:solidFill>
              </a:rPr>
              <a:t> a cake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baking</a:t>
            </a:r>
            <a:r>
              <a:rPr lang="en-GB" sz="3400" dirty="0">
                <a:solidFill>
                  <a:schemeClr val="bg1"/>
                </a:solidFill>
              </a:rPr>
              <a:t> in the kitchen.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61585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was making a cake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while baking in the kitchen.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3F266D-38C6-C5AF-BCA6-37244D9141A2}"/>
              </a:ext>
            </a:extLst>
          </p:cNvPr>
          <p:cNvSpPr txBox="1"/>
          <p:nvPr/>
        </p:nvSpPr>
        <p:spPr>
          <a:xfrm>
            <a:off x="332509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dirty="0" err="1">
                <a:solidFill>
                  <a:schemeClr val="bg1"/>
                </a:solidFill>
              </a:rPr>
              <a:t>rideing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dirty="0" err="1">
                <a:solidFill>
                  <a:schemeClr val="bg1"/>
                </a:solidFill>
              </a:rPr>
              <a:t>bik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</a:t>
            </a:r>
            <a:r>
              <a:rPr lang="en-GB" sz="3400" dirty="0" err="1">
                <a:solidFill>
                  <a:schemeClr val="bg1"/>
                </a:solidFill>
              </a:rPr>
              <a:t>waveing</a:t>
            </a:r>
            <a:r>
              <a:rPr lang="en-GB" sz="3400" dirty="0">
                <a:solidFill>
                  <a:schemeClr val="bg1"/>
                </a:solidFill>
              </a:rPr>
              <a:t> to friends.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19727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riding</a:t>
            </a:r>
            <a:r>
              <a:rPr lang="en-GB" sz="3400" dirty="0">
                <a:solidFill>
                  <a:schemeClr val="bg1"/>
                </a:solidFill>
              </a:rPr>
              <a:t>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bike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waving</a:t>
            </a:r>
            <a:r>
              <a:rPr lang="en-GB" sz="3400" dirty="0">
                <a:solidFill>
                  <a:schemeClr val="bg1"/>
                </a:solidFill>
              </a:rPr>
              <a:t> to friends.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60218" y="3569593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The child was riding a bike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and waving to friends.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139518" y="1660124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B9E1FD1-27E8-462B-3F94-21766A5553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14394" y="1745491"/>
            <a:ext cx="7459640" cy="3966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making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taking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shaking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hoping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baking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sliding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smiling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waving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tuning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nicer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nicest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es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does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he/she/it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does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duzz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37931-0D61-39C0-9659-CB703B0F75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8EBCAECD-A905-38B5-C746-806BCEE5C15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52FF70-6ACA-5040-D87B-9F1E2555D5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3E38FF5-7EE2-D35D-BB51-A8CC725F41D5}"/>
              </a:ext>
            </a:extLst>
          </p:cNvPr>
          <p:cNvSpPr txBox="1">
            <a:spLocks/>
          </p:cNvSpPr>
          <p:nvPr/>
        </p:nvSpPr>
        <p:spPr>
          <a:xfrm>
            <a:off x="825842" y="1376729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Let’s split some more words up into morphemes:</a:t>
            </a:r>
          </a:p>
        </p:txBody>
      </p:sp>
      <p:pic>
        <p:nvPicPr>
          <p:cNvPr id="4" name="Picture 3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6A1F3E5F-D403-9CD9-E6F4-423F4F09F3EA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93424757-F017-82F0-0CF6-407ECB60098B}"/>
              </a:ext>
            </a:extLst>
          </p:cNvPr>
          <p:cNvSpPr txBox="1">
            <a:spLocks/>
          </p:cNvSpPr>
          <p:nvPr/>
        </p:nvSpPr>
        <p:spPr>
          <a:xfrm>
            <a:off x="6068877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begin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3AE2BB5-AD3B-2596-21B8-C22BD777F3ED}"/>
              </a:ext>
            </a:extLst>
          </p:cNvPr>
          <p:cNvSpPr txBox="1">
            <a:spLocks/>
          </p:cNvSpPr>
          <p:nvPr/>
        </p:nvSpPr>
        <p:spPr>
          <a:xfrm>
            <a:off x="8625994" y="249598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er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A978CE34-290B-2854-FBEC-39A2BE0964B8}"/>
              </a:ext>
            </a:extLst>
          </p:cNvPr>
          <p:cNvSpPr/>
          <p:nvPr/>
        </p:nvSpPr>
        <p:spPr>
          <a:xfrm>
            <a:off x="8131853" y="263642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Arrow: Right 22">
            <a:extLst>
              <a:ext uri="{FF2B5EF4-FFF2-40B4-BE49-F238E27FC236}">
                <a16:creationId xmlns:a16="http://schemas.microsoft.com/office/drawing/2014/main" id="{56EB43B4-08C3-08C2-EBF4-18C6D12E697D}"/>
              </a:ext>
            </a:extLst>
          </p:cNvPr>
          <p:cNvSpPr/>
          <p:nvPr/>
        </p:nvSpPr>
        <p:spPr>
          <a:xfrm>
            <a:off x="4599314" y="259719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FA366BF8-BD9C-C2B2-1800-79CF38CBE42C}"/>
              </a:ext>
            </a:extLst>
          </p:cNvPr>
          <p:cNvSpPr txBox="1">
            <a:spLocks/>
          </p:cNvSpPr>
          <p:nvPr/>
        </p:nvSpPr>
        <p:spPr>
          <a:xfrm>
            <a:off x="6068877" y="346458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</a:t>
            </a:r>
          </a:p>
        </p:txBody>
      </p:sp>
      <p:sp>
        <p:nvSpPr>
          <p:cNvPr id="25" name="Title 1">
            <a:extLst>
              <a:ext uri="{FF2B5EF4-FFF2-40B4-BE49-F238E27FC236}">
                <a16:creationId xmlns:a16="http://schemas.microsoft.com/office/drawing/2014/main" id="{B9E54EA6-AC34-0199-DE67-4B4A5F4B192D}"/>
              </a:ext>
            </a:extLst>
          </p:cNvPr>
          <p:cNvSpPr txBox="1">
            <a:spLocks/>
          </p:cNvSpPr>
          <p:nvPr/>
        </p:nvSpPr>
        <p:spPr>
          <a:xfrm>
            <a:off x="2136427" y="243095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beginner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26" name="Title 1">
            <a:extLst>
              <a:ext uri="{FF2B5EF4-FFF2-40B4-BE49-F238E27FC236}">
                <a16:creationId xmlns:a16="http://schemas.microsoft.com/office/drawing/2014/main" id="{0CC13779-C9C8-2219-74ED-25BE9C6961DF}"/>
              </a:ext>
            </a:extLst>
          </p:cNvPr>
          <p:cNvSpPr txBox="1">
            <a:spLocks/>
          </p:cNvSpPr>
          <p:nvPr/>
        </p:nvSpPr>
        <p:spPr>
          <a:xfrm>
            <a:off x="8625995" y="346458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who does it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CFCDBB5C-2B4E-C6E1-FE3E-81A3BD752E79}"/>
              </a:ext>
            </a:extLst>
          </p:cNvPr>
          <p:cNvSpPr txBox="1">
            <a:spLocks/>
          </p:cNvSpPr>
          <p:nvPr/>
        </p:nvSpPr>
        <p:spPr>
          <a:xfrm>
            <a:off x="6068877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run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46BB0BA-6B3B-1870-3973-A3921F23C362}"/>
              </a:ext>
            </a:extLst>
          </p:cNvPr>
          <p:cNvSpPr txBox="1">
            <a:spLocks/>
          </p:cNvSpPr>
          <p:nvPr/>
        </p:nvSpPr>
        <p:spPr>
          <a:xfrm>
            <a:off x="8625994" y="450119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ing</a:t>
            </a:r>
          </a:p>
        </p:txBody>
      </p:sp>
      <p:sp>
        <p:nvSpPr>
          <p:cNvPr id="36" name="Cross 35">
            <a:extLst>
              <a:ext uri="{FF2B5EF4-FFF2-40B4-BE49-F238E27FC236}">
                <a16:creationId xmlns:a16="http://schemas.microsoft.com/office/drawing/2014/main" id="{01FCA7E8-C1C6-7E7A-12E0-7A7FCA31F6E5}"/>
              </a:ext>
            </a:extLst>
          </p:cNvPr>
          <p:cNvSpPr/>
          <p:nvPr/>
        </p:nvSpPr>
        <p:spPr>
          <a:xfrm>
            <a:off x="8131853" y="464163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7" name="Arrow: Right 36">
            <a:extLst>
              <a:ext uri="{FF2B5EF4-FFF2-40B4-BE49-F238E27FC236}">
                <a16:creationId xmlns:a16="http://schemas.microsoft.com/office/drawing/2014/main" id="{53D2E5AF-8263-FCDB-C0E2-FA8494E7610E}"/>
              </a:ext>
            </a:extLst>
          </p:cNvPr>
          <p:cNvSpPr/>
          <p:nvPr/>
        </p:nvSpPr>
        <p:spPr>
          <a:xfrm>
            <a:off x="4599314" y="460240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79FA5016-70C5-9D0E-CB1A-62B5A635638D}"/>
              </a:ext>
            </a:extLst>
          </p:cNvPr>
          <p:cNvSpPr txBox="1">
            <a:spLocks/>
          </p:cNvSpPr>
          <p:nvPr/>
        </p:nvSpPr>
        <p:spPr>
          <a:xfrm>
            <a:off x="6068877" y="5469793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</a:t>
            </a:r>
          </a:p>
        </p:txBody>
      </p:sp>
      <p:sp>
        <p:nvSpPr>
          <p:cNvPr id="39" name="Title 1">
            <a:extLst>
              <a:ext uri="{FF2B5EF4-FFF2-40B4-BE49-F238E27FC236}">
                <a16:creationId xmlns:a16="http://schemas.microsoft.com/office/drawing/2014/main" id="{88FC7AB9-DB29-3047-11B3-E935074421F3}"/>
              </a:ext>
            </a:extLst>
          </p:cNvPr>
          <p:cNvSpPr txBox="1">
            <a:spLocks/>
          </p:cNvSpPr>
          <p:nvPr/>
        </p:nvSpPr>
        <p:spPr>
          <a:xfrm>
            <a:off x="2136427" y="4436159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running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40" name="Title 1">
            <a:extLst>
              <a:ext uri="{FF2B5EF4-FFF2-40B4-BE49-F238E27FC236}">
                <a16:creationId xmlns:a16="http://schemas.microsoft.com/office/drawing/2014/main" id="{1F59B34F-6CB2-2D9E-D457-DBA4D316764B}"/>
              </a:ext>
            </a:extLst>
          </p:cNvPr>
          <p:cNvSpPr txBox="1">
            <a:spLocks/>
          </p:cNvSpPr>
          <p:nvPr/>
        </p:nvSpPr>
        <p:spPr>
          <a:xfrm>
            <a:off x="8625995" y="546979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41962905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69544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66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unhelpful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un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help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5400" dirty="0" err="1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</a:t>
            </a:r>
            <a:endParaRPr lang="en-GB" sz="5400" dirty="0">
              <a:solidFill>
                <a:schemeClr val="bg1"/>
              </a:solidFill>
              <a:latin typeface="Andika"/>
              <a:ea typeface="Andika"/>
              <a:cs typeface="Andika"/>
            </a:endParaRP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3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opposite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help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45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full of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1109</Words>
  <Application>Microsoft Office PowerPoint</Application>
  <PresentationFormat>Widescreen</PresentationFormat>
  <Paragraphs>261</Paragraphs>
  <Slides>33</Slides>
  <Notes>18</Notes>
  <HiddenSlides>0</HiddenSlides>
  <MMClips>6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6" baseType="lpstr">
      <vt:lpstr>Arial</vt:lpstr>
      <vt:lpstr>Andika</vt:lpstr>
      <vt:lpstr>Office Theme</vt:lpstr>
      <vt:lpstr> How to Use this PowerPoint</vt:lpstr>
      <vt:lpstr>Dropping 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65</cp:revision>
  <dcterms:created xsi:type="dcterms:W3CDTF">2022-05-31T09:42:07Z</dcterms:created>
  <dcterms:modified xsi:type="dcterms:W3CDTF">2026-06-01T15:04:40Z</dcterms:modified>
</cp:coreProperties>
</file>