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417" r:id="rId3"/>
    <p:sldId id="414" r:id="rId4"/>
    <p:sldId id="415" r:id="rId5"/>
    <p:sldId id="419" r:id="rId6"/>
    <p:sldId id="528" r:id="rId7"/>
    <p:sldId id="425" r:id="rId8"/>
    <p:sldId id="426" r:id="rId9"/>
    <p:sldId id="529" r:id="rId10"/>
    <p:sldId id="433" r:id="rId11"/>
    <p:sldId id="434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376" r:id="rId20"/>
    <p:sldId id="527" r:id="rId21"/>
    <p:sldId id="281" r:id="rId22"/>
    <p:sldId id="405" r:id="rId23"/>
    <p:sldId id="407" r:id="rId24"/>
    <p:sldId id="406" r:id="rId25"/>
    <p:sldId id="408" r:id="rId26"/>
    <p:sldId id="409" r:id="rId27"/>
    <p:sldId id="486" r:id="rId28"/>
    <p:sldId id="487" r:id="rId29"/>
    <p:sldId id="511" r:id="rId30"/>
    <p:sldId id="512" r:id="rId31"/>
    <p:sldId id="513" r:id="rId32"/>
    <p:sldId id="514" r:id="rId33"/>
    <p:sldId id="515" r:id="rId34"/>
    <p:sldId id="516" r:id="rId35"/>
    <p:sldId id="517" r:id="rId36"/>
    <p:sldId id="518" r:id="rId37"/>
    <p:sldId id="523" r:id="rId38"/>
    <p:sldId id="524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53DBC4-76F9-4473-9914-C21A5FFDC134}" v="1" dt="2026-06-01T15:25:35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36:13.733" v="1814" actId="27636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01T15:25:37.982" v="1810" actId="47"/>
        <pc:sldMkLst>
          <pc:docMk/>
          <pc:sldMk cId="2398761311" sldId="509"/>
        </pc:sldMkLst>
      </pc:sldChg>
      <pc:sldChg chg="modSp add mod">
        <pc:chgData name="Glen Jones" userId="e846aaca-4b24-4b13-b0d0-f2308e16b284" providerId="ADAL" clId="{ED47ACC3-9597-4D89-A1DC-43CF280EF274}" dt="2026-06-01T15:36:13.733" v="1814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5:36:13.733" v="1814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8F2532-BF2E-9B09-BF93-5A8C12833A8B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995BA-AD86-3625-814B-B80BF8CCE782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2F37234-67FE-8464-40FE-DF910E93CEDA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0987965D-8648-9BAA-A696-185B9257CD80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BA661652-9A5E-06C1-06F7-2174017B3580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9FB939D1-B041-E118-41BA-2EA639FA3B77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168547"/>
            <a:ext cx="1100115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“est” comes from very old English.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English has been using ‑est to mean “the most” for over 1,000 years.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F855-A11D-76BB-85C7-021775359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2EA4BCD0-6EC4-B74D-1817-78EED0E3F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012D6-452B-C5FA-8D85-90D6658C1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CF7F7A-85A4-1C41-E44C-1AD6C4123ED1}"/>
              </a:ext>
            </a:extLst>
          </p:cNvPr>
          <p:cNvSpPr txBox="1"/>
          <p:nvPr/>
        </p:nvSpPr>
        <p:spPr>
          <a:xfrm>
            <a:off x="1051367" y="618843"/>
            <a:ext cx="982980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‑er and ‑est fit together.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46A9E4-5174-99D0-6AE9-825AA9982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368758"/>
              </p:ext>
            </p:extLst>
          </p:nvPr>
        </p:nvGraphicFramePr>
        <p:xfrm>
          <a:off x="743730" y="1789708"/>
          <a:ext cx="10445073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925">
                  <a:extLst>
                    <a:ext uri="{9D8B030D-6E8A-4147-A177-3AD203B41FA5}">
                      <a16:colId xmlns:a16="http://schemas.microsoft.com/office/drawing/2014/main" val="116909072"/>
                    </a:ext>
                  </a:extLst>
                </a:gridCol>
                <a:gridCol w="2483209">
                  <a:extLst>
                    <a:ext uri="{9D8B030D-6E8A-4147-A177-3AD203B41FA5}">
                      <a16:colId xmlns:a16="http://schemas.microsoft.com/office/drawing/2014/main" val="2906911821"/>
                    </a:ext>
                  </a:extLst>
                </a:gridCol>
                <a:gridCol w="5840939">
                  <a:extLst>
                    <a:ext uri="{9D8B030D-6E8A-4147-A177-3AD203B41FA5}">
                      <a16:colId xmlns:a16="http://schemas.microsoft.com/office/drawing/2014/main" val="2308501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2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Job </a:t>
                      </a:r>
                      <a:br>
                        <a:rPr lang="en-GB" sz="3200" dirty="0"/>
                      </a:br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161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dirty="0"/>
                        <a:t>-er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Compare </a:t>
                      </a:r>
                      <a:r>
                        <a:rPr lang="en-GB" sz="3200" b="1" u="sng" dirty="0"/>
                        <a:t>two</a:t>
                      </a:r>
                      <a:r>
                        <a:rPr lang="en-GB" sz="3200" dirty="0"/>
                        <a:t> things</a:t>
                      </a:r>
                      <a:br>
                        <a:rPr lang="en-GB" sz="3200" dirty="0"/>
                      </a:br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14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dirty="0"/>
                        <a:t>-est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most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Compare </a:t>
                      </a:r>
                      <a:r>
                        <a:rPr lang="en-GB" sz="3200" b="1" u="sng" dirty="0"/>
                        <a:t>three or more </a:t>
                      </a:r>
                      <a:r>
                        <a:rPr lang="en-GB" sz="3200" dirty="0"/>
                        <a:t>things.</a:t>
                      </a:r>
                      <a:br>
                        <a:rPr lang="en-GB" sz="3200" dirty="0"/>
                      </a:br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635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90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smallest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small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small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smallest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fastest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slowest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slowest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softest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hardest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hard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hard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hardest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kindest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kind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83055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bigest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biggest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25082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CVC and suffix starts with a vowel).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4: I -&gt; Y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y and the suffix does not start with an i).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3804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2A29B6-F81E-7E7B-06A2-5DF873D99E67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RULE 2: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Double the consonant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CVC and suffix starts with a vowel).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shortest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shortest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2354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bigest</a:t>
            </a:r>
            <a:r>
              <a:rPr lang="en-GB" sz="3400" dirty="0">
                <a:solidFill>
                  <a:schemeClr val="bg1"/>
                </a:solidFill>
              </a:rPr>
              <a:t> dog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also the </a:t>
            </a:r>
            <a:r>
              <a:rPr lang="en-GB" sz="3400" dirty="0" err="1">
                <a:solidFill>
                  <a:schemeClr val="bg1"/>
                </a:solidFill>
              </a:rPr>
              <a:t>louddest</a:t>
            </a:r>
            <a:r>
              <a:rPr lang="en-GB" sz="3400" dirty="0">
                <a:solidFill>
                  <a:schemeClr val="bg1"/>
                </a:solidFill>
              </a:rPr>
              <a:t> in the park.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biggest</a:t>
            </a:r>
            <a:r>
              <a:rPr lang="en-GB" sz="3400" dirty="0">
                <a:solidFill>
                  <a:schemeClr val="bg1"/>
                </a:solidFill>
              </a:rPr>
              <a:t> dog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also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loudest</a:t>
            </a:r>
            <a:r>
              <a:rPr lang="en-GB" sz="3400" dirty="0">
                <a:solidFill>
                  <a:schemeClr val="bg1"/>
                </a:solidFill>
              </a:rPr>
              <a:t> in the park.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biggest dog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also the loudest in the park.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35625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smalless kitten was the </a:t>
            </a:r>
            <a:r>
              <a:rPr lang="en-GB" sz="3400" dirty="0" err="1">
                <a:solidFill>
                  <a:schemeClr val="bg1"/>
                </a:solidFill>
              </a:rPr>
              <a:t>sofest</a:t>
            </a:r>
            <a:r>
              <a:rPr lang="en-GB" sz="3400" dirty="0">
                <a:solidFill>
                  <a:schemeClr val="bg1"/>
                </a:solidFill>
              </a:rPr>
              <a:t> to touch.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46364" y="5362358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smallest</a:t>
            </a:r>
            <a:r>
              <a:rPr lang="en-GB" sz="3400" dirty="0">
                <a:solidFill>
                  <a:schemeClr val="bg1"/>
                </a:solidFill>
              </a:rPr>
              <a:t> kitten was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softest</a:t>
            </a:r>
            <a:r>
              <a:rPr lang="en-GB" sz="3400" dirty="0">
                <a:solidFill>
                  <a:schemeClr val="bg1"/>
                </a:solidFill>
              </a:rPr>
              <a:t> to touch.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8093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smallest kitten was the softest to touch.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biggest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smallest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fastest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slowest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saddest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softest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hardest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kindest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loudest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tallest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shortest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68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Microsoft Office PowerPoint</Application>
  <PresentationFormat>Widescreen</PresentationFormat>
  <Paragraphs>308</Paragraphs>
  <Slides>39</Slides>
  <Notes>24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2026-06-01T15:36:22Z</dcterms:modified>
</cp:coreProperties>
</file>