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0"/>
  </p:notesMasterIdLst>
  <p:sldIdLst>
    <p:sldId id="390" r:id="rId2"/>
    <p:sldId id="417" r:id="rId3"/>
    <p:sldId id="414" r:id="rId4"/>
    <p:sldId id="415" r:id="rId5"/>
    <p:sldId id="419" r:id="rId6"/>
    <p:sldId id="531" r:id="rId7"/>
    <p:sldId id="425" r:id="rId8"/>
    <p:sldId id="426" r:id="rId9"/>
    <p:sldId id="274" r:id="rId10"/>
    <p:sldId id="525" r:id="rId11"/>
    <p:sldId id="528" r:id="rId12"/>
    <p:sldId id="526" r:id="rId13"/>
    <p:sldId id="529" r:id="rId14"/>
    <p:sldId id="527" r:id="rId15"/>
    <p:sldId id="530" r:id="rId16"/>
    <p:sldId id="523" r:id="rId17"/>
    <p:sldId id="524" r:id="rId18"/>
    <p:sldId id="277" r:id="rId19"/>
  </p:sldIdLst>
  <p:sldSz cx="12192000" cy="6858000"/>
  <p:notesSz cx="6858000" cy="9144000"/>
  <p:embeddedFontLst>
    <p:embeddedFont>
      <p:font typeface="Andika" panose="02000000000000000000" pitchFamily="2" charset="0"/>
      <p:regular r:id="rId21"/>
      <p:bold r:id="rId22"/>
      <p:italic r:id="rId23"/>
      <p:boldItalic r:id="rId2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  <a:srgbClr val="0B26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30DA375-FD65-446C-BFBA-BB0EE3E2203E}" v="2" dt="2026-06-01T15:40:04.84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86441" autoAdjust="0"/>
  </p:normalViewPr>
  <p:slideViewPr>
    <p:cSldViewPr snapToGrid="0">
      <p:cViewPr varScale="1">
        <p:scale>
          <a:sx n="88" d="100"/>
          <a:sy n="88" d="100"/>
        </p:scale>
        <p:origin x="594" y="6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-5"/>
    </p:cViewPr>
  </p:notesTextViewPr>
  <p:sorterViewPr>
    <p:cViewPr>
      <p:scale>
        <a:sx n="100" d="100"/>
        <a:sy n="100" d="100"/>
      </p:scale>
      <p:origin x="0" y="-776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29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8/10/relationships/authors" Target="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">
      <pc:chgData name="Glen Jones" userId="e846aaca-4b24-4b13-b0d0-f2308e16b284" providerId="ADAL" clId="{ED47ACC3-9597-4D89-A1DC-43CF280EF274}" dt="2026-06-01T15:40:04.844" v="501" actId="114"/>
      <pc:docMkLst>
        <pc:docMk/>
      </pc:docMkLst>
      <pc:sldChg chg="addSp delSp modSp mod addAnim delAnim modAnim">
        <pc:chgData name="Glen Jones" userId="e846aaca-4b24-4b13-b0d0-f2308e16b284" providerId="ADAL" clId="{ED47ACC3-9597-4D89-A1DC-43CF280EF274}" dt="2026-06-01T15:40:04.844" v="501" actId="114"/>
        <pc:sldMkLst>
          <pc:docMk/>
          <pc:sldMk cId="175074133" sldId="527"/>
        </pc:sldMkLst>
        <pc:spChg chg="add mod">
          <ac:chgData name="Glen Jones" userId="e846aaca-4b24-4b13-b0d0-f2308e16b284" providerId="ADAL" clId="{ED47ACC3-9597-4D89-A1DC-43CF280EF274}" dt="2026-06-01T15:40:04.844" v="501" actId="114"/>
          <ac:spMkLst>
            <pc:docMk/>
            <pc:sldMk cId="175074133" sldId="527"/>
            <ac:spMk id="24" creationId="{D3C5153E-8BE0-9436-6B7E-CB616E3E3A67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8E0AE5DC-9B80-4EC3-A950-834898D219A3}" type="datetimeFigureOut">
              <a:rPr lang="en-GB" smtClean="0"/>
              <a:pPr/>
              <a:t>01/06/2026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6FC48057-9267-4CD0-B561-411611CBA57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710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5A2C28-A5F8-04DE-24B5-747156AEC2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BD72D91-D4B0-345F-B6B6-8326B381DB2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ED25C04-D8E3-6DEB-EB4A-1A8AAA73627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32FB25-4B7E-4286-8736-6EAF4740D9B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08303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39657C-8E4A-4FEE-5655-5CE59197E2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2901EC4-4EE3-E4E6-B609-176DEBA2500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CCC3310-7716-0657-E1F4-E3DFFBC4907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9844912-E604-26F3-C492-0D15D6E2587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753993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6F5BA9-E2C1-8FE7-D058-4BDACA8182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685E731-1EA6-9A80-20B5-C85DCF98D52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4C84C32-EC3E-5562-45B0-E6A1F4D887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512E71-A6D0-D4C9-DA32-C43F4CB63B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7034762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42A1A0-DB8D-E24D-4264-D562006341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16D3162-0BAF-8A1D-1B3B-38D2D943AC1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45CCB11-63CC-32D1-F34A-957148E216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C47A897-DA26-3DC3-D28E-CCA3FAA361B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6867863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995D53-9DC8-DE57-7250-447B97D178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203907E-4B65-3B02-6022-CC441C273C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87494B3-CDC8-DA2A-D183-86306711F90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C0A2CC-3FE8-A037-F7D7-5DBA07388D5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6750005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D459AE-2335-3843-5994-54CDBFB2D0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6CDDB08-31E0-BCDF-AF0C-9CACBC883BA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BA53AC8-5093-3BA6-8ECA-9BD2B8426B1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This slide can be used as enrichment or discussion rather than core learning. It is to show that submorphemes can appear anywhere in a word not just at the start. 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AFD04FD-2B8C-D057-9C42-409AD5F951B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7753005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0097895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736250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6F5BA9-E2C1-8FE7-D058-4BDACA8182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685E731-1EA6-9A80-20B5-C85DCF98D52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4C84C32-EC3E-5562-45B0-E6A1F4D887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512E71-A6D0-D4C9-DA32-C43F4CB63B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703476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995D53-9DC8-DE57-7250-447B97D178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203907E-4B65-3B02-6022-CC441C273C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87494B3-CDC8-DA2A-D183-86306711F90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C0A2CC-3FE8-A037-F7D7-5DBA07388D5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675000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2A890A-ED2A-7D0A-77F4-501B886AF5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51298A4-85DE-26E2-EB0C-CC4EC09E3B3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83C4963-9800-E13B-2277-59C4DC3C08F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DC873E-3BD1-8582-DA27-125288F520A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80919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Learning focus: Some beginning sound‑clusters carry tiny hints of meaning even though they are not prefixes.</a:t>
            </a:r>
            <a:endParaRPr lang="en-GB" sz="120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909209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5A2C28-A5F8-04DE-24B5-747156AEC2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BD72D91-D4B0-345F-B6B6-8326B381DB2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ED25C04-D8E3-6DEB-EB4A-1A8AAA73627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32FB25-4B7E-4286-8736-6EAF4740D9B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08303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433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https://forms.office.com/Pages/ResponsePage.aspx?id=KXI8YMEiwUOjgEvkVqYFjsqqRugkSxNLsNDyMI4WsoRUQzVCT1RSRFhKQ1lMWkxXSVVCQUUwOVY2MC4u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microsoft.com/office/2007/relationships/hdphoto" Target="../media/hdphoto1.wdp"/><Relationship Id="rId4" Type="http://schemas.openxmlformats.org/officeDocument/2006/relationships/image" Target="../media/image10.png"/><Relationship Id="rId9" Type="http://schemas.microsoft.com/office/2007/relationships/hdphoto" Target="../media/hdphoto3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</a:t>
            </a:r>
            <a:r>
              <a:rPr lang="en-GB" i="1" dirty="0">
                <a:solidFill>
                  <a:schemeClr val="bg1"/>
                </a:solidFill>
              </a:rPr>
              <a:t>, please click “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” on the menu above and then “</a:t>
            </a:r>
            <a:r>
              <a:rPr lang="en-GB" i="1" u="sng" dirty="0">
                <a:solidFill>
                  <a:schemeClr val="bg1"/>
                </a:solidFill>
              </a:rPr>
              <a:t>From Beginning</a:t>
            </a:r>
            <a:r>
              <a:rPr lang="en-GB" i="1" dirty="0">
                <a:solidFill>
                  <a:schemeClr val="bg1"/>
                </a:solidFill>
              </a:rPr>
              <a:t>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4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1D3E8D-CF7A-37A9-EC70-B1B88F873B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E9A90B-A366-8270-2D42-E0AEBD6571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F88BFB-B89D-0C69-8D3E-B60DF17AA0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Can anyone think of any words that use the prefix </a:t>
            </a:r>
            <a:r>
              <a:rPr lang="en-GB" sz="4400" i="1" dirty="0">
                <a:solidFill>
                  <a:schemeClr val="bg1">
                    <a:lumMod val="95000"/>
                  </a:schemeClr>
                </a:solidFill>
              </a:rPr>
              <a:t>sub</a:t>
            </a: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?</a:t>
            </a:r>
          </a:p>
          <a:p>
            <a:pPr marL="0" indent="0">
              <a:buNone/>
            </a:pPr>
            <a:endParaRPr lang="en-GB" sz="4400" dirty="0">
              <a:solidFill>
                <a:schemeClr val="bg1">
                  <a:lumMod val="95000"/>
                </a:schemeClr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8BBD21FB-6D2F-C02E-CC0B-F69D1E9FAAF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E2733546-FAEB-DDAA-9228-4E52875E9704}"/>
              </a:ext>
            </a:extLst>
          </p:cNvPr>
          <p:cNvSpPr txBox="1">
            <a:spLocks/>
          </p:cNvSpPr>
          <p:nvPr/>
        </p:nvSpPr>
        <p:spPr>
          <a:xfrm>
            <a:off x="2729391" y="194632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submerge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28DCA17-ACA0-5B48-7C41-21EE876A0EAE}"/>
              </a:ext>
            </a:extLst>
          </p:cNvPr>
          <p:cNvSpPr txBox="1">
            <a:spLocks/>
          </p:cNvSpPr>
          <p:nvPr/>
        </p:nvSpPr>
        <p:spPr>
          <a:xfrm>
            <a:off x="5120253" y="195671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submarine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E030E05-73D9-F33F-3A71-D64F52A322FE}"/>
              </a:ext>
            </a:extLst>
          </p:cNvPr>
          <p:cNvSpPr txBox="1">
            <a:spLocks/>
          </p:cNvSpPr>
          <p:nvPr/>
        </p:nvSpPr>
        <p:spPr>
          <a:xfrm>
            <a:off x="2198653" y="3746560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know what these words mean?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9E6C6E7-4488-9B0A-AADC-CF92BB68CDEF}"/>
              </a:ext>
            </a:extLst>
          </p:cNvPr>
          <p:cNvSpPr txBox="1">
            <a:spLocks/>
          </p:cNvSpPr>
          <p:nvPr/>
        </p:nvSpPr>
        <p:spPr>
          <a:xfrm>
            <a:off x="7511115" y="195671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subheading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632BA3F-BC4C-89B7-F807-0750F2F6FA01}"/>
              </a:ext>
            </a:extLst>
          </p:cNvPr>
          <p:cNvSpPr txBox="1">
            <a:spLocks/>
          </p:cNvSpPr>
          <p:nvPr/>
        </p:nvSpPr>
        <p:spPr>
          <a:xfrm>
            <a:off x="2729391" y="282373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subdivide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AADDDFB-9853-CBF6-8F94-96DFF6617B3C}"/>
              </a:ext>
            </a:extLst>
          </p:cNvPr>
          <p:cNvSpPr txBox="1">
            <a:spLocks/>
          </p:cNvSpPr>
          <p:nvPr/>
        </p:nvSpPr>
        <p:spPr>
          <a:xfrm>
            <a:off x="5120253" y="280752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subplot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34530470-1DA0-FA49-5A14-977A320B20D2}"/>
              </a:ext>
            </a:extLst>
          </p:cNvPr>
          <p:cNvSpPr txBox="1">
            <a:spLocks/>
          </p:cNvSpPr>
          <p:nvPr/>
        </p:nvSpPr>
        <p:spPr>
          <a:xfrm>
            <a:off x="7511115" y="278965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subfolder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350A5FD-EC6C-5D71-63F5-433001A005E3}"/>
              </a:ext>
            </a:extLst>
          </p:cNvPr>
          <p:cNvSpPr txBox="1">
            <a:spLocks/>
          </p:cNvSpPr>
          <p:nvPr/>
        </p:nvSpPr>
        <p:spPr>
          <a:xfrm>
            <a:off x="2170892" y="4703462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 anyone know what the prefix </a:t>
            </a:r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means?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A627607-7E1F-89BF-21EC-4CACCB6C01D9}"/>
              </a:ext>
            </a:extLst>
          </p:cNvPr>
          <p:cNvSpPr txBox="1">
            <a:spLocks/>
          </p:cNvSpPr>
          <p:nvPr/>
        </p:nvSpPr>
        <p:spPr>
          <a:xfrm>
            <a:off x="2198653" y="5685162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prefix </a:t>
            </a:r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means under.</a:t>
            </a:r>
          </a:p>
        </p:txBody>
      </p:sp>
    </p:spTree>
    <p:extLst>
      <p:ext uri="{BB962C8B-B14F-4D97-AF65-F5344CB8AC3E}">
        <p14:creationId xmlns:p14="http://schemas.microsoft.com/office/powerpoint/2010/main" val="3617349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9" grpId="0" animBg="1"/>
      <p:bldP spid="2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4A9E78-41D1-0CA3-5756-9703DC5D1B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, background pattern&#10;&#10;Description automatically generated">
            <a:extLst>
              <a:ext uri="{FF2B5EF4-FFF2-40B4-BE49-F238E27FC236}">
                <a16:creationId xmlns:a16="http://schemas.microsoft.com/office/drawing/2014/main" id="{2695290C-8274-E81B-B745-2033454A8F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B6A175-655A-80FB-573E-E4C95A6727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4F80CAF5-68A8-C492-7FA9-745BAD20284F}"/>
              </a:ext>
            </a:extLst>
          </p:cNvPr>
          <p:cNvSpPr txBox="1">
            <a:spLocks/>
          </p:cNvSpPr>
          <p:nvPr/>
        </p:nvSpPr>
        <p:spPr>
          <a:xfrm>
            <a:off x="2374363" y="912512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anyone guess what a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 is?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6791574-5EF8-D70E-6DED-B891524EA858}"/>
              </a:ext>
            </a:extLst>
          </p:cNvPr>
          <p:cNvSpPr txBox="1">
            <a:spLocks/>
          </p:cNvSpPr>
          <p:nvPr/>
        </p:nvSpPr>
        <p:spPr>
          <a:xfrm>
            <a:off x="561801" y="3132180"/>
            <a:ext cx="11109960" cy="1158838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One submorpheme is the letters “</a:t>
            </a:r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gl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-”. Can you think of any words that start </a:t>
            </a:r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gl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?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1DF2832-C49C-A26E-9CFE-3461A626214B}"/>
              </a:ext>
            </a:extLst>
          </p:cNvPr>
          <p:cNvSpPr txBox="1">
            <a:spLocks/>
          </p:cNvSpPr>
          <p:nvPr/>
        </p:nvSpPr>
        <p:spPr>
          <a:xfrm>
            <a:off x="561801" y="1745455"/>
            <a:ext cx="11109960" cy="1158838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submorpheme is a recurring sound or letter pattern that carries a hint of meaning but is not a full morpheme.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0FB08D9-7A47-95BA-E08C-01D25141D416}"/>
              </a:ext>
            </a:extLst>
          </p:cNvPr>
          <p:cNvSpPr txBox="1">
            <a:spLocks/>
          </p:cNvSpPr>
          <p:nvPr/>
        </p:nvSpPr>
        <p:spPr>
          <a:xfrm>
            <a:off x="2970085" y="448088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ow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A35B38A-C351-6B62-C967-DC663B69BF55}"/>
              </a:ext>
            </a:extLst>
          </p:cNvPr>
          <p:cNvSpPr txBox="1">
            <a:spLocks/>
          </p:cNvSpPr>
          <p:nvPr/>
        </p:nvSpPr>
        <p:spPr>
          <a:xfrm>
            <a:off x="5360947" y="449127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itter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F1B9423-40C6-9AD2-D075-8CECC36AD9CA}"/>
              </a:ext>
            </a:extLst>
          </p:cNvPr>
          <p:cNvSpPr txBox="1">
            <a:spLocks/>
          </p:cNvSpPr>
          <p:nvPr/>
        </p:nvSpPr>
        <p:spPr>
          <a:xfrm>
            <a:off x="7751809" y="449127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aze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89A991F-98E3-A297-C6C2-D59DA0E833AD}"/>
              </a:ext>
            </a:extLst>
          </p:cNvPr>
          <p:cNvSpPr txBox="1">
            <a:spLocks/>
          </p:cNvSpPr>
          <p:nvPr/>
        </p:nvSpPr>
        <p:spPr>
          <a:xfrm>
            <a:off x="2970085" y="535829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ass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C5B17369-45B7-8095-F574-EB19B44CF29E}"/>
              </a:ext>
            </a:extLst>
          </p:cNvPr>
          <p:cNvSpPr txBox="1">
            <a:spLocks/>
          </p:cNvSpPr>
          <p:nvPr/>
        </p:nvSpPr>
        <p:spPr>
          <a:xfrm>
            <a:off x="5360947" y="534208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eam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34499DF-5EE8-3E1A-5D8F-289F386FC07C}"/>
              </a:ext>
            </a:extLst>
          </p:cNvPr>
          <p:cNvSpPr txBox="1">
            <a:spLocks/>
          </p:cNvSpPr>
          <p:nvPr/>
        </p:nvSpPr>
        <p:spPr>
          <a:xfrm>
            <a:off x="7751809" y="532421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</a:t>
            </a:r>
          </a:p>
        </p:txBody>
      </p:sp>
    </p:spTree>
    <p:extLst>
      <p:ext uri="{BB962C8B-B14F-4D97-AF65-F5344CB8AC3E}">
        <p14:creationId xmlns:p14="http://schemas.microsoft.com/office/powerpoint/2010/main" val="24599062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5" grpId="0" animBg="1"/>
      <p:bldP spid="4" grpId="0" animBg="1"/>
      <p:bldP spid="6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5D402F-FFE0-E8C8-B86E-051F4A184A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, background pattern&#10;&#10;Description automatically generated">
            <a:extLst>
              <a:ext uri="{FF2B5EF4-FFF2-40B4-BE49-F238E27FC236}">
                <a16:creationId xmlns:a16="http://schemas.microsoft.com/office/drawing/2014/main" id="{122A1130-3CC7-07E1-C637-052F2833C6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54B9E7-25DD-2274-19B8-C347452C52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C0EBC91-4EB2-E29C-CC2E-32D9711BB529}"/>
              </a:ext>
            </a:extLst>
          </p:cNvPr>
          <p:cNvSpPr txBox="1">
            <a:spLocks/>
          </p:cNvSpPr>
          <p:nvPr/>
        </p:nvSpPr>
        <p:spPr>
          <a:xfrm>
            <a:off x="2824613" y="81289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ow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42F5776A-6AC5-85E6-6D51-79954946E68A}"/>
              </a:ext>
            </a:extLst>
          </p:cNvPr>
          <p:cNvSpPr txBox="1">
            <a:spLocks/>
          </p:cNvSpPr>
          <p:nvPr/>
        </p:nvSpPr>
        <p:spPr>
          <a:xfrm>
            <a:off x="5215475" y="82328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itter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1FFD78A-C873-AB56-5E66-689C0B9F6D85}"/>
              </a:ext>
            </a:extLst>
          </p:cNvPr>
          <p:cNvSpPr txBox="1">
            <a:spLocks/>
          </p:cNvSpPr>
          <p:nvPr/>
        </p:nvSpPr>
        <p:spPr>
          <a:xfrm>
            <a:off x="7606337" y="82328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aze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F87FF36-B5F6-D085-6E3D-69FF9D12801D}"/>
              </a:ext>
            </a:extLst>
          </p:cNvPr>
          <p:cNvSpPr txBox="1">
            <a:spLocks/>
          </p:cNvSpPr>
          <p:nvPr/>
        </p:nvSpPr>
        <p:spPr>
          <a:xfrm>
            <a:off x="2824613" y="16903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ass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2515E56-58DC-B816-4B6A-7BB95959F38A}"/>
              </a:ext>
            </a:extLst>
          </p:cNvPr>
          <p:cNvSpPr txBox="1">
            <a:spLocks/>
          </p:cNvSpPr>
          <p:nvPr/>
        </p:nvSpPr>
        <p:spPr>
          <a:xfrm>
            <a:off x="5215475" y="167409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eam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135BFCAF-B109-45C6-3E0A-8626992FDEE7}"/>
              </a:ext>
            </a:extLst>
          </p:cNvPr>
          <p:cNvSpPr txBox="1">
            <a:spLocks/>
          </p:cNvSpPr>
          <p:nvPr/>
        </p:nvSpPr>
        <p:spPr>
          <a:xfrm>
            <a:off x="7606337" y="165622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4EA24D4-FCAB-52F8-68E2-F81D54FBB8EE}"/>
              </a:ext>
            </a:extLst>
          </p:cNvPr>
          <p:cNvSpPr txBox="1">
            <a:spLocks/>
          </p:cNvSpPr>
          <p:nvPr/>
        </p:nvSpPr>
        <p:spPr>
          <a:xfrm>
            <a:off x="1839191" y="3741231"/>
            <a:ext cx="8793480" cy="951233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</a:t>
            </a:r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gl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- submorpheme often appears in words connected with light or vision.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0AB0F495-3CA8-036B-0AFD-2031F524C7C5}"/>
              </a:ext>
            </a:extLst>
          </p:cNvPr>
          <p:cNvSpPr txBox="1">
            <a:spLocks/>
          </p:cNvSpPr>
          <p:nvPr/>
        </p:nvSpPr>
        <p:spPr>
          <a:xfrm>
            <a:off x="1839190" y="2593472"/>
            <a:ext cx="8793480" cy="951233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do these words mean?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do you think the submorpheme </a:t>
            </a:r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gl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means?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33B69C-D052-6653-2ABF-2F6AA0780E19}"/>
              </a:ext>
            </a:extLst>
          </p:cNvPr>
          <p:cNvSpPr txBox="1">
            <a:spLocks/>
          </p:cNvSpPr>
          <p:nvPr/>
        </p:nvSpPr>
        <p:spPr>
          <a:xfrm>
            <a:off x="1839190" y="4886774"/>
            <a:ext cx="8793480" cy="1285426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gl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- is NOT a prefix as it does not have a detailed meaning, it only hints about a relationship to light or vision. </a:t>
            </a:r>
          </a:p>
        </p:txBody>
      </p:sp>
    </p:spTree>
    <p:extLst>
      <p:ext uri="{BB962C8B-B14F-4D97-AF65-F5344CB8AC3E}">
        <p14:creationId xmlns:p14="http://schemas.microsoft.com/office/powerpoint/2010/main" val="42632060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4FF1E4-5F36-7994-0C14-1C4A33903E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, background pattern&#10;&#10;Description automatically generated">
            <a:extLst>
              <a:ext uri="{FF2B5EF4-FFF2-40B4-BE49-F238E27FC236}">
                <a16:creationId xmlns:a16="http://schemas.microsoft.com/office/drawing/2014/main" id="{2A1A12CE-1928-6EC5-1765-F702D16F6E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B0BEB4-76D4-0ED4-C1B0-08412462F3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E91E2DD-55A0-B336-0FE1-A829D52297F9}"/>
              </a:ext>
            </a:extLst>
          </p:cNvPr>
          <p:cNvSpPr txBox="1">
            <a:spLocks/>
          </p:cNvSpPr>
          <p:nvPr/>
        </p:nvSpPr>
        <p:spPr>
          <a:xfrm>
            <a:off x="1699260" y="3719483"/>
            <a:ext cx="8793480" cy="951233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prefix like “un” has a meaning not or undo.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03672387-82B5-3715-DCF2-EDCCE2CB60C1}"/>
              </a:ext>
            </a:extLst>
          </p:cNvPr>
          <p:cNvSpPr txBox="1">
            <a:spLocks/>
          </p:cNvSpPr>
          <p:nvPr/>
        </p:nvSpPr>
        <p:spPr>
          <a:xfrm>
            <a:off x="1699260" y="2573940"/>
            <a:ext cx="8793480" cy="951233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gl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- is NOT a prefix as it does not have a detailed meaning, it only hints about a relationship to light or vision.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D1E539D-E6DE-F917-831B-788F727F03E9}"/>
              </a:ext>
            </a:extLst>
          </p:cNvPr>
          <p:cNvSpPr txBox="1">
            <a:spLocks/>
          </p:cNvSpPr>
          <p:nvPr/>
        </p:nvSpPr>
        <p:spPr>
          <a:xfrm>
            <a:off x="1699260" y="4865026"/>
            <a:ext cx="8793480" cy="951233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Submorphemes are great to help spelling words when we know what the word means!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8FFBC8E1-C56C-A606-C69F-E2D136C3DC14}"/>
              </a:ext>
            </a:extLst>
          </p:cNvPr>
          <p:cNvSpPr txBox="1">
            <a:spLocks/>
          </p:cNvSpPr>
          <p:nvPr/>
        </p:nvSpPr>
        <p:spPr>
          <a:xfrm>
            <a:off x="2824613" y="81289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ow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CD84D3BB-DA21-8A7B-E7B8-70D2A5A1102F}"/>
              </a:ext>
            </a:extLst>
          </p:cNvPr>
          <p:cNvSpPr txBox="1">
            <a:spLocks/>
          </p:cNvSpPr>
          <p:nvPr/>
        </p:nvSpPr>
        <p:spPr>
          <a:xfrm>
            <a:off x="5215475" y="82328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itter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BA55ED0-18C5-61F0-D9A1-A8A37CE1B249}"/>
              </a:ext>
            </a:extLst>
          </p:cNvPr>
          <p:cNvSpPr txBox="1">
            <a:spLocks/>
          </p:cNvSpPr>
          <p:nvPr/>
        </p:nvSpPr>
        <p:spPr>
          <a:xfrm>
            <a:off x="7606337" y="82328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aze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C357534-D004-F380-9540-768217C13C60}"/>
              </a:ext>
            </a:extLst>
          </p:cNvPr>
          <p:cNvSpPr txBox="1">
            <a:spLocks/>
          </p:cNvSpPr>
          <p:nvPr/>
        </p:nvSpPr>
        <p:spPr>
          <a:xfrm>
            <a:off x="2824613" y="16903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ass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8FED2A6-DB78-DD31-5797-CB25FE092F1F}"/>
              </a:ext>
            </a:extLst>
          </p:cNvPr>
          <p:cNvSpPr txBox="1">
            <a:spLocks/>
          </p:cNvSpPr>
          <p:nvPr/>
        </p:nvSpPr>
        <p:spPr>
          <a:xfrm>
            <a:off x="5215475" y="167409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eam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E348ED17-2FE8-99A7-EFEF-1C97C1A027FE}"/>
              </a:ext>
            </a:extLst>
          </p:cNvPr>
          <p:cNvSpPr txBox="1">
            <a:spLocks/>
          </p:cNvSpPr>
          <p:nvPr/>
        </p:nvSpPr>
        <p:spPr>
          <a:xfrm>
            <a:off x="7606337" y="165622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are</a:t>
            </a:r>
          </a:p>
        </p:txBody>
      </p:sp>
    </p:spTree>
    <p:extLst>
      <p:ext uri="{BB962C8B-B14F-4D97-AF65-F5344CB8AC3E}">
        <p14:creationId xmlns:p14="http://schemas.microsoft.com/office/powerpoint/2010/main" val="3631581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A86E61-BDB4-08D5-FF8F-2EC4776435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2A475FCA-787E-246B-1696-7C8F73E3FD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22E337-F239-4409-5B0A-8663978946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F60BB11-9795-7F63-F1E9-3BA9448283D9}"/>
              </a:ext>
            </a:extLst>
          </p:cNvPr>
          <p:cNvSpPr txBox="1">
            <a:spLocks/>
          </p:cNvSpPr>
          <p:nvPr/>
        </p:nvSpPr>
        <p:spPr>
          <a:xfrm>
            <a:off x="2184400" y="401303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submorpheme do these words have?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7518602-272B-BF99-7F2D-FE008926BE0F}"/>
              </a:ext>
            </a:extLst>
          </p:cNvPr>
          <p:cNvSpPr txBox="1">
            <a:spLocks/>
          </p:cNvSpPr>
          <p:nvPr/>
        </p:nvSpPr>
        <p:spPr>
          <a:xfrm>
            <a:off x="2339258" y="3134651"/>
            <a:ext cx="7696201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all have the submorpheme </a:t>
            </a:r>
            <a:r>
              <a:rPr lang="en-GB" sz="2800" u="sng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sn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-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pic>
        <p:nvPicPr>
          <p:cNvPr id="23" name="Picture 22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6AD7087A-6443-A9D0-A6CD-5F70B7F8294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02873" y="4174838"/>
            <a:ext cx="3140056" cy="247575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9AA35C0-EFDF-38C9-39CC-999ADA06E2B6}"/>
              </a:ext>
            </a:extLst>
          </p:cNvPr>
          <p:cNvSpPr txBox="1">
            <a:spLocks/>
          </p:cNvSpPr>
          <p:nvPr/>
        </p:nvSpPr>
        <p:spPr>
          <a:xfrm>
            <a:off x="307259" y="132790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sniff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F542BF2-6D2A-C56A-8C22-46EF17270725}"/>
              </a:ext>
            </a:extLst>
          </p:cNvPr>
          <p:cNvSpPr txBox="1">
            <a:spLocks/>
          </p:cNvSpPr>
          <p:nvPr/>
        </p:nvSpPr>
        <p:spPr>
          <a:xfrm>
            <a:off x="2698121" y="133829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sneeze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429E0EA-2E0B-9768-5622-9F85CC48659F}"/>
              </a:ext>
            </a:extLst>
          </p:cNvPr>
          <p:cNvSpPr txBox="1">
            <a:spLocks/>
          </p:cNvSpPr>
          <p:nvPr/>
        </p:nvSpPr>
        <p:spPr>
          <a:xfrm>
            <a:off x="5088983" y="133829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snout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CB5D4ED-CB1F-5747-7BFD-76CC69B11D70}"/>
              </a:ext>
            </a:extLst>
          </p:cNvPr>
          <p:cNvSpPr txBox="1">
            <a:spLocks/>
          </p:cNvSpPr>
          <p:nvPr/>
        </p:nvSpPr>
        <p:spPr>
          <a:xfrm>
            <a:off x="307259" y="220530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snack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299F61D1-4E62-20D3-C1B1-39D1F2AF0A0E}"/>
              </a:ext>
            </a:extLst>
          </p:cNvPr>
          <p:cNvSpPr txBox="1">
            <a:spLocks/>
          </p:cNvSpPr>
          <p:nvPr/>
        </p:nvSpPr>
        <p:spPr>
          <a:xfrm>
            <a:off x="2698121" y="217884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snap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0DD7D77-EF05-31C3-E6E8-C9A130FAA418}"/>
              </a:ext>
            </a:extLst>
          </p:cNvPr>
          <p:cNvSpPr txBox="1">
            <a:spLocks/>
          </p:cNvSpPr>
          <p:nvPr/>
        </p:nvSpPr>
        <p:spPr>
          <a:xfrm>
            <a:off x="5088983" y="217123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snarl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D3C5153E-8BE0-9436-6B7E-CB616E3E3A67}"/>
              </a:ext>
            </a:extLst>
          </p:cNvPr>
          <p:cNvSpPr txBox="1">
            <a:spLocks/>
          </p:cNvSpPr>
          <p:nvPr/>
        </p:nvSpPr>
        <p:spPr>
          <a:xfrm>
            <a:off x="2311399" y="4052426"/>
            <a:ext cx="7696201" cy="110346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do the words mean? What meaning does the submorpheme </a:t>
            </a:r>
            <a:r>
              <a:rPr lang="en-GB" sz="2800" i="1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sn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hints at?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9DBE451E-3E94-178F-B1C0-ABF121F5C8B7}"/>
              </a:ext>
            </a:extLst>
          </p:cNvPr>
          <p:cNvSpPr txBox="1">
            <a:spLocks/>
          </p:cNvSpPr>
          <p:nvPr/>
        </p:nvSpPr>
        <p:spPr>
          <a:xfrm>
            <a:off x="2339257" y="5436828"/>
            <a:ext cx="7696201" cy="110346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often relate to the nose or mouth, or to unpleasant or sneaky actions.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66C3752F-0181-99AF-C7A8-874B5BF48DFB}"/>
              </a:ext>
            </a:extLst>
          </p:cNvPr>
          <p:cNvSpPr txBox="1">
            <a:spLocks/>
          </p:cNvSpPr>
          <p:nvPr/>
        </p:nvSpPr>
        <p:spPr>
          <a:xfrm>
            <a:off x="7479845" y="130143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snot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DC2B66A6-2536-191D-E765-83755C6582C0}"/>
              </a:ext>
            </a:extLst>
          </p:cNvPr>
          <p:cNvSpPr txBox="1">
            <a:spLocks/>
          </p:cNvSpPr>
          <p:nvPr/>
        </p:nvSpPr>
        <p:spPr>
          <a:xfrm>
            <a:off x="9870707" y="131182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sneer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A0A28378-3A6A-49CE-CD2A-5072A64A67E3}"/>
              </a:ext>
            </a:extLst>
          </p:cNvPr>
          <p:cNvSpPr txBox="1">
            <a:spLocks/>
          </p:cNvSpPr>
          <p:nvPr/>
        </p:nvSpPr>
        <p:spPr>
          <a:xfrm>
            <a:off x="7479845" y="217884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snicker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DE4F40B2-5569-C70E-5B84-769D75D47904}"/>
              </a:ext>
            </a:extLst>
          </p:cNvPr>
          <p:cNvSpPr txBox="1">
            <a:spLocks/>
          </p:cNvSpPr>
          <p:nvPr/>
        </p:nvSpPr>
        <p:spPr>
          <a:xfrm>
            <a:off x="9870707" y="215238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snore</a:t>
            </a:r>
          </a:p>
        </p:txBody>
      </p:sp>
    </p:spTree>
    <p:extLst>
      <p:ext uri="{BB962C8B-B14F-4D97-AF65-F5344CB8AC3E}">
        <p14:creationId xmlns:p14="http://schemas.microsoft.com/office/powerpoint/2010/main" val="1750741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4" grpId="0" animBg="1"/>
      <p:bldP spid="6" grpId="0" animBg="1"/>
      <p:bldP spid="8" grpId="0" animBg="1"/>
      <p:bldP spid="18" grpId="0" animBg="1"/>
      <p:bldP spid="19" grpId="0" animBg="1"/>
      <p:bldP spid="24" grpId="0" animBg="1"/>
      <p:bldP spid="25" grpId="0" animBg="1"/>
      <p:bldP spid="26" grpId="0" animBg="1"/>
      <p:bldP spid="27" grpId="0" animBg="1"/>
      <p:bldP spid="29" grpId="0" animBg="1"/>
      <p:bldP spid="3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9B660E-F4C0-7050-6029-D09661CBD7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761F5BB8-9F35-BBAE-6252-B07E038773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926C51-E655-140A-3099-F4E1FE3FCF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E45A6519-0FC4-47AC-E7E2-0DF4E55CF3AC}"/>
              </a:ext>
            </a:extLst>
          </p:cNvPr>
          <p:cNvSpPr txBox="1">
            <a:spLocks/>
          </p:cNvSpPr>
          <p:nvPr/>
        </p:nvSpPr>
        <p:spPr>
          <a:xfrm>
            <a:off x="2184400" y="401303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submorpheme do these words have?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A21DCAB-845A-8E85-9378-11C64DDBCE03}"/>
              </a:ext>
            </a:extLst>
          </p:cNvPr>
          <p:cNvSpPr txBox="1">
            <a:spLocks/>
          </p:cNvSpPr>
          <p:nvPr/>
        </p:nvSpPr>
        <p:spPr>
          <a:xfrm>
            <a:off x="2339258" y="3134651"/>
            <a:ext cx="7696201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all have the submorpheme </a:t>
            </a:r>
            <a:r>
              <a:rPr lang="en-GB" sz="2800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ump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pic>
        <p:nvPicPr>
          <p:cNvPr id="23" name="Picture 22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57943E0B-4B1E-3BEE-8D83-FB392DF4D76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02873" y="4174838"/>
            <a:ext cx="3140056" cy="247575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B91E5ED-D60F-1460-6D39-A963B4827213}"/>
              </a:ext>
            </a:extLst>
          </p:cNvPr>
          <p:cNvSpPr txBox="1">
            <a:spLocks/>
          </p:cNvSpPr>
          <p:nvPr/>
        </p:nvSpPr>
        <p:spPr>
          <a:xfrm>
            <a:off x="2745659" y="137354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bump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D99DE63-AE95-FDEF-A217-4831A0A3D679}"/>
              </a:ext>
            </a:extLst>
          </p:cNvPr>
          <p:cNvSpPr txBox="1">
            <a:spLocks/>
          </p:cNvSpPr>
          <p:nvPr/>
        </p:nvSpPr>
        <p:spPr>
          <a:xfrm>
            <a:off x="5136521" y="138393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lump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2EAED14-8A35-1FEF-31FB-637D3ECE11A4}"/>
              </a:ext>
            </a:extLst>
          </p:cNvPr>
          <p:cNvSpPr txBox="1">
            <a:spLocks/>
          </p:cNvSpPr>
          <p:nvPr/>
        </p:nvSpPr>
        <p:spPr>
          <a:xfrm>
            <a:off x="7527383" y="138393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thump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348644C-32B2-655A-01B7-2E86421407C0}"/>
              </a:ext>
            </a:extLst>
          </p:cNvPr>
          <p:cNvSpPr txBox="1">
            <a:spLocks/>
          </p:cNvSpPr>
          <p:nvPr/>
        </p:nvSpPr>
        <p:spPr>
          <a:xfrm>
            <a:off x="2745659" y="225095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stump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3C877BB-6C6F-A47E-ECC8-CE6266814926}"/>
              </a:ext>
            </a:extLst>
          </p:cNvPr>
          <p:cNvSpPr txBox="1">
            <a:spLocks/>
          </p:cNvSpPr>
          <p:nvPr/>
        </p:nvSpPr>
        <p:spPr>
          <a:xfrm>
            <a:off x="5136521" y="222448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dump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52AA5BE5-F72B-429B-1B68-912786F2F97E}"/>
              </a:ext>
            </a:extLst>
          </p:cNvPr>
          <p:cNvSpPr txBox="1">
            <a:spLocks/>
          </p:cNvSpPr>
          <p:nvPr/>
        </p:nvSpPr>
        <p:spPr>
          <a:xfrm>
            <a:off x="7527383" y="221687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clump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574E283F-FBEA-2096-4F22-EBCFD6DD2B76}"/>
              </a:ext>
            </a:extLst>
          </p:cNvPr>
          <p:cNvSpPr txBox="1">
            <a:spLocks/>
          </p:cNvSpPr>
          <p:nvPr/>
        </p:nvSpPr>
        <p:spPr>
          <a:xfrm>
            <a:off x="2311399" y="4052426"/>
            <a:ext cx="7696201" cy="110346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do the words mean? What meaning does the submorpheme ump hint at?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7B5DA28A-EBCA-66D9-EE2F-A9A4CA68980F}"/>
              </a:ext>
            </a:extLst>
          </p:cNvPr>
          <p:cNvSpPr txBox="1">
            <a:spLocks/>
          </p:cNvSpPr>
          <p:nvPr/>
        </p:nvSpPr>
        <p:spPr>
          <a:xfrm>
            <a:off x="2339257" y="5436828"/>
            <a:ext cx="7696201" cy="110346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They all hint at heaviness and a dull impact. </a:t>
            </a:r>
          </a:p>
        </p:txBody>
      </p:sp>
    </p:spTree>
    <p:extLst>
      <p:ext uri="{BB962C8B-B14F-4D97-AF65-F5344CB8AC3E}">
        <p14:creationId xmlns:p14="http://schemas.microsoft.com/office/powerpoint/2010/main" val="1987033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4" grpId="0" animBg="1"/>
      <p:bldP spid="6" grpId="0" animBg="1"/>
      <p:bldP spid="8" grpId="0" animBg="1"/>
      <p:bldP spid="18" grpId="0" animBg="1"/>
      <p:bldP spid="19" grpId="0" animBg="1"/>
      <p:bldP spid="24" grpId="0" animBg="1"/>
      <p:bldP spid="2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EF32FE-7A9D-83FD-5165-F2DE8E1D6C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E038C215-7FBC-A623-FD4B-41FCC2C6BC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0E42B556-46B6-1DD1-AF58-F1EF5C43F9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34A6D7D2-6A38-0804-A5E5-714C26D9356F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15CC4D22-B194-1B4B-71C9-E268DCB5D29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5B7593-3F64-EDC9-5053-E9BEEA00006B}"/>
              </a:ext>
            </a:extLst>
          </p:cNvPr>
          <p:cNvSpPr txBox="1"/>
          <p:nvPr/>
        </p:nvSpPr>
        <p:spPr>
          <a:xfrm>
            <a:off x="332509" y="1968670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candles </a:t>
            </a:r>
            <a:r>
              <a:rPr lang="en-GB" sz="3400" dirty="0" err="1">
                <a:solidFill>
                  <a:schemeClr val="bg1"/>
                </a:solidFill>
              </a:rPr>
              <a:t>glowd</a:t>
            </a:r>
            <a:r>
              <a:rPr lang="en-GB" sz="3400" dirty="0">
                <a:solidFill>
                  <a:schemeClr val="bg1"/>
                </a:solidFill>
              </a:rPr>
              <a:t> and </a:t>
            </a:r>
            <a:r>
              <a:rPr lang="en-GB" sz="3400" dirty="0" err="1">
                <a:solidFill>
                  <a:schemeClr val="bg1"/>
                </a:solidFill>
              </a:rPr>
              <a:t>glistned</a:t>
            </a:r>
            <a:r>
              <a:rPr lang="en-GB" sz="3400" dirty="0">
                <a:solidFill>
                  <a:schemeClr val="bg1"/>
                </a:solidFill>
              </a:rPr>
              <a:t> as their light shone through the </a:t>
            </a:r>
            <a:r>
              <a:rPr lang="en-GB" sz="3400" dirty="0" err="1">
                <a:solidFill>
                  <a:schemeClr val="bg1"/>
                </a:solidFill>
              </a:rPr>
              <a:t>gllass</a:t>
            </a:r>
            <a:r>
              <a:rPr lang="en-GB" sz="3400" dirty="0">
                <a:solidFill>
                  <a:schemeClr val="bg1"/>
                </a:solidFill>
              </a:rPr>
              <a:t> window.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6F9C6C-47BB-A28B-43F6-F2218AAA3F4F}"/>
              </a:ext>
            </a:extLst>
          </p:cNvPr>
          <p:cNvSpPr txBox="1"/>
          <p:nvPr/>
        </p:nvSpPr>
        <p:spPr>
          <a:xfrm>
            <a:off x="387927" y="5064714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candles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glowed</a:t>
            </a:r>
            <a:r>
              <a:rPr lang="en-GB" sz="3400" dirty="0">
                <a:solidFill>
                  <a:schemeClr val="bg1"/>
                </a:solidFill>
              </a:rPr>
              <a:t> and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glistened</a:t>
            </a:r>
            <a:r>
              <a:rPr lang="en-GB" sz="3400" dirty="0">
                <a:solidFill>
                  <a:schemeClr val="bg1"/>
                </a:solidFill>
              </a:rPr>
              <a:t> as their light shone through 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glass</a:t>
            </a:r>
            <a:r>
              <a:rPr lang="en-GB" sz="3400" dirty="0">
                <a:solidFill>
                  <a:schemeClr val="bg1"/>
                </a:solidFill>
              </a:rPr>
              <a:t> window.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01AC5E5-F858-1376-1967-8E87160B40CF}"/>
              </a:ext>
            </a:extLst>
          </p:cNvPr>
          <p:cNvSpPr txBox="1"/>
          <p:nvPr/>
        </p:nvSpPr>
        <p:spPr>
          <a:xfrm>
            <a:off x="332509" y="3599796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candles glowed and glistened as their light shone through the glass window.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D02BFA-6AC6-DD12-AD25-0B8DAF85F264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B2D1AE9-180B-03DB-9AC1-9C67617E6CEB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3714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9EA30C-ECF6-E3A9-607E-C041C06FB0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6506E5F-716F-23C1-CFB5-31F96CC18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025EB4-4105-B4F0-9228-45F18BD788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02012932-592B-4BC8-8CAD-76A14E28B842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7C0C7097-6177-8DFC-ACCD-8A65E7C1979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F266D-38C6-C5AF-BCA6-37244D9141A2}"/>
              </a:ext>
            </a:extLst>
          </p:cNvPr>
          <p:cNvSpPr txBox="1"/>
          <p:nvPr/>
        </p:nvSpPr>
        <p:spPr>
          <a:xfrm>
            <a:off x="332509" y="2034968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dog lifted its </a:t>
            </a:r>
            <a:r>
              <a:rPr lang="en-GB" sz="3400" dirty="0" err="1">
                <a:solidFill>
                  <a:schemeClr val="bg1"/>
                </a:solidFill>
              </a:rPr>
              <a:t>snowt</a:t>
            </a:r>
            <a:r>
              <a:rPr lang="en-GB" sz="3400" dirty="0">
                <a:solidFill>
                  <a:schemeClr val="bg1"/>
                </a:solidFill>
              </a:rPr>
              <a:t> to </a:t>
            </a:r>
            <a:r>
              <a:rPr lang="en-GB" sz="3400" dirty="0" err="1">
                <a:solidFill>
                  <a:schemeClr val="bg1"/>
                </a:solidFill>
              </a:rPr>
              <a:t>smiff</a:t>
            </a:r>
            <a:r>
              <a:rPr lang="en-GB" sz="3400" dirty="0">
                <a:solidFill>
                  <a:schemeClr val="bg1"/>
                </a:solidFill>
              </a:rPr>
              <a:t> the air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before letting out a </a:t>
            </a:r>
            <a:r>
              <a:rPr lang="en-GB" sz="3400" dirty="0" err="1">
                <a:solidFill>
                  <a:schemeClr val="bg1"/>
                </a:solidFill>
              </a:rPr>
              <a:t>scarl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54E044A-D462-5A1C-CA9C-C9E8DDD6B002}"/>
              </a:ext>
            </a:extLst>
          </p:cNvPr>
          <p:cNvSpPr txBox="1"/>
          <p:nvPr/>
        </p:nvSpPr>
        <p:spPr>
          <a:xfrm>
            <a:off x="360218" y="508561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dog lifted its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snout</a:t>
            </a:r>
            <a:r>
              <a:rPr lang="en-GB" sz="3400" dirty="0">
                <a:solidFill>
                  <a:schemeClr val="bg1"/>
                </a:solidFill>
              </a:rPr>
              <a:t> to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sniff</a:t>
            </a:r>
            <a:r>
              <a:rPr lang="en-GB" sz="3400" dirty="0">
                <a:solidFill>
                  <a:schemeClr val="bg1"/>
                </a:solidFill>
              </a:rPr>
              <a:t> the air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before letting out a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snarl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61AE4A-0112-9150-6799-0DE8C8578EF6}"/>
              </a:ext>
            </a:extLst>
          </p:cNvPr>
          <p:cNvSpPr txBox="1"/>
          <p:nvPr/>
        </p:nvSpPr>
        <p:spPr>
          <a:xfrm>
            <a:off x="318654" y="3560290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dog lifted its snout to sniff the air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before letting out a snarl.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31A67A1-DE5F-F02E-D8DE-9BAA6DCD4E96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AF529A0-33B7-8A08-717E-1A79CFB519BA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051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B086559-B5FB-1A9A-82A9-FE86BC196D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978792-A5EE-496B-B0E0-C6FD309BE292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8631F5E2-E18F-1587-F217-04424B6CA0E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96414" y="1660124"/>
            <a:ext cx="7459640" cy="40233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glow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glitter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glimmer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glaze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glisten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glass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sniff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sneeze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snout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snack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snap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snarl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950D525-0002-1CE1-9E55-5F24B4AC5F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6"/>
            <a:extLst>
              <a:ext uri="{FF2B5EF4-FFF2-40B4-BE49-F238E27FC236}">
                <a16:creationId xmlns:a16="http://schemas.microsoft.com/office/drawing/2014/main" id="{AB87BF5D-373E-1FE4-5A88-17C0198A8616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1D3E8D-CF7A-37A9-EC70-B1B88F873B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E9A90B-A366-8270-2D42-E0AEBD6571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F88BFB-B89D-0C69-8D3E-B60DF17AA0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The spelling of a word relates to:</a:t>
            </a:r>
          </a:p>
          <a:p>
            <a:pPr marL="717550" indent="1079500">
              <a:buFont typeface="+mj-lt"/>
              <a:buAutoNum type="arabicPeriod"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how the word is pronounced and </a:t>
            </a:r>
          </a:p>
          <a:p>
            <a:pPr marL="717550" indent="1079500">
              <a:buFont typeface="+mj-lt"/>
              <a:buAutoNum type="arabicPeriod"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what the word means.  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8BBD21FB-6D2F-C02E-CC0B-F69D1E9FAAF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E2733546-FAEB-DDAA-9228-4E52875E9704}"/>
              </a:ext>
            </a:extLst>
          </p:cNvPr>
          <p:cNvSpPr txBox="1">
            <a:spLocks/>
          </p:cNvSpPr>
          <p:nvPr/>
        </p:nvSpPr>
        <p:spPr>
          <a:xfrm>
            <a:off x="4116000" y="40930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goes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28DCA17-ACA0-5B48-7C41-21EE876A0EAE}"/>
              </a:ext>
            </a:extLst>
          </p:cNvPr>
          <p:cNvSpPr txBox="1">
            <a:spLocks/>
          </p:cNvSpPr>
          <p:nvPr/>
        </p:nvSpPr>
        <p:spPr>
          <a:xfrm>
            <a:off x="6673117" y="40930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goz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3AE4124-2C95-12B5-5478-D9AE2655EAFB}"/>
              </a:ext>
            </a:extLst>
          </p:cNvPr>
          <p:cNvSpPr txBox="1">
            <a:spLocks/>
          </p:cNvSpPr>
          <p:nvPr/>
        </p:nvSpPr>
        <p:spPr>
          <a:xfrm>
            <a:off x="2551289" y="3094098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are these words pronounced?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E030E05-73D9-F33F-3A71-D64F52A322FE}"/>
              </a:ext>
            </a:extLst>
          </p:cNvPr>
          <p:cNvSpPr txBox="1">
            <a:spLocks/>
          </p:cNvSpPr>
          <p:nvPr/>
        </p:nvSpPr>
        <p:spPr>
          <a:xfrm>
            <a:off x="2551289" y="5155378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Only one is correctly spelt.</a:t>
            </a:r>
          </a:p>
        </p:txBody>
      </p:sp>
    </p:spTree>
    <p:extLst>
      <p:ext uri="{BB962C8B-B14F-4D97-AF65-F5344CB8AC3E}">
        <p14:creationId xmlns:p14="http://schemas.microsoft.com/office/powerpoint/2010/main" val="1367075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5D402F-FFE0-E8C8-B86E-051F4A184A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, background pattern&#10;&#10;Description automatically generated">
            <a:extLst>
              <a:ext uri="{FF2B5EF4-FFF2-40B4-BE49-F238E27FC236}">
                <a16:creationId xmlns:a16="http://schemas.microsoft.com/office/drawing/2014/main" id="{122A1130-3CC7-07E1-C637-052F2833C6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54B9E7-25DD-2274-19B8-C347452C52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1FAB24-8A87-9308-45D9-14005F968725}"/>
              </a:ext>
            </a:extLst>
          </p:cNvPr>
          <p:cNvSpPr txBox="1">
            <a:spLocks/>
          </p:cNvSpPr>
          <p:nvPr/>
        </p:nvSpPr>
        <p:spPr>
          <a:xfrm>
            <a:off x="3918292" y="136076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goes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4CD02B-97F1-3D73-1AA7-31F7B409ECE3}"/>
              </a:ext>
            </a:extLst>
          </p:cNvPr>
          <p:cNvSpPr txBox="1">
            <a:spLocks/>
          </p:cNvSpPr>
          <p:nvPr/>
        </p:nvSpPr>
        <p:spPr>
          <a:xfrm>
            <a:off x="6475409" y="136076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goz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8B793A5-78C6-646B-6F38-ACCEBFF5A2A5}"/>
              </a:ext>
            </a:extLst>
          </p:cNvPr>
          <p:cNvSpPr txBox="1">
            <a:spLocks/>
          </p:cNvSpPr>
          <p:nvPr/>
        </p:nvSpPr>
        <p:spPr>
          <a:xfrm>
            <a:off x="2353581" y="361794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are these words pronounced?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42245C60-825C-2599-CC20-D805AF28E271}"/>
              </a:ext>
            </a:extLst>
          </p:cNvPr>
          <p:cNvSpPr txBox="1">
            <a:spLocks/>
          </p:cNvSpPr>
          <p:nvPr/>
        </p:nvSpPr>
        <p:spPr>
          <a:xfrm>
            <a:off x="2353581" y="2423074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Only one is correctly spelt.</a:t>
            </a:r>
          </a:p>
        </p:txBody>
      </p:sp>
      <p:pic>
        <p:nvPicPr>
          <p:cNvPr id="8" name="Picture 7" descr="A picture containing wheel&#10;&#10;Description automatically generated">
            <a:extLst>
              <a:ext uri="{FF2B5EF4-FFF2-40B4-BE49-F238E27FC236}">
                <a16:creationId xmlns:a16="http://schemas.microsoft.com/office/drawing/2014/main" id="{B73C86CB-2E50-20FE-1865-F0F3EE2A8AB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93986" y="3930166"/>
            <a:ext cx="3344348" cy="312022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E99F867F-44E4-E07D-B7CD-8131FABB36A5}"/>
              </a:ext>
            </a:extLst>
          </p:cNvPr>
          <p:cNvSpPr txBox="1">
            <a:spLocks/>
          </p:cNvSpPr>
          <p:nvPr/>
        </p:nvSpPr>
        <p:spPr>
          <a:xfrm>
            <a:off x="5898291" y="434958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go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89B1778-392C-AD03-C33A-6D1121D9C1D8}"/>
              </a:ext>
            </a:extLst>
          </p:cNvPr>
          <p:cNvSpPr txBox="1">
            <a:spLocks/>
          </p:cNvSpPr>
          <p:nvPr/>
        </p:nvSpPr>
        <p:spPr>
          <a:xfrm>
            <a:off x="8455408" y="434958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2220E2A1-4BA1-3375-A3A4-222EC417AF0B}"/>
              </a:ext>
            </a:extLst>
          </p:cNvPr>
          <p:cNvSpPr/>
          <p:nvPr/>
        </p:nvSpPr>
        <p:spPr>
          <a:xfrm>
            <a:off x="7961267" y="449001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D909F53F-973E-2499-BDB2-220020C2C58F}"/>
              </a:ext>
            </a:extLst>
          </p:cNvPr>
          <p:cNvSpPr/>
          <p:nvPr/>
        </p:nvSpPr>
        <p:spPr>
          <a:xfrm>
            <a:off x="4428728" y="445078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C473B82-C148-7FD9-4D97-2162A820AF18}"/>
              </a:ext>
            </a:extLst>
          </p:cNvPr>
          <p:cNvSpPr txBox="1">
            <a:spLocks/>
          </p:cNvSpPr>
          <p:nvPr/>
        </p:nvSpPr>
        <p:spPr>
          <a:xfrm>
            <a:off x="5898291" y="531817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go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451A08E-D30F-09EE-545F-DDADB65702D5}"/>
              </a:ext>
            </a:extLst>
          </p:cNvPr>
          <p:cNvSpPr txBox="1">
            <a:spLocks/>
          </p:cNvSpPr>
          <p:nvPr/>
        </p:nvSpPr>
        <p:spPr>
          <a:xfrm>
            <a:off x="1965841" y="428454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goes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109C9243-E47A-4DB7-7558-D9E7B1327DF9}"/>
              </a:ext>
            </a:extLst>
          </p:cNvPr>
          <p:cNvSpPr txBox="1">
            <a:spLocks/>
          </p:cNvSpPr>
          <p:nvPr/>
        </p:nvSpPr>
        <p:spPr>
          <a:xfrm>
            <a:off x="8455409" y="531817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he/she/it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B6E14994-DDC5-F606-916B-0B8F146CB193}"/>
              </a:ext>
            </a:extLst>
          </p:cNvPr>
          <p:cNvSpPr txBox="1">
            <a:spLocks/>
          </p:cNvSpPr>
          <p:nvPr/>
        </p:nvSpPr>
        <p:spPr>
          <a:xfrm>
            <a:off x="2353581" y="3335916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what if I knew what bits of words meant?</a:t>
            </a:r>
          </a:p>
        </p:txBody>
      </p:sp>
    </p:spTree>
    <p:extLst>
      <p:ext uri="{BB962C8B-B14F-4D97-AF65-F5344CB8AC3E}">
        <p14:creationId xmlns:p14="http://schemas.microsoft.com/office/powerpoint/2010/main" val="922627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A86E61-BDB4-08D5-FF8F-2EC4776435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2A475FCA-787E-246B-1696-7C8F73E3FD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22E337-F239-4409-5B0A-8663978946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A9D7066-A234-0F33-B6A3-0A4C62F0FDA5}"/>
              </a:ext>
            </a:extLst>
          </p:cNvPr>
          <p:cNvSpPr txBox="1">
            <a:spLocks/>
          </p:cNvSpPr>
          <p:nvPr/>
        </p:nvSpPr>
        <p:spPr>
          <a:xfrm>
            <a:off x="5729110" y="14149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go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B298A0B-4710-0268-43AC-2BBEF7E69D20}"/>
              </a:ext>
            </a:extLst>
          </p:cNvPr>
          <p:cNvSpPr txBox="1">
            <a:spLocks/>
          </p:cNvSpPr>
          <p:nvPr/>
        </p:nvSpPr>
        <p:spPr>
          <a:xfrm>
            <a:off x="8286227" y="14149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AC99A708-5E5C-427B-E6F7-4332789BFA83}"/>
              </a:ext>
            </a:extLst>
          </p:cNvPr>
          <p:cNvSpPr/>
          <p:nvPr/>
        </p:nvSpPr>
        <p:spPr>
          <a:xfrm>
            <a:off x="7792086" y="155540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C54EBA7B-59AA-27E3-9A64-B326BB89FD2B}"/>
              </a:ext>
            </a:extLst>
          </p:cNvPr>
          <p:cNvSpPr/>
          <p:nvPr/>
        </p:nvSpPr>
        <p:spPr>
          <a:xfrm>
            <a:off x="4259547" y="151617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7A355695-AB8F-27EC-BCAD-90FCEE8F3934}"/>
              </a:ext>
            </a:extLst>
          </p:cNvPr>
          <p:cNvSpPr txBox="1">
            <a:spLocks/>
          </p:cNvSpPr>
          <p:nvPr/>
        </p:nvSpPr>
        <p:spPr>
          <a:xfrm>
            <a:off x="5729110" y="238356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go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390CB36-ADCD-C321-A8EA-89C837219CF9}"/>
              </a:ext>
            </a:extLst>
          </p:cNvPr>
          <p:cNvSpPr txBox="1">
            <a:spLocks/>
          </p:cNvSpPr>
          <p:nvPr/>
        </p:nvSpPr>
        <p:spPr>
          <a:xfrm>
            <a:off x="1796660" y="134993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goes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D58970A-EA2E-745A-D7DD-374778E49A78}"/>
              </a:ext>
            </a:extLst>
          </p:cNvPr>
          <p:cNvSpPr txBox="1">
            <a:spLocks/>
          </p:cNvSpPr>
          <p:nvPr/>
        </p:nvSpPr>
        <p:spPr>
          <a:xfrm>
            <a:off x="8286228" y="23835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he/she/it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F60BB11-9795-7F63-F1E9-3BA9448283D9}"/>
              </a:ext>
            </a:extLst>
          </p:cNvPr>
          <p:cNvSpPr txBox="1">
            <a:spLocks/>
          </p:cNvSpPr>
          <p:nvPr/>
        </p:nvSpPr>
        <p:spPr>
          <a:xfrm>
            <a:off x="2184400" y="401303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what if I knew what bits of words meant?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7518602-272B-BF99-7F2D-FE008926BE0F}"/>
              </a:ext>
            </a:extLst>
          </p:cNvPr>
          <p:cNvSpPr txBox="1">
            <a:spLocks/>
          </p:cNvSpPr>
          <p:nvPr/>
        </p:nvSpPr>
        <p:spPr>
          <a:xfrm>
            <a:off x="864973" y="3343624"/>
            <a:ext cx="10738022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By knowing what the word means, I know the correct spelling!!!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E8CDA50-2A1F-514D-2658-2A94431F1F8B}"/>
              </a:ext>
            </a:extLst>
          </p:cNvPr>
          <p:cNvSpPr txBox="1">
            <a:spLocks/>
          </p:cNvSpPr>
          <p:nvPr/>
        </p:nvSpPr>
        <p:spPr>
          <a:xfrm>
            <a:off x="3960422" y="457281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goes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BF5C0821-4E7D-8373-C452-5671B3879D86}"/>
              </a:ext>
            </a:extLst>
          </p:cNvPr>
          <p:cNvSpPr txBox="1">
            <a:spLocks/>
          </p:cNvSpPr>
          <p:nvPr/>
        </p:nvSpPr>
        <p:spPr>
          <a:xfrm>
            <a:off x="6517539" y="457281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goz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Multiplication Sign 20">
            <a:extLst>
              <a:ext uri="{FF2B5EF4-FFF2-40B4-BE49-F238E27FC236}">
                <a16:creationId xmlns:a16="http://schemas.microsoft.com/office/drawing/2014/main" id="{D357FEDD-F0CC-5992-242B-6844793BDFB7}"/>
              </a:ext>
            </a:extLst>
          </p:cNvPr>
          <p:cNvSpPr/>
          <p:nvPr/>
        </p:nvSpPr>
        <p:spPr>
          <a:xfrm>
            <a:off x="6537876" y="3808011"/>
            <a:ext cx="1980000" cy="2193616"/>
          </a:xfrm>
          <a:prstGeom prst="mathMultiply">
            <a:avLst>
              <a:gd name="adj1" fmla="val 7294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ED2A50A6-6222-654D-4B48-BA23489A9BDE}"/>
              </a:ext>
            </a:extLst>
          </p:cNvPr>
          <p:cNvSpPr txBox="1">
            <a:spLocks/>
          </p:cNvSpPr>
          <p:nvPr/>
        </p:nvSpPr>
        <p:spPr>
          <a:xfrm>
            <a:off x="2450362" y="5733168"/>
            <a:ext cx="7966384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bits of words are called “morphemes”.</a:t>
            </a:r>
          </a:p>
        </p:txBody>
      </p:sp>
      <p:pic>
        <p:nvPicPr>
          <p:cNvPr id="23" name="Picture 22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6AD7087A-6443-A9D0-A6CD-5F70B7F8294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02873" y="4174838"/>
            <a:ext cx="3140056" cy="2475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0680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0" grpId="0" animBg="1"/>
      <p:bldP spid="21" grpId="0" animBg="1"/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goes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goz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197748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90546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43BA50-1A89-2117-4DC0-FC0F82068A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651C51F9-F166-73C9-958F-1A24BE8575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885DFA-DB39-5F3F-A170-61CE96422A90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unhelpful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F997D5E9-5114-3D57-4F4F-FCF0C927F49C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morphemes in this word?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65C39573-EA8D-6289-32B2-457A040381F5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un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36FE1FE-F0D3-6F11-3F7B-E6D000C885C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help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DC70732-65A4-BC47-685D-618AF621D621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ful</a:t>
            </a:r>
            <a:endParaRPr lang="en-GB" sz="5400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2F0DBCE8-E16D-38B1-A3B4-1E647AFF864A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2FED5DE3-B6B1-8B9F-507F-D92072E53AFA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5434DDFD-7F85-2DA6-0820-573DD8350145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EB3E427-5888-306C-547F-A0C27F9ED463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3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opposite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C83819D-043B-C235-85C7-063C8C1CD7B0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45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to help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CBB1759A-6C92-21FB-F860-DBB3882DB48F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45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full of</a:t>
            </a:r>
          </a:p>
        </p:txBody>
      </p:sp>
    </p:spTree>
    <p:extLst>
      <p:ext uri="{BB962C8B-B14F-4D97-AF65-F5344CB8AC3E}">
        <p14:creationId xmlns:p14="http://schemas.microsoft.com/office/powerpoint/2010/main" val="918186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unhelpful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un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help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ful</a:t>
            </a:r>
            <a:endParaRPr lang="en-GB" sz="5400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761761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51B7AE-EAEE-6594-4FCF-EF8AF70CC4B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8"/>
            <a:ext cx="9144000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Submorphemes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01C6609C-3BE2-B0DA-7453-364149A1795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EAAB03A-E35E-EC91-EFFD-E281E0F2F3D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B5931B9-8640-EB72-8245-B378A533FEC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1055 0.487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1" y="2439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008 -0.0555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10" y="-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885</Words>
  <Application>Microsoft Office PowerPoint</Application>
  <PresentationFormat>Widescreen</PresentationFormat>
  <Paragraphs>169</Paragraphs>
  <Slides>18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1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Submorphemes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Emile - Morphology</dc:title>
  <dc:creator>Glen Jones;Siobhan</dc:creator>
  <cp:lastModifiedBy>Glen Jones</cp:lastModifiedBy>
  <cp:revision>64</cp:revision>
  <dcterms:created xsi:type="dcterms:W3CDTF">2022-05-31T09:42:07Z</dcterms:created>
  <dcterms:modified xsi:type="dcterms:W3CDTF">2026-06-01T15:40:11Z</dcterms:modified>
</cp:coreProperties>
</file>