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359" r:id="rId2"/>
    <p:sldId id="274" r:id="rId3"/>
    <p:sldId id="269" r:id="rId4"/>
    <p:sldId id="272" r:id="rId5"/>
    <p:sldId id="330" r:id="rId6"/>
    <p:sldId id="279" r:id="rId7"/>
    <p:sldId id="280" r:id="rId8"/>
    <p:sldId id="281" r:id="rId9"/>
    <p:sldId id="365" r:id="rId10"/>
    <p:sldId id="367" r:id="rId11"/>
    <p:sldId id="366" r:id="rId12"/>
    <p:sldId id="368" r:id="rId13"/>
    <p:sldId id="277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5A9C05-8E2C-43B6-B45A-512232D10D0E}" v="3" dt="2026-06-01T15:50:18.1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7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50:18.186" v="412" actId="113"/>
      <pc:docMkLst>
        <pc:docMk/>
      </pc:docMkLst>
      <pc:sldChg chg="modSp mod">
        <pc:chgData name="Glen Jones" userId="e846aaca-4b24-4b13-b0d0-f2308e16b284" providerId="ADAL" clId="{ED47ACC3-9597-4D89-A1DC-43CF280EF274}" dt="2026-06-01T15:49:55.669" v="409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01T15:49:55.669" v="409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">
        <pc:chgData name="Glen Jones" userId="e846aaca-4b24-4b13-b0d0-f2308e16b284" providerId="ADAL" clId="{ED47ACC3-9597-4D89-A1DC-43CF280EF274}" dt="2026-06-01T15:50:18.186" v="412" actId="113"/>
        <pc:sldMkLst>
          <pc:docMk/>
          <pc:sldMk cId="825777782" sldId="280"/>
        </pc:sldMkLst>
        <pc:spChg chg="mod">
          <ac:chgData name="Glen Jones" userId="e846aaca-4b24-4b13-b0d0-f2308e16b284" providerId="ADAL" clId="{ED47ACC3-9597-4D89-A1DC-43CF280EF274}" dt="2026-06-01T15:50:18.186" v="412" actId="113"/>
          <ac:spMkLst>
            <pc:docMk/>
            <pc:sldMk cId="825777782" sldId="280"/>
            <ac:spMk id="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911F2B7-AAE0-921C-EAD8-0C0FAC46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68065" y="5587012"/>
            <a:ext cx="10852688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Blend as many words from these graphemes as possible!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BF140519-8239-5204-586C-1931AB18CD1C}"/>
              </a:ext>
            </a:extLst>
          </p:cNvPr>
          <p:cNvSpPr/>
          <p:nvPr/>
        </p:nvSpPr>
        <p:spPr>
          <a:xfrm>
            <a:off x="668065" y="314698"/>
            <a:ext cx="10852688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Say the graphemes as they appear!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2D66EC-BF59-7831-304B-A73680BA0CE1}"/>
              </a:ext>
            </a:extLst>
          </p:cNvPr>
          <p:cNvSpPr/>
          <p:nvPr/>
        </p:nvSpPr>
        <p:spPr>
          <a:xfrm>
            <a:off x="3903233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13AC94-6129-5494-6B11-BD63D9C25E97}"/>
              </a:ext>
            </a:extLst>
          </p:cNvPr>
          <p:cNvSpPr/>
          <p:nvPr/>
        </p:nvSpPr>
        <p:spPr>
          <a:xfrm>
            <a:off x="5413181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a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117A37A-9465-2292-4C79-02A50AC5A2F5}"/>
              </a:ext>
            </a:extLst>
          </p:cNvPr>
          <p:cNvSpPr/>
          <p:nvPr/>
        </p:nvSpPr>
        <p:spPr>
          <a:xfrm>
            <a:off x="6923129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gn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CC59E39-9512-0862-59AD-98A11FB4439A}"/>
              </a:ext>
            </a:extLst>
          </p:cNvPr>
          <p:cNvSpPr/>
          <p:nvPr/>
        </p:nvSpPr>
        <p:spPr>
          <a:xfrm>
            <a:off x="3903233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kn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4C67432-08C9-824A-3C9A-F8EDA7395B63}"/>
              </a:ext>
            </a:extLst>
          </p:cNvPr>
          <p:cNvSpPr/>
          <p:nvPr/>
        </p:nvSpPr>
        <p:spPr>
          <a:xfrm>
            <a:off x="5413181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i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C1DF577-5F0A-2706-7D3C-9B267D9F9481}"/>
              </a:ext>
            </a:extLst>
          </p:cNvPr>
          <p:cNvSpPr/>
          <p:nvPr/>
        </p:nvSpPr>
        <p:spPr>
          <a:xfrm>
            <a:off x="6923129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w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BDB2B66-9E4B-39A3-7D7D-6581E7672D34}"/>
              </a:ext>
            </a:extLst>
          </p:cNvPr>
          <p:cNvSpPr/>
          <p:nvPr/>
        </p:nvSpPr>
        <p:spPr>
          <a:xfrm>
            <a:off x="3903233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C8D1BF-C687-5908-160B-24AFC5537D65}"/>
              </a:ext>
            </a:extLst>
          </p:cNvPr>
          <p:cNvSpPr/>
          <p:nvPr/>
        </p:nvSpPr>
        <p:spPr>
          <a:xfrm>
            <a:off x="5413181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BFC2F75-366F-218B-248B-F73A397283DC}"/>
              </a:ext>
            </a:extLst>
          </p:cNvPr>
          <p:cNvSpPr/>
          <p:nvPr/>
        </p:nvSpPr>
        <p:spPr>
          <a:xfrm>
            <a:off x="6923129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sh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9" name="Red Oval">
            <a:extLst>
              <a:ext uri="{FF2B5EF4-FFF2-40B4-BE49-F238E27FC236}">
                <a16:creationId xmlns:a16="http://schemas.microsoft.com/office/drawing/2014/main" id="{F79CB380-94A4-613A-A5C0-D2C0F95F06C4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Green Oval">
            <a:extLst>
              <a:ext uri="{FF2B5EF4-FFF2-40B4-BE49-F238E27FC236}">
                <a16:creationId xmlns:a16="http://schemas.microsoft.com/office/drawing/2014/main" id="{988EE4E6-B087-51C3-EBEC-731F2B21FD5D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75CB1F7-7EFF-80D9-4D26-00474FC4AE63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Grey Oval">
            <a:extLst>
              <a:ext uri="{FF2B5EF4-FFF2-40B4-BE49-F238E27FC236}">
                <a16:creationId xmlns:a16="http://schemas.microsoft.com/office/drawing/2014/main" id="{F00A263B-9419-B593-E043-54DBECB2CEC5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53B1B96-9ED0-4CA1-8A1C-7051A65F304A}"/>
              </a:ext>
            </a:extLst>
          </p:cNvPr>
          <p:cNvSpPr/>
          <p:nvPr/>
        </p:nvSpPr>
        <p:spPr>
          <a:xfrm>
            <a:off x="2047380" y="348522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050ECF4-B465-20E3-D6A7-FA561EA07377}"/>
              </a:ext>
            </a:extLst>
          </p:cNvPr>
          <p:cNvCxnSpPr>
            <a:cxnSpLocks/>
            <a:stCxn id="42" idx="0"/>
          </p:cNvCxnSpPr>
          <p:nvPr/>
        </p:nvCxnSpPr>
        <p:spPr>
          <a:xfrm>
            <a:off x="2094620" y="2260299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A8920E8-1BC4-CB19-D79C-871D97BFC3DC}"/>
              </a:ext>
            </a:extLst>
          </p:cNvPr>
          <p:cNvCxnSpPr>
            <a:cxnSpLocks/>
          </p:cNvCxnSpPr>
          <p:nvPr/>
        </p:nvCxnSpPr>
        <p:spPr>
          <a:xfrm>
            <a:off x="2115392" y="507443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84DE0B-5528-3E42-FDB5-D81565A10E9B}"/>
              </a:ext>
            </a:extLst>
          </p:cNvPr>
          <p:cNvCxnSpPr>
            <a:cxnSpLocks/>
          </p:cNvCxnSpPr>
          <p:nvPr/>
        </p:nvCxnSpPr>
        <p:spPr>
          <a:xfrm>
            <a:off x="2688982" y="435127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FAEB712-8109-2081-A553-9CE3164B4C38}"/>
              </a:ext>
            </a:extLst>
          </p:cNvPr>
          <p:cNvCxnSpPr>
            <a:cxnSpLocks/>
          </p:cNvCxnSpPr>
          <p:nvPr/>
        </p:nvCxnSpPr>
        <p:spPr>
          <a:xfrm>
            <a:off x="1365929" y="246745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F5CD0A8-C5B3-E04F-CC53-58D0F453FCDC}"/>
              </a:ext>
            </a:extLst>
          </p:cNvPr>
          <p:cNvCxnSpPr>
            <a:cxnSpLocks/>
          </p:cNvCxnSpPr>
          <p:nvPr/>
        </p:nvCxnSpPr>
        <p:spPr>
          <a:xfrm>
            <a:off x="950724" y="296118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0006847-7EC0-A9DF-C1FC-CBD1BAB10E3D}"/>
              </a:ext>
            </a:extLst>
          </p:cNvPr>
          <p:cNvCxnSpPr>
            <a:cxnSpLocks/>
          </p:cNvCxnSpPr>
          <p:nvPr/>
        </p:nvCxnSpPr>
        <p:spPr>
          <a:xfrm>
            <a:off x="2987398" y="398989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755DA65-769E-D27A-F98A-2CEFFADE3C94}"/>
              </a:ext>
            </a:extLst>
          </p:cNvPr>
          <p:cNvCxnSpPr>
            <a:cxnSpLocks/>
          </p:cNvCxnSpPr>
          <p:nvPr/>
        </p:nvCxnSpPr>
        <p:spPr>
          <a:xfrm>
            <a:off x="3119742" y="352253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FA7936A-940A-4E50-E315-3C0C5BCA9550}"/>
              </a:ext>
            </a:extLst>
          </p:cNvPr>
          <p:cNvCxnSpPr>
            <a:cxnSpLocks/>
          </p:cNvCxnSpPr>
          <p:nvPr/>
        </p:nvCxnSpPr>
        <p:spPr>
          <a:xfrm>
            <a:off x="820651" y="354416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F767D98-2948-76D9-F776-3BC878EFC7DC}"/>
              </a:ext>
            </a:extLst>
          </p:cNvPr>
          <p:cNvCxnSpPr>
            <a:cxnSpLocks/>
          </p:cNvCxnSpPr>
          <p:nvPr/>
        </p:nvCxnSpPr>
        <p:spPr>
          <a:xfrm flipV="1">
            <a:off x="3040476" y="29752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B8E0F99-EDB3-6DC3-8211-45030DA4077F}"/>
              </a:ext>
            </a:extLst>
          </p:cNvPr>
          <p:cNvCxnSpPr>
            <a:cxnSpLocks/>
          </p:cNvCxnSpPr>
          <p:nvPr/>
        </p:nvCxnSpPr>
        <p:spPr>
          <a:xfrm flipV="1">
            <a:off x="980491" y="400629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A341A2B-7431-F6FE-E7F1-78415A9F5DA4}"/>
              </a:ext>
            </a:extLst>
          </p:cNvPr>
          <p:cNvCxnSpPr>
            <a:cxnSpLocks/>
          </p:cNvCxnSpPr>
          <p:nvPr/>
        </p:nvCxnSpPr>
        <p:spPr>
          <a:xfrm flipV="1">
            <a:off x="1341121" y="435127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6B58451-4568-D506-9D4C-8AB9B5B2327C}"/>
              </a:ext>
            </a:extLst>
          </p:cNvPr>
          <p:cNvCxnSpPr>
            <a:cxnSpLocks/>
          </p:cNvCxnSpPr>
          <p:nvPr/>
        </p:nvCxnSpPr>
        <p:spPr>
          <a:xfrm flipV="1">
            <a:off x="2744631" y="250894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157570B-650E-1964-A22D-13105D59194E}"/>
              </a:ext>
            </a:extLst>
          </p:cNvPr>
          <p:cNvGrpSpPr>
            <a:grpSpLocks/>
          </p:cNvGrpSpPr>
          <p:nvPr/>
        </p:nvGrpSpPr>
        <p:grpSpPr bwMode="auto">
          <a:xfrm>
            <a:off x="2093848" y="2440059"/>
            <a:ext cx="7938" cy="2208212"/>
            <a:chOff x="6948614" y="3503140"/>
            <a:chExt cx="7930" cy="2208694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DF9E4332-ECAD-6475-E440-CF4B1999AD0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D4956F3-FBA5-745B-8214-F82FB533DE1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BA51B2D8-099E-8157-BDEE-B6A561DB7FB7}"/>
              </a:ext>
            </a:extLst>
          </p:cNvPr>
          <p:cNvSpPr txBox="1"/>
          <p:nvPr/>
        </p:nvSpPr>
        <p:spPr>
          <a:xfrm>
            <a:off x="668065" y="1474461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F700B6-EC7F-3843-B48D-7543DCDB7707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2F525C5-A1FB-F38C-297C-C94C6E2E8C0C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62" name="Go 30 seconds">
            <a:extLst>
              <a:ext uri="{FF2B5EF4-FFF2-40B4-BE49-F238E27FC236}">
                <a16:creationId xmlns:a16="http://schemas.microsoft.com/office/drawing/2014/main" id="{F0F64AF0-9382-49C2-4AE4-9670C493CBC4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63" name="30 seconds start">
            <a:extLst>
              <a:ext uri="{FF2B5EF4-FFF2-40B4-BE49-F238E27FC236}">
                <a16:creationId xmlns:a16="http://schemas.microsoft.com/office/drawing/2014/main" id="{6E442F30-2BCD-FF80-6C88-D410F5B7AD3A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74094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7" dur="3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40" grpId="0" animBg="1"/>
      <p:bldP spid="42" grpId="0" animBg="1"/>
      <p:bldP spid="61" grpId="0" animBg="1"/>
      <p:bldP spid="62" grpId="0" animBg="1"/>
      <p:bldP spid="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911F2B7-AAE0-921C-EAD8-0C0FAC46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BF140519-8239-5204-586C-1931AB18CD1C}"/>
              </a:ext>
            </a:extLst>
          </p:cNvPr>
          <p:cNvSpPr/>
          <p:nvPr/>
        </p:nvSpPr>
        <p:spPr>
          <a:xfrm>
            <a:off x="655782" y="314698"/>
            <a:ext cx="1076960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many words did you find?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2D66EC-BF59-7831-304B-A73680BA0CE1}"/>
              </a:ext>
            </a:extLst>
          </p:cNvPr>
          <p:cNvSpPr/>
          <p:nvPr/>
        </p:nvSpPr>
        <p:spPr>
          <a:xfrm>
            <a:off x="1047077" y="163307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13AC94-6129-5494-6B11-BD63D9C25E97}"/>
              </a:ext>
            </a:extLst>
          </p:cNvPr>
          <p:cNvSpPr/>
          <p:nvPr/>
        </p:nvSpPr>
        <p:spPr>
          <a:xfrm>
            <a:off x="2557025" y="163307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a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117A37A-9465-2292-4C79-02A50AC5A2F5}"/>
              </a:ext>
            </a:extLst>
          </p:cNvPr>
          <p:cNvSpPr/>
          <p:nvPr/>
        </p:nvSpPr>
        <p:spPr>
          <a:xfrm>
            <a:off x="4066973" y="163307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gn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CC59E39-9512-0862-59AD-98A11FB4439A}"/>
              </a:ext>
            </a:extLst>
          </p:cNvPr>
          <p:cNvSpPr/>
          <p:nvPr/>
        </p:nvSpPr>
        <p:spPr>
          <a:xfrm>
            <a:off x="1047077" y="286951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</a:rPr>
              <a:t>kn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4C67432-08C9-824A-3C9A-F8EDA7395B63}"/>
              </a:ext>
            </a:extLst>
          </p:cNvPr>
          <p:cNvSpPr/>
          <p:nvPr/>
        </p:nvSpPr>
        <p:spPr>
          <a:xfrm>
            <a:off x="2557025" y="286951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i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C1DF577-5F0A-2706-7D3C-9B267D9F9481}"/>
              </a:ext>
            </a:extLst>
          </p:cNvPr>
          <p:cNvSpPr/>
          <p:nvPr/>
        </p:nvSpPr>
        <p:spPr>
          <a:xfrm>
            <a:off x="4066973" y="286951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w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BDB2B66-9E4B-39A3-7D7D-6581E7672D34}"/>
              </a:ext>
            </a:extLst>
          </p:cNvPr>
          <p:cNvSpPr/>
          <p:nvPr/>
        </p:nvSpPr>
        <p:spPr>
          <a:xfrm>
            <a:off x="1047077" y="4117061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C8D1BF-C687-5908-160B-24AFC5537D65}"/>
              </a:ext>
            </a:extLst>
          </p:cNvPr>
          <p:cNvSpPr/>
          <p:nvPr/>
        </p:nvSpPr>
        <p:spPr>
          <a:xfrm>
            <a:off x="2557025" y="4117061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BFC2F75-366F-218B-248B-F73A397283DC}"/>
              </a:ext>
            </a:extLst>
          </p:cNvPr>
          <p:cNvSpPr/>
          <p:nvPr/>
        </p:nvSpPr>
        <p:spPr>
          <a:xfrm>
            <a:off x="4066973" y="4117061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</a:rPr>
              <a:t>sh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CFF6ED-23AB-1C1D-A708-30A6803A10D4}"/>
              </a:ext>
            </a:extLst>
          </p:cNvPr>
          <p:cNvSpPr txBox="1"/>
          <p:nvPr/>
        </p:nvSpPr>
        <p:spPr>
          <a:xfrm>
            <a:off x="5587768" y="1633077"/>
            <a:ext cx="1712998" cy="3591846"/>
          </a:xfrm>
          <a:prstGeom prst="roundRect">
            <a:avLst>
              <a:gd name="adj" fmla="val 8531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b="1" dirty="0">
                <a:solidFill>
                  <a:srgbClr val="7030A0"/>
                </a:solidFill>
              </a:rPr>
              <a:t>kn</a:t>
            </a:r>
            <a:r>
              <a:rPr lang="en-GB" dirty="0"/>
              <a:t> words</a:t>
            </a:r>
          </a:p>
          <a:p>
            <a:pPr algn="ctr"/>
            <a:endParaRPr lang="en-GB" dirty="0"/>
          </a:p>
          <a:p>
            <a:pPr algn="ctr"/>
            <a:r>
              <a:rPr lang="en-GB" dirty="0">
                <a:solidFill>
                  <a:srgbClr val="7030A0"/>
                </a:solidFill>
              </a:rPr>
              <a:t>kn</a:t>
            </a:r>
            <a:r>
              <a:rPr lang="en-GB" dirty="0"/>
              <a:t>it</a:t>
            </a:r>
          </a:p>
          <a:p>
            <a:pPr algn="ctr"/>
            <a:r>
              <a:rPr lang="en-GB" dirty="0">
                <a:solidFill>
                  <a:srgbClr val="7030A0"/>
                </a:solidFill>
              </a:rPr>
              <a:t>kn</a:t>
            </a:r>
            <a:r>
              <a:rPr lang="en-GB" dirty="0"/>
              <a:t>ew</a:t>
            </a:r>
          </a:p>
          <a:p>
            <a:pPr algn="ctr"/>
            <a:endParaRPr lang="en-GB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9371435-1262-0B69-C6A2-D335F019C3E7}"/>
              </a:ext>
            </a:extLst>
          </p:cNvPr>
          <p:cNvSpPr txBox="1"/>
          <p:nvPr/>
        </p:nvSpPr>
        <p:spPr>
          <a:xfrm>
            <a:off x="7509845" y="1644256"/>
            <a:ext cx="1712998" cy="3591846"/>
          </a:xfrm>
          <a:prstGeom prst="roundRect">
            <a:avLst>
              <a:gd name="adj" fmla="val 8531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b="1" dirty="0">
                <a:solidFill>
                  <a:srgbClr val="7030A0"/>
                </a:solidFill>
              </a:rPr>
              <a:t>gn</a:t>
            </a:r>
            <a:r>
              <a:rPr lang="en-GB" dirty="0"/>
              <a:t> words</a:t>
            </a:r>
          </a:p>
          <a:p>
            <a:pPr algn="ctr"/>
            <a:endParaRPr lang="en-GB" dirty="0"/>
          </a:p>
          <a:p>
            <a:pPr algn="ctr"/>
            <a:r>
              <a:rPr lang="en-GB" dirty="0">
                <a:solidFill>
                  <a:srgbClr val="7030A0"/>
                </a:solidFill>
              </a:rPr>
              <a:t>gn</a:t>
            </a:r>
            <a:r>
              <a:rPr lang="en-GB" dirty="0"/>
              <a:t>ash</a:t>
            </a:r>
          </a:p>
          <a:p>
            <a:pPr algn="ctr"/>
            <a:r>
              <a:rPr lang="en-GB" dirty="0">
                <a:solidFill>
                  <a:srgbClr val="7030A0"/>
                </a:solidFill>
              </a:rPr>
              <a:t>gn</a:t>
            </a:r>
            <a:r>
              <a:rPr lang="en-GB" dirty="0"/>
              <a:t>aw</a:t>
            </a:r>
          </a:p>
          <a:p>
            <a:pPr algn="ctr"/>
            <a:r>
              <a:rPr lang="en-GB" dirty="0"/>
              <a:t>si</a:t>
            </a:r>
            <a:r>
              <a:rPr lang="en-GB" dirty="0">
                <a:solidFill>
                  <a:srgbClr val="7030A0"/>
                </a:solidFill>
              </a:rPr>
              <a:t>gn</a:t>
            </a:r>
          </a:p>
          <a:p>
            <a:pPr algn="ctr"/>
            <a:r>
              <a:rPr lang="en-GB" dirty="0">
                <a:solidFill>
                  <a:srgbClr val="7030A0"/>
                </a:solidFill>
              </a:rPr>
              <a:t>gn</a:t>
            </a:r>
            <a:r>
              <a:rPr lang="en-GB" dirty="0"/>
              <a:t>at</a:t>
            </a:r>
          </a:p>
          <a:p>
            <a:pPr algn="ctr"/>
            <a:endParaRPr lang="en-GB" dirty="0">
              <a:solidFill>
                <a:srgbClr val="7030A0"/>
              </a:solidFill>
            </a:endParaRPr>
          </a:p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CDED27-0254-07CA-F6FB-43E4C3B8F1D2}"/>
              </a:ext>
            </a:extLst>
          </p:cNvPr>
          <p:cNvSpPr txBox="1"/>
          <p:nvPr/>
        </p:nvSpPr>
        <p:spPr>
          <a:xfrm>
            <a:off x="9431923" y="1644256"/>
            <a:ext cx="1712998" cy="3591846"/>
          </a:xfrm>
          <a:prstGeom prst="roundRect">
            <a:avLst>
              <a:gd name="adj" fmla="val 8531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dirty="0"/>
              <a:t>Other words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wish</a:t>
            </a:r>
          </a:p>
          <a:p>
            <a:pPr algn="ctr"/>
            <a:r>
              <a:rPr lang="en-GB" dirty="0"/>
              <a:t>wit</a:t>
            </a:r>
          </a:p>
          <a:p>
            <a:pPr algn="ctr"/>
            <a:r>
              <a:rPr lang="en-GB" dirty="0"/>
              <a:t>sit</a:t>
            </a:r>
          </a:p>
          <a:p>
            <a:pPr algn="ctr"/>
            <a:r>
              <a:rPr lang="en-GB" dirty="0"/>
              <a:t>wet</a:t>
            </a:r>
          </a:p>
          <a:p>
            <a:pPr algn="ctr"/>
            <a:r>
              <a:rPr lang="en-GB" dirty="0"/>
              <a:t>sat</a:t>
            </a:r>
          </a:p>
          <a:p>
            <a:pPr algn="ctr"/>
            <a:r>
              <a:rPr lang="en-GB" dirty="0"/>
              <a:t>wash</a:t>
            </a:r>
          </a:p>
          <a:p>
            <a:pPr algn="ctr"/>
            <a:r>
              <a:rPr lang="en-GB" dirty="0"/>
              <a:t>waste</a:t>
            </a:r>
          </a:p>
          <a:p>
            <a:pPr algn="ctr"/>
            <a:r>
              <a:rPr lang="en-GB" dirty="0"/>
              <a:t>wishes</a:t>
            </a:r>
          </a:p>
          <a:p>
            <a:pPr algn="ctr"/>
            <a:r>
              <a:rPr lang="en-GB" dirty="0"/>
              <a:t>washes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109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Diagram&#10;&#10;Description automatically generated">
            <a:extLst>
              <a:ext uri="{FF2B5EF4-FFF2-40B4-BE49-F238E27FC236}">
                <a16:creationId xmlns:a16="http://schemas.microsoft.com/office/drawing/2014/main" id="{E36AB9CF-F495-89DB-3DD8-2794FEC17D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D817DFF-9FCF-7FDD-FF1A-6FACA9E7DB4A}"/>
              </a:ext>
            </a:extLst>
          </p:cNvPr>
          <p:cNvSpPr/>
          <p:nvPr/>
        </p:nvSpPr>
        <p:spPr>
          <a:xfrm>
            <a:off x="2920538" y="1317171"/>
            <a:ext cx="8435413" cy="5366262"/>
          </a:xfrm>
          <a:prstGeom prst="roundRect">
            <a:avLst>
              <a:gd name="adj" fmla="val 588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235" y="225318"/>
            <a:ext cx="9795958" cy="828867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work out what words are missing?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175FDF6-2936-E95A-2A76-EC54D87A2AFE}"/>
              </a:ext>
            </a:extLst>
          </p:cNvPr>
          <p:cNvSpPr txBox="1"/>
          <p:nvPr/>
        </p:nvSpPr>
        <p:spPr>
          <a:xfrm>
            <a:off x="4806704" y="2685214"/>
            <a:ext cx="1536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dirty="0"/>
              <a:t>ow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628FBB-3BC5-C6E7-35F0-81F7C07CD804}"/>
              </a:ext>
            </a:extLst>
          </p:cNvPr>
          <p:cNvSpPr txBox="1"/>
          <p:nvPr/>
        </p:nvSpPr>
        <p:spPr>
          <a:xfrm>
            <a:off x="4990415" y="3650547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???</a:t>
            </a:r>
            <a:endParaRPr lang="en-GB" sz="28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3151C9-5AEC-19B6-C5CF-CC1F40E84DBB}"/>
              </a:ext>
            </a:extLst>
          </p:cNvPr>
          <p:cNvSpPr txBox="1"/>
          <p:nvPr/>
        </p:nvSpPr>
        <p:spPr>
          <a:xfrm>
            <a:off x="4757665" y="4508128"/>
            <a:ext cx="1585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dirty="0"/>
              <a:t>ow</a:t>
            </a:r>
            <a:endParaRPr lang="en-GB" sz="2800" dirty="0"/>
          </a:p>
        </p:txBody>
      </p:sp>
      <p:sp>
        <p:nvSpPr>
          <p:cNvPr id="31" name="Title 20">
            <a:extLst>
              <a:ext uri="{FF2B5EF4-FFF2-40B4-BE49-F238E27FC236}">
                <a16:creationId xmlns:a16="http://schemas.microsoft.com/office/drawing/2014/main" id="{7F481DF8-4AC8-E8C5-74FB-3C9A941A91D8}"/>
              </a:ext>
            </a:extLst>
          </p:cNvPr>
          <p:cNvSpPr txBox="1">
            <a:spLocks/>
          </p:cNvSpPr>
          <p:nvPr/>
        </p:nvSpPr>
        <p:spPr>
          <a:xfrm>
            <a:off x="249383" y="2235462"/>
            <a:ext cx="2321477" cy="2520284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Remember - Only one letter changes at each step.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4153C-8759-6277-E8C2-2EDBF2DEBE8F}"/>
              </a:ext>
            </a:extLst>
          </p:cNvPr>
          <p:cNvSpPr txBox="1"/>
          <p:nvPr/>
        </p:nvSpPr>
        <p:spPr>
          <a:xfrm>
            <a:off x="8086580" y="2677822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dirty="0"/>
              <a:t>ob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616D422-68FA-0003-FEA1-3329AF47FDFF}"/>
              </a:ext>
            </a:extLst>
          </p:cNvPr>
          <p:cNvSpPr txBox="1"/>
          <p:nvPr/>
        </p:nvSpPr>
        <p:spPr>
          <a:xfrm>
            <a:off x="8301721" y="3643155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???</a:t>
            </a:r>
            <a:endParaRPr lang="en-GB" sz="2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B6DC95-196F-43F7-88DF-5D7B4FAF57EB}"/>
              </a:ext>
            </a:extLst>
          </p:cNvPr>
          <p:cNvSpPr txBox="1"/>
          <p:nvPr/>
        </p:nvSpPr>
        <p:spPr>
          <a:xfrm>
            <a:off x="8053923" y="4500736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dirty="0"/>
              <a:t>it</a:t>
            </a:r>
            <a:endParaRPr lang="en-GB" sz="2800" dirty="0"/>
          </a:p>
        </p:txBody>
      </p:sp>
      <p:sp>
        <p:nvSpPr>
          <p:cNvPr id="8206" name="TextBox 8205">
            <a:extLst>
              <a:ext uri="{FF2B5EF4-FFF2-40B4-BE49-F238E27FC236}">
                <a16:creationId xmlns:a16="http://schemas.microsoft.com/office/drawing/2014/main" id="{03F7B608-CBE8-8547-7869-3275E4F7FA69}"/>
              </a:ext>
            </a:extLst>
          </p:cNvPr>
          <p:cNvSpPr txBox="1"/>
          <p:nvPr/>
        </p:nvSpPr>
        <p:spPr>
          <a:xfrm>
            <a:off x="4775271" y="3608679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b="1" u="sng" dirty="0"/>
              <a:t>e</a:t>
            </a:r>
            <a:r>
              <a:rPr lang="en-GB" sz="4000" dirty="0"/>
              <a:t>w</a:t>
            </a:r>
            <a:endParaRPr lang="en-GB" sz="2800" b="1" u="sng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D4DF86B-5E71-2943-8190-0C8491C97C38}"/>
              </a:ext>
            </a:extLst>
          </p:cNvPr>
          <p:cNvGrpSpPr/>
          <p:nvPr/>
        </p:nvGrpSpPr>
        <p:grpSpPr>
          <a:xfrm>
            <a:off x="4599005" y="1611743"/>
            <a:ext cx="1920055" cy="4765340"/>
            <a:chOff x="4887781" y="1805476"/>
            <a:chExt cx="1806266" cy="3307721"/>
          </a:xfrm>
        </p:grpSpPr>
        <p:sp>
          <p:nvSpPr>
            <p:cNvPr id="2" name="Title 20">
              <a:extLst>
                <a:ext uri="{FF2B5EF4-FFF2-40B4-BE49-F238E27FC236}">
                  <a16:creationId xmlns:a16="http://schemas.microsoft.com/office/drawing/2014/main" id="{6D3100E3-3C00-4F22-D9B2-0C249A9215FE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22EE0314-82C5-EE67-7A8A-660C23F4A3E7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Title 20">
              <a:extLst>
                <a:ext uri="{FF2B5EF4-FFF2-40B4-BE49-F238E27FC236}">
                  <a16:creationId xmlns:a16="http://schemas.microsoft.com/office/drawing/2014/main" id="{E9DD3211-2D76-FD84-2E07-21A6FA31A93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02B7F9C2-7381-DC21-08DE-27F68D932DE8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52DDADD4-A4B0-B327-2072-66E3F8AFEC7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Title 20">
              <a:extLst>
                <a:ext uri="{FF2B5EF4-FFF2-40B4-BE49-F238E27FC236}">
                  <a16:creationId xmlns:a16="http://schemas.microsoft.com/office/drawing/2014/main" id="{90D979BA-28A8-2B77-B680-A4C04341068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07F9290-B1AE-69FF-9860-89A82D79D3AC}"/>
              </a:ext>
            </a:extLst>
          </p:cNvPr>
          <p:cNvGrpSpPr/>
          <p:nvPr/>
        </p:nvGrpSpPr>
        <p:grpSpPr>
          <a:xfrm>
            <a:off x="7910311" y="1604351"/>
            <a:ext cx="1920055" cy="4765340"/>
            <a:chOff x="4887781" y="1805476"/>
            <a:chExt cx="1806266" cy="3307721"/>
          </a:xfrm>
        </p:grpSpPr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47DCF6EA-E5CB-8C1D-48BB-B781F212FD85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Title 20">
              <a:extLst>
                <a:ext uri="{FF2B5EF4-FFF2-40B4-BE49-F238E27FC236}">
                  <a16:creationId xmlns:a16="http://schemas.microsoft.com/office/drawing/2014/main" id="{FFF8C3B7-B1D2-70C5-4047-5DB0FF28DBC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9" name="Title 20">
              <a:extLst>
                <a:ext uri="{FF2B5EF4-FFF2-40B4-BE49-F238E27FC236}">
                  <a16:creationId xmlns:a16="http://schemas.microsoft.com/office/drawing/2014/main" id="{9FA5D4EF-805B-6D95-6838-44E2DB06DEF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Title 20">
              <a:extLst>
                <a:ext uri="{FF2B5EF4-FFF2-40B4-BE49-F238E27FC236}">
                  <a16:creationId xmlns:a16="http://schemas.microsoft.com/office/drawing/2014/main" id="{4165D2CB-08F3-5474-4149-0922B467B5FD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Title 20">
              <a:extLst>
                <a:ext uri="{FF2B5EF4-FFF2-40B4-BE49-F238E27FC236}">
                  <a16:creationId xmlns:a16="http://schemas.microsoft.com/office/drawing/2014/main" id="{95352995-6567-E329-0781-FE62A79CC1EC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Title 20">
              <a:extLst>
                <a:ext uri="{FF2B5EF4-FFF2-40B4-BE49-F238E27FC236}">
                  <a16:creationId xmlns:a16="http://schemas.microsoft.com/office/drawing/2014/main" id="{17973F2A-E9D4-EFE8-0911-C9DEEE2163BD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BEE97F6-A365-026D-649E-CD617911B6E1}"/>
              </a:ext>
            </a:extLst>
          </p:cNvPr>
          <p:cNvSpPr txBox="1"/>
          <p:nvPr/>
        </p:nvSpPr>
        <p:spPr>
          <a:xfrm>
            <a:off x="8089874" y="3595815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kn</a:t>
            </a:r>
            <a:r>
              <a:rPr lang="en-GB" sz="4000" dirty="0"/>
              <a:t>o</a:t>
            </a:r>
            <a:r>
              <a:rPr lang="en-GB" sz="4000" b="1" u="sng" dirty="0"/>
              <a:t>t</a:t>
            </a:r>
            <a:endParaRPr lang="en-GB" sz="2800" b="1" u="sng" dirty="0"/>
          </a:p>
        </p:txBody>
      </p:sp>
    </p:spTree>
    <p:extLst>
      <p:ext uri="{BB962C8B-B14F-4D97-AF65-F5344CB8AC3E}">
        <p14:creationId xmlns:p14="http://schemas.microsoft.com/office/powerpoint/2010/main" val="357749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C06E5A1-99EE-C96F-2939-0833CAD46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242" y="1741419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knock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know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knee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knew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knife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knight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knit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664BB4-D15C-E4C6-BA8A-4170F565B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0906" y="1741419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gnat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9.	gnaw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10.	sign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11.	gnome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12.	design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ectangle: Rounded Corners 2">
            <a:hlinkClick r:id="rId5"/>
            <a:extLst>
              <a:ext uri="{FF2B5EF4-FFF2-40B4-BE49-F238E27FC236}">
                <a16:creationId xmlns:a16="http://schemas.microsoft.com/office/drawing/2014/main" id="{A37F998A-40A4-F672-F2F0-3CBBF1F3692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499046A-C2FD-647A-CA5C-A9278B733E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09159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Submorphemes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kn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C0FB6CB6-BBDF-25D3-7B47-20BC22EC79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E5820F5-252B-1D14-B9CF-B3D58DAB56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FA28512-EA55-5261-ACDD-DC7070098A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09F5048-CD7D-A6D9-8EBA-4E0754DB1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/n/ sound can be spelt using: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2805" y="5080808"/>
            <a:ext cx="8535028" cy="125053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But we are looking at another </a:t>
            </a:r>
            <a:r>
              <a:rPr lang="en-GB" altLang="en-US" sz="3200" b="1" u="sng" dirty="0">
                <a:solidFill>
                  <a:schemeClr val="tx1"/>
                </a:solidFill>
                <a:latin typeface="+mj-lt"/>
              </a:rPr>
              <a:t>two</a:t>
            </a:r>
            <a:r>
              <a:rPr lang="en-GB" altLang="en-US" sz="32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ways of making the /n/ sound...</a:t>
            </a:r>
            <a:endParaRPr lang="en-GB" altLang="en-US" sz="3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2274456" y="1783331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n as in 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ight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" name="Picture 2" descr="A close up of the moon&#10;&#10;Description automatically generated">
              <a:extLst>
                <a:ext uri="{FF2B5EF4-FFF2-40B4-BE49-F238E27FC236}">
                  <a16:creationId xmlns:a16="http://schemas.microsoft.com/office/drawing/2014/main" id="{27EEB697-C692-14C9-7340-AB23E2A6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187" y="2447550"/>
              <a:ext cx="2000188" cy="192508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6842766" y="1783331"/>
            <a:ext cx="3249227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ne as in o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ne</a:t>
              </a:r>
            </a:p>
          </p:txBody>
        </p:sp>
        <p:pic>
          <p:nvPicPr>
            <p:cNvPr id="8" name="Picture 7" descr="A picture containing text, building, outdoor, cement&#10;&#10;Description automatically generated">
              <a:extLst>
                <a:ext uri="{FF2B5EF4-FFF2-40B4-BE49-F238E27FC236}">
                  <a16:creationId xmlns:a16="http://schemas.microsoft.com/office/drawing/2014/main" id="{2481A014-A5B2-069F-FD17-D31F71733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4184" y="2436985"/>
              <a:ext cx="2472116" cy="18686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F0222C30-D54B-B0F2-7F52-756C1A5A9A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/n/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knee</a:t>
              </a:r>
            </a:p>
          </p:txBody>
        </p:sp>
        <p:pic>
          <p:nvPicPr>
            <p:cNvPr id="3" name="Picture 2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693A7797-8E53-C7F8-5054-02760C7A7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62254" y="1916439"/>
            <a:ext cx="3297382" cy="3281524"/>
            <a:chOff x="6890327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knock</a:t>
              </a:r>
            </a:p>
          </p:txBody>
        </p:sp>
        <p:pic>
          <p:nvPicPr>
            <p:cNvPr id="6" name="Picture 5" descr="A picture containing knocker, wooden, door&#10;&#10;Description automatically generated">
              <a:extLst>
                <a:ext uri="{FF2B5EF4-FFF2-40B4-BE49-F238E27FC236}">
                  <a16:creationId xmlns:a16="http://schemas.microsoft.com/office/drawing/2014/main" id="{3C870BBC-34FF-2573-88DE-9EDEB7124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6097" y="2660242"/>
              <a:ext cx="1825841" cy="23305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00EB3F0C-0DCE-EA0C-C514-E9C970790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446414" y="284788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/n/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357744" y="4985513"/>
            <a:ext cx="9476509" cy="69893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+mj-lt"/>
              </a:rPr>
              <a:t>Unusually, the /n/ sound is spelt </a:t>
            </a:r>
            <a:r>
              <a:rPr lang="en-GB" sz="3600" u="sng" dirty="0">
                <a:solidFill>
                  <a:schemeClr val="tx1"/>
                </a:solidFill>
                <a:latin typeface="+mj-lt"/>
              </a:rPr>
              <a:t>kn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.</a:t>
            </a:r>
            <a:endParaRPr lang="en-GB" sz="3600" dirty="0">
              <a:solidFill>
                <a:schemeClr val="tx1"/>
              </a:solidFill>
              <a:latin typeface="+mj-lt"/>
              <a:ea typeface="Andika"/>
              <a:cs typeface="Andika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02280" y="1542522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b="1" u="sng" dirty="0">
                  <a:solidFill>
                    <a:srgbClr val="FFFF00"/>
                  </a:solidFill>
                </a:rPr>
                <a:t>kn</a:t>
              </a:r>
              <a:r>
                <a:rPr lang="en-GB" sz="3600" dirty="0">
                  <a:solidFill>
                    <a:schemeClr val="bg1"/>
                  </a:solidFill>
                </a:rPr>
                <a:t>ee</a:t>
              </a:r>
            </a:p>
          </p:txBody>
        </p:sp>
        <p:pic>
          <p:nvPicPr>
            <p:cNvPr id="3" name="Picture 2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693A7797-8E53-C7F8-5054-02760C7A7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62254" y="1520765"/>
            <a:ext cx="3297382" cy="3281524"/>
            <a:chOff x="6890327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b="1" u="sng" dirty="0">
                  <a:solidFill>
                    <a:srgbClr val="FFFF00"/>
                  </a:solidFill>
                </a:rPr>
                <a:t>kn</a:t>
              </a:r>
              <a:r>
                <a:rPr lang="en-GB" sz="3600" dirty="0">
                  <a:solidFill>
                    <a:schemeClr val="bg1"/>
                  </a:solidFill>
                </a:rPr>
                <a:t>ock</a:t>
              </a:r>
            </a:p>
          </p:txBody>
        </p:sp>
        <p:pic>
          <p:nvPicPr>
            <p:cNvPr id="6" name="Picture 5" descr="A picture containing knocker, wooden, door&#10;&#10;Description automatically generated">
              <a:extLst>
                <a:ext uri="{FF2B5EF4-FFF2-40B4-BE49-F238E27FC236}">
                  <a16:creationId xmlns:a16="http://schemas.microsoft.com/office/drawing/2014/main" id="{3C870BBC-34FF-2573-88DE-9EDEB7124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6097" y="2660242"/>
              <a:ext cx="1825841" cy="2330509"/>
            </a:xfrm>
            <a:prstGeom prst="rect">
              <a:avLst/>
            </a:prstGeom>
          </p:spPr>
        </p:pic>
      </p:grpSp>
      <p:sp>
        <p:nvSpPr>
          <p:cNvPr id="2" name="Title 20">
            <a:extLst>
              <a:ext uri="{FF2B5EF4-FFF2-40B4-BE49-F238E27FC236}">
                <a16:creationId xmlns:a16="http://schemas.microsoft.com/office/drawing/2014/main" id="{9A54D1F6-E11D-591D-F9B9-0398A8C07A31}"/>
              </a:ext>
            </a:extLst>
          </p:cNvPr>
          <p:cNvSpPr txBox="1">
            <a:spLocks/>
          </p:cNvSpPr>
          <p:nvPr/>
        </p:nvSpPr>
        <p:spPr>
          <a:xfrm>
            <a:off x="1357744" y="5891322"/>
            <a:ext cx="9476509" cy="69893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latin typeface="+mj-lt"/>
              </a:rPr>
              <a:t>Can I use kn at the end of a word? </a:t>
            </a:r>
          </a:p>
        </p:txBody>
      </p:sp>
    </p:spTree>
    <p:extLst>
      <p:ext uri="{BB962C8B-B14F-4D97-AF65-F5344CB8AC3E}">
        <p14:creationId xmlns:p14="http://schemas.microsoft.com/office/powerpoint/2010/main" val="315836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7F37457C-93E6-D86B-E6D0-06EAEAF1F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 the /n/ sound can be spelt using: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382" y="5033420"/>
            <a:ext cx="7795491" cy="125053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But we are looking at yet </a:t>
            </a:r>
            <a:r>
              <a:rPr lang="en-GB" altLang="en-US" sz="3200" b="1" u="sng" dirty="0">
                <a:solidFill>
                  <a:schemeClr val="tx1"/>
                </a:solidFill>
                <a:latin typeface="+mj-lt"/>
              </a:rPr>
              <a:t>another</a:t>
            </a:r>
            <a:r>
              <a:rPr lang="en-GB" altLang="en-US" sz="32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way of spelling a /n/ sound...</a:t>
            </a:r>
            <a:endParaRPr lang="en-GB" altLang="en-US" sz="3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138787" y="2011282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‘n' as in ‘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ight’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" name="Picture 2" descr="A close up of the moon&#10;&#10;Description automatically generated">
              <a:extLst>
                <a:ext uri="{FF2B5EF4-FFF2-40B4-BE49-F238E27FC236}">
                  <a16:creationId xmlns:a16="http://schemas.microsoft.com/office/drawing/2014/main" id="{27EEB697-C692-14C9-7340-AB23E2A6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187" y="2447550"/>
              <a:ext cx="2000188" cy="192508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4409478" y="2011282"/>
            <a:ext cx="3249227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‘ne’ as in o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ne</a:t>
              </a:r>
            </a:p>
          </p:txBody>
        </p:sp>
        <p:pic>
          <p:nvPicPr>
            <p:cNvPr id="8" name="Picture 7" descr="A picture containing text, building, outdoor, cement&#10;&#10;Description automatically generated">
              <a:extLst>
                <a:ext uri="{FF2B5EF4-FFF2-40B4-BE49-F238E27FC236}">
                  <a16:creationId xmlns:a16="http://schemas.microsoft.com/office/drawing/2014/main" id="{2481A014-A5B2-069F-FD17-D31F71733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4184" y="2436985"/>
              <a:ext cx="2472116" cy="1868686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7743D8E-99B7-5775-818F-5CDAF9A677B8}"/>
              </a:ext>
            </a:extLst>
          </p:cNvPr>
          <p:cNvGrpSpPr/>
          <p:nvPr/>
        </p:nvGrpSpPr>
        <p:grpSpPr>
          <a:xfrm>
            <a:off x="8228252" y="2064150"/>
            <a:ext cx="3074778" cy="2697448"/>
            <a:chOff x="2325950" y="1918549"/>
            <a:chExt cx="3048870" cy="3281524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21FA00B-D536-E2C6-9323-B4BA64372EA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Rounded Rectangle 12">
              <a:extLst>
                <a:ext uri="{FF2B5EF4-FFF2-40B4-BE49-F238E27FC236}">
                  <a16:creationId xmlns:a16="http://schemas.microsoft.com/office/drawing/2014/main" id="{1116B645-DF9A-886D-A0E9-6C6A5F5D9B2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‘kn’ as in </a:t>
              </a:r>
              <a:r>
                <a:rPr lang="en-GB" sz="3200" b="1" u="sng" dirty="0">
                  <a:solidFill>
                    <a:schemeClr val="bg1"/>
                  </a:solidFill>
                </a:rPr>
                <a:t>kn</a:t>
              </a:r>
              <a:r>
                <a:rPr lang="en-GB" sz="3200" dirty="0">
                  <a:solidFill>
                    <a:schemeClr val="bg1"/>
                  </a:solidFill>
                </a:rPr>
                <a:t>ee</a:t>
              </a:r>
            </a:p>
          </p:txBody>
        </p:sp>
        <p:pic>
          <p:nvPicPr>
            <p:cNvPr id="18" name="Picture 17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BDDD6D77-2E7E-FC2F-2FDA-5B8BFB20B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723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911F2B7-AAE0-921C-EAD8-0C0FAC46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/n/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74617" y="5535416"/>
            <a:ext cx="9476509" cy="69893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b="1" u="sng" dirty="0">
                <a:solidFill>
                  <a:schemeClr val="tx1"/>
                </a:solidFill>
                <a:latin typeface="+mj-lt"/>
              </a:rPr>
              <a:t>Very unusually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,</a:t>
            </a:r>
            <a:r>
              <a:rPr lang="en-GB" sz="36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the /n/ sound is spelt </a:t>
            </a:r>
            <a:r>
              <a:rPr lang="en-GB" sz="3600" u="sng" dirty="0">
                <a:solidFill>
                  <a:schemeClr val="tx1"/>
                </a:solidFill>
                <a:latin typeface="+mj-lt"/>
              </a:rPr>
              <a:t>gn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.</a:t>
            </a:r>
            <a:endParaRPr lang="en-GB" sz="3600" dirty="0">
              <a:solidFill>
                <a:schemeClr val="tx1"/>
              </a:solidFill>
              <a:latin typeface="+mj-lt"/>
              <a:ea typeface="Andika"/>
              <a:cs typeface="Andika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87630" y="1916439"/>
            <a:ext cx="3297382" cy="3281524"/>
            <a:chOff x="6915703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915703" y="2012220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gnaw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1F16024-A03A-1953-F451-F90939BB6AE6}"/>
              </a:ext>
            </a:extLst>
          </p:cNvPr>
          <p:cNvGrpSpPr/>
          <p:nvPr/>
        </p:nvGrpSpPr>
        <p:grpSpPr>
          <a:xfrm>
            <a:off x="3260436" y="1930283"/>
            <a:ext cx="2528496" cy="3281524"/>
            <a:chOff x="2740062" y="1930283"/>
            <a:chExt cx="3048870" cy="328152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3281524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gnat</a:t>
                </a:r>
              </a:p>
            </p:txBody>
          </p:sp>
        </p:grpSp>
        <p:pic>
          <p:nvPicPr>
            <p:cNvPr id="5" name="Picture 4" descr="A close up of a fly&#10;&#10;Description automatically generated with medium confidence">
              <a:extLst>
                <a:ext uri="{FF2B5EF4-FFF2-40B4-BE49-F238E27FC236}">
                  <a16:creationId xmlns:a16="http://schemas.microsoft.com/office/drawing/2014/main" id="{EBDD273D-C9A3-48A6-3A99-1181BB5B8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1276" y="2964511"/>
              <a:ext cx="2346442" cy="1683303"/>
            </a:xfrm>
            <a:prstGeom prst="rect">
              <a:avLst/>
            </a:prstGeom>
          </p:spPr>
        </p:pic>
      </p:grpSp>
      <p:pic>
        <p:nvPicPr>
          <p:cNvPr id="12" name="Picture 11" descr="A dog lying on grass&#10;&#10;Description automatically generated with low confidence">
            <a:extLst>
              <a:ext uri="{FF2B5EF4-FFF2-40B4-BE49-F238E27FC236}">
                <a16:creationId xmlns:a16="http://schemas.microsoft.com/office/drawing/2014/main" id="{D30D50E2-0659-0649-A734-5E0E0BDA2B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5079" y="2750112"/>
            <a:ext cx="1462485" cy="219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77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 the /n/ sound can be spelt using: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483959" y="1999277"/>
            <a:ext cx="2490035" cy="2697448"/>
            <a:chOff x="266330" y="1794653"/>
            <a:chExt cx="275446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2754462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31" y="1847781"/>
              <a:ext cx="2754462" cy="514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n as in 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n</a:t>
              </a: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ight</a:t>
              </a:r>
              <a:endParaRPr lang="en-GB" alt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3" name="Picture 2" descr="A close up of the moon&#10;&#10;Description automatically generated">
              <a:extLst>
                <a:ext uri="{FF2B5EF4-FFF2-40B4-BE49-F238E27FC236}">
                  <a16:creationId xmlns:a16="http://schemas.microsoft.com/office/drawing/2014/main" id="{27EEB697-C692-14C9-7340-AB23E2A6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466" y="2443960"/>
              <a:ext cx="2000188" cy="192508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3426661" y="1999277"/>
            <a:ext cx="2611378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514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ne as in o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ne</a:t>
              </a:r>
            </a:p>
          </p:txBody>
        </p:sp>
        <p:pic>
          <p:nvPicPr>
            <p:cNvPr id="8" name="Picture 7" descr="A picture containing text, building, outdoor, cement&#10;&#10;Description automatically generated">
              <a:extLst>
                <a:ext uri="{FF2B5EF4-FFF2-40B4-BE49-F238E27FC236}">
                  <a16:creationId xmlns:a16="http://schemas.microsoft.com/office/drawing/2014/main" id="{2481A014-A5B2-069F-FD17-D31F71733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4184" y="2436985"/>
              <a:ext cx="2472116" cy="1868686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7743D8E-99B7-5775-818F-5CDAF9A677B8}"/>
              </a:ext>
            </a:extLst>
          </p:cNvPr>
          <p:cNvGrpSpPr/>
          <p:nvPr/>
        </p:nvGrpSpPr>
        <p:grpSpPr>
          <a:xfrm>
            <a:off x="6490706" y="1999277"/>
            <a:ext cx="2522756" cy="2697448"/>
            <a:chOff x="2325950" y="1918549"/>
            <a:chExt cx="3048870" cy="3281524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21FA00B-D536-E2C6-9323-B4BA64372EA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Rounded Rectangle 12">
              <a:extLst>
                <a:ext uri="{FF2B5EF4-FFF2-40B4-BE49-F238E27FC236}">
                  <a16:creationId xmlns:a16="http://schemas.microsoft.com/office/drawing/2014/main" id="{1116B645-DF9A-886D-A0E9-6C6A5F5D9B2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kn as in </a:t>
              </a:r>
              <a:r>
                <a:rPr lang="en-GB" sz="2400" b="1" u="sng" dirty="0">
                  <a:solidFill>
                    <a:schemeClr val="bg1"/>
                  </a:solidFill>
                </a:rPr>
                <a:t>kn</a:t>
              </a:r>
              <a:r>
                <a:rPr lang="en-GB" sz="2400" dirty="0">
                  <a:solidFill>
                    <a:schemeClr val="bg1"/>
                  </a:solidFill>
                </a:rPr>
                <a:t>ee</a:t>
              </a:r>
            </a:p>
          </p:txBody>
        </p:sp>
        <p:pic>
          <p:nvPicPr>
            <p:cNvPr id="18" name="Picture 17" descr="A picture containing outdoor, grass, tree, person&#10;&#10;Description automatically generated">
              <a:extLst>
                <a:ext uri="{FF2B5EF4-FFF2-40B4-BE49-F238E27FC236}">
                  <a16:creationId xmlns:a16="http://schemas.microsoft.com/office/drawing/2014/main" id="{BDDD6D77-2E7E-FC2F-2FDA-5B8BFB20B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241" y="2708450"/>
              <a:ext cx="1825841" cy="2282301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E360397-D7CC-461C-076F-0463AA24C0A2}"/>
              </a:ext>
            </a:extLst>
          </p:cNvPr>
          <p:cNvGrpSpPr/>
          <p:nvPr/>
        </p:nvGrpSpPr>
        <p:grpSpPr>
          <a:xfrm>
            <a:off x="9466129" y="1999277"/>
            <a:ext cx="2370283" cy="2697448"/>
            <a:chOff x="2740062" y="1930283"/>
            <a:chExt cx="3048870" cy="3281524"/>
          </a:xfrm>
          <a:solidFill>
            <a:srgbClr val="EF8023"/>
          </a:solidFill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BEF1242-2719-9F22-951F-278F9888C86C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3281524"/>
              <a:chOff x="2325950" y="1918549"/>
              <a:chExt cx="3048870" cy="3281524"/>
            </a:xfrm>
            <a:grpFill/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05FD7DA2-B34F-AA8B-81D1-E9443FDEB02E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" name="Rounded Rectangle 12">
                <a:extLst>
                  <a:ext uri="{FF2B5EF4-FFF2-40B4-BE49-F238E27FC236}">
                    <a16:creationId xmlns:a16="http://schemas.microsoft.com/office/drawing/2014/main" id="{37215DFC-D6E1-286D-128C-0A14EF5304E7}"/>
                  </a:ext>
                </a:extLst>
              </p:cNvPr>
              <p:cNvSpPr/>
              <p:nvPr/>
            </p:nvSpPr>
            <p:spPr>
              <a:xfrm>
                <a:off x="2427676" y="2152242"/>
                <a:ext cx="2947144" cy="508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en-GB" sz="2400" dirty="0">
                    <a:solidFill>
                      <a:schemeClr val="bg1"/>
                    </a:solidFill>
                  </a:rPr>
                  <a:t>gn as in </a:t>
                </a:r>
                <a:r>
                  <a:rPr lang="en-GB" sz="2400" b="1" u="sng" dirty="0">
                    <a:solidFill>
                      <a:schemeClr val="bg1"/>
                    </a:solidFill>
                  </a:rPr>
                  <a:t>gn</a:t>
                </a:r>
                <a:r>
                  <a:rPr lang="en-GB" sz="2400" dirty="0">
                    <a:solidFill>
                      <a:schemeClr val="bg1"/>
                    </a:solidFill>
                  </a:rPr>
                  <a:t>at</a:t>
                </a:r>
              </a:p>
            </p:txBody>
          </p:sp>
        </p:grpSp>
        <p:pic>
          <p:nvPicPr>
            <p:cNvPr id="22" name="Picture 21" descr="A close up of a fly&#10;&#10;Description automatically generated with medium confidence">
              <a:extLst>
                <a:ext uri="{FF2B5EF4-FFF2-40B4-BE49-F238E27FC236}">
                  <a16:creationId xmlns:a16="http://schemas.microsoft.com/office/drawing/2014/main" id="{B6BD1BE3-2E75-4BBF-D646-497DA8888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1276" y="2964511"/>
              <a:ext cx="2346442" cy="1683303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8930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new it was their friend, a friendly nome named “Gideon”.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32906" y="397380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Gideon loved to nit and naw on tasty treats.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nack for creating fantastic desins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68927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</a:t>
            </a:r>
            <a:r>
              <a:rPr lang="en-GB" sz="3600" u="sng" dirty="0">
                <a:solidFill>
                  <a:srgbClr val="FF0000"/>
                </a:solidFill>
              </a:rPr>
              <a:t>k</a:t>
            </a:r>
            <a:r>
              <a:rPr lang="en-GB" sz="3600" dirty="0">
                <a:solidFill>
                  <a:schemeClr val="bg1"/>
                </a:solidFill>
              </a:rPr>
              <a:t>new it was their friend, a friendly </a:t>
            </a:r>
            <a:r>
              <a:rPr lang="en-GB" sz="3600" u="sng" dirty="0">
                <a:solidFill>
                  <a:srgbClr val="FF0000"/>
                </a:solidFill>
              </a:rPr>
              <a:t>g</a:t>
            </a:r>
            <a:r>
              <a:rPr lang="en-GB" sz="3600" dirty="0">
                <a:solidFill>
                  <a:schemeClr val="bg1"/>
                </a:solidFill>
              </a:rPr>
              <a:t>nome named “Gideon”.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32906" y="397380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Gideon loved to </a:t>
            </a:r>
            <a:r>
              <a:rPr lang="en-GB" sz="3600" u="sng" dirty="0">
                <a:solidFill>
                  <a:srgbClr val="FF0000"/>
                </a:solidFill>
              </a:rPr>
              <a:t>k</a:t>
            </a:r>
            <a:r>
              <a:rPr lang="en-GB" sz="3600" dirty="0">
                <a:solidFill>
                  <a:schemeClr val="bg1"/>
                </a:solidFill>
              </a:rPr>
              <a:t>nit and </a:t>
            </a:r>
            <a:r>
              <a:rPr lang="en-GB" sz="3600" u="sng" dirty="0">
                <a:solidFill>
                  <a:srgbClr val="FF0000"/>
                </a:solidFill>
              </a:rPr>
              <a:t>g</a:t>
            </a:r>
            <a:r>
              <a:rPr lang="en-GB" sz="3600" dirty="0">
                <a:solidFill>
                  <a:schemeClr val="bg1"/>
                </a:solidFill>
              </a:rPr>
              <a:t>naw on tasty treats.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7" y="5291351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</a:t>
            </a:r>
            <a:r>
              <a:rPr lang="en-GB" sz="3600" u="sng" dirty="0">
                <a:solidFill>
                  <a:srgbClr val="FF0000"/>
                </a:solidFill>
              </a:rPr>
              <a:t>k</a:t>
            </a:r>
            <a:r>
              <a:rPr lang="en-GB" sz="3600" dirty="0">
                <a:solidFill>
                  <a:schemeClr val="bg1"/>
                </a:solidFill>
              </a:rPr>
              <a:t>nack for creating fantastic desi</a:t>
            </a:r>
            <a:r>
              <a:rPr lang="en-GB" sz="3600" u="sng" dirty="0">
                <a:solidFill>
                  <a:srgbClr val="FF0000"/>
                </a:solidFill>
              </a:rPr>
              <a:t>g</a:t>
            </a:r>
            <a:r>
              <a:rPr lang="en-GB" sz="3600" dirty="0">
                <a:solidFill>
                  <a:schemeClr val="bg1"/>
                </a:solidFill>
              </a:rPr>
              <a:t>ns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</Words>
  <Application>Microsoft Office PowerPoint</Application>
  <PresentationFormat>Widescreen</PresentationFormat>
  <Paragraphs>113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Andika</vt:lpstr>
      <vt:lpstr>Arial</vt:lpstr>
      <vt:lpstr>Office Theme</vt:lpstr>
      <vt:lpstr> How to Use this PowerPoint</vt:lpstr>
      <vt:lpstr>Submorphemes  kn and gn.</vt:lpstr>
      <vt:lpstr>The /n/ sound can be spelt using: </vt:lpstr>
      <vt:lpstr>PowerPoint Presentation</vt:lpstr>
      <vt:lpstr>PowerPoint Presentation</vt:lpstr>
      <vt:lpstr>So the /n/ sound can be spelt using: </vt:lpstr>
      <vt:lpstr>PowerPoint Presentation</vt:lpstr>
      <vt:lpstr>So the /n/ sound can be spelt using: </vt:lpstr>
      <vt:lpstr>Can you spot the spelling mistakes?</vt:lpstr>
      <vt:lpstr>PowerPoint Presentation</vt:lpstr>
      <vt:lpstr>PowerPoint Presentation</vt:lpstr>
      <vt:lpstr>Can you work out what words are missing?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54</cp:revision>
  <dcterms:created xsi:type="dcterms:W3CDTF">2022-05-31T09:42:07Z</dcterms:created>
  <dcterms:modified xsi:type="dcterms:W3CDTF">2026-06-01T15:50:26Z</dcterms:modified>
</cp:coreProperties>
</file>