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372" r:id="rId2"/>
    <p:sldId id="274" r:id="rId3"/>
    <p:sldId id="269" r:id="rId4"/>
    <p:sldId id="272" r:id="rId5"/>
    <p:sldId id="275" r:id="rId6"/>
    <p:sldId id="365" r:id="rId7"/>
    <p:sldId id="352" r:id="rId8"/>
    <p:sldId id="370" r:id="rId9"/>
    <p:sldId id="371" r:id="rId10"/>
    <p:sldId id="361" r:id="rId11"/>
    <p:sldId id="363" r:id="rId12"/>
    <p:sldId id="270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1T15:50:44.086" v="16" actId="27636"/>
      <pc:docMkLst>
        <pc:docMk/>
      </pc:docMkLst>
      <pc:sldChg chg="modSp mod">
        <pc:chgData name="Glen Jones" userId="e846aaca-4b24-4b13-b0d0-f2308e16b284" providerId="ADAL" clId="{ED47ACC3-9597-4D89-A1DC-43CF280EF274}" dt="2026-06-01T15:50:44.086" v="16" actId="2763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1T15:50:44.086" v="16" actId="27636"/>
          <ac:spMkLst>
            <pc:docMk/>
            <pc:sldMk cId="4010327805" sldId="274"/>
            <ac:spMk id="2" creationId="{702E7211-B3C0-8C62-17A1-5F712D739F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66702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__tt__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__o_e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w_i__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write </a:t>
            </a:r>
          </a:p>
          <a:p>
            <a:pPr algn="ctr"/>
            <a:r>
              <a:rPr lang="en-GB" sz="4400" dirty="0"/>
              <a:t>written </a:t>
            </a:r>
          </a:p>
          <a:p>
            <a:pPr algn="ctr"/>
            <a:r>
              <a:rPr lang="en-GB" sz="4400" dirty="0"/>
              <a:t>wrote </a:t>
            </a:r>
          </a:p>
          <a:p>
            <a:pPr algn="ctr"/>
            <a:r>
              <a:rPr lang="en-GB" sz="4400" dirty="0"/>
              <a:t>wrong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686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55329" y="5689374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82544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write </a:t>
            </a:r>
          </a:p>
          <a:p>
            <a:pPr algn="ctr"/>
            <a:r>
              <a:rPr lang="en-GB" sz="4400" dirty="0"/>
              <a:t>written </a:t>
            </a:r>
          </a:p>
          <a:p>
            <a:pPr algn="ctr"/>
            <a:r>
              <a:rPr lang="en-GB" sz="4400" dirty="0"/>
              <a:t>wrote </a:t>
            </a:r>
          </a:p>
          <a:p>
            <a:pPr algn="ctr"/>
            <a:r>
              <a:rPr lang="en-GB" sz="4400" dirty="0"/>
              <a:t>wrong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BAEB9E3-D36D-BF7D-FB09-FBB2EC51E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87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5CDE40-F58A-CD6D-FEDC-EF26E49A7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CBB0C6-D312-CD38-60B7-0B8AE17537E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6AA54D7-2AC6-17BD-7B9B-666B30DD54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5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write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written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wrote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wrong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wrap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wrestle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5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wrist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wrinkle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wreath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wreck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wry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writer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D6A7A9-7C9C-0F13-0DE0-BD81855E3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2BE99A9-18CF-5370-DC11-DEE9F7DF5D9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7666ECC-3DF7-D5EC-B50E-52728AFD92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Sumorpheme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5D47C0D-0CF8-6D39-0E40-37F794384E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FDB880C-A20C-1B93-3EE4-E85AEAA95C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F2DBB-C497-972B-7718-7DF9C02CDE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D1C821C-B43B-CF8D-3A64-137AEFE61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/r/ sound can be formed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another way of making the /r/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‘r' as in ‘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r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at’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487776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‘rr’ as in pa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rr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ot</a:t>
              </a:r>
            </a:p>
          </p:txBody>
        </p:sp>
      </p:grpSp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3BF517C7-6126-A4E8-F82E-C52716AFBE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544" y="2481552"/>
            <a:ext cx="2466109" cy="1644073"/>
          </a:xfrm>
          <a:prstGeom prst="rect">
            <a:avLst/>
          </a:prstGeom>
        </p:spPr>
      </p:pic>
      <p:pic>
        <p:nvPicPr>
          <p:cNvPr id="18" name="Picture 17" descr="A rodent eating food&#10;&#10;Description automatically generated with low confidence">
            <a:extLst>
              <a:ext uri="{FF2B5EF4-FFF2-40B4-BE49-F238E27FC236}">
                <a16:creationId xmlns:a16="http://schemas.microsoft.com/office/drawing/2014/main" id="{59241FEF-266C-6119-52A5-3F8E5CA2CA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7373" y="2474048"/>
            <a:ext cx="2466110" cy="164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D5616A2-D742-5913-EC2C-7F752FDB1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/r/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write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wrong</a:t>
              </a:r>
            </a:p>
          </p:txBody>
        </p:sp>
      </p:grpSp>
      <p:pic>
        <p:nvPicPr>
          <p:cNvPr id="15" name="Picture 14" descr="A person writing on a piece of paper&#10;&#10;Description automatically generated">
            <a:extLst>
              <a:ext uri="{FF2B5EF4-FFF2-40B4-BE49-F238E27FC236}">
                <a16:creationId xmlns:a16="http://schemas.microsoft.com/office/drawing/2014/main" id="{66EE841C-751A-B844-7E8B-C88EAA29E9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7650" y="2995585"/>
            <a:ext cx="2093694" cy="1827744"/>
          </a:xfrm>
          <a:prstGeom prst="rect">
            <a:avLst/>
          </a:prstGeom>
        </p:spPr>
      </p:pic>
      <p:pic>
        <p:nvPicPr>
          <p:cNvPr id="17" name="Picture 16" descr="A blackboard with writing on it&#10;&#10;Description automatically generated with low confidence">
            <a:extLst>
              <a:ext uri="{FF2B5EF4-FFF2-40B4-BE49-F238E27FC236}">
                <a16:creationId xmlns:a16="http://schemas.microsoft.com/office/drawing/2014/main" id="{8A7313D0-30C5-7939-D31C-15A550783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310" y="2937454"/>
            <a:ext cx="2289464" cy="186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D5616A2-D742-5913-EC2C-7F752FDB1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/r/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04291" y="5535415"/>
            <a:ext cx="7980218" cy="107450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ysClr val="windowText" lastClr="000000"/>
                </a:solidFill>
                <a:latin typeface="+mj-lt"/>
              </a:rPr>
              <a:t>Unusually, the /r/ sound is spelt ‘wr’ at the </a:t>
            </a:r>
            <a:r>
              <a:rPr lang="en-GB" sz="3600" u="sng" dirty="0">
                <a:solidFill>
                  <a:sysClr val="windowText" lastClr="000000"/>
                </a:solidFill>
                <a:latin typeface="+mj-lt"/>
              </a:rPr>
              <a:t>start </a:t>
            </a:r>
            <a:r>
              <a:rPr lang="en-GB" sz="3600" dirty="0">
                <a:solidFill>
                  <a:sysClr val="windowText" lastClr="000000"/>
                </a:solidFill>
                <a:latin typeface="+mj-lt"/>
              </a:rPr>
              <a:t>of some words.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u="sng" dirty="0">
                  <a:solidFill>
                    <a:srgbClr val="FFFF00"/>
                  </a:solidFill>
                </a:rPr>
                <a:t>wr</a:t>
              </a:r>
              <a:r>
                <a:rPr lang="en-GB" sz="3600" dirty="0">
                  <a:solidFill>
                    <a:schemeClr val="bg1"/>
                  </a:solidFill>
                </a:rPr>
                <a:t>ite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u="sng" dirty="0">
                  <a:solidFill>
                    <a:srgbClr val="FFFF00"/>
                  </a:solidFill>
                </a:rPr>
                <a:t>wr</a:t>
              </a:r>
              <a:r>
                <a:rPr lang="en-GB" sz="3600" dirty="0">
                  <a:solidFill>
                    <a:schemeClr val="bg1"/>
                  </a:solidFill>
                </a:rPr>
                <a:t>ong</a:t>
              </a:r>
            </a:p>
          </p:txBody>
        </p:sp>
      </p:grpSp>
      <p:pic>
        <p:nvPicPr>
          <p:cNvPr id="15" name="Picture 14" descr="A person writing on a piece of paper&#10;&#10;Description automatically generated">
            <a:extLst>
              <a:ext uri="{FF2B5EF4-FFF2-40B4-BE49-F238E27FC236}">
                <a16:creationId xmlns:a16="http://schemas.microsoft.com/office/drawing/2014/main" id="{66EE841C-751A-B844-7E8B-C88EAA29E9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7650" y="2995585"/>
            <a:ext cx="2093694" cy="1827744"/>
          </a:xfrm>
          <a:prstGeom prst="rect">
            <a:avLst/>
          </a:prstGeom>
        </p:spPr>
      </p:pic>
      <p:pic>
        <p:nvPicPr>
          <p:cNvPr id="17" name="Picture 16" descr="A blackboard with writing on it&#10;&#10;Description automatically generated with low confidence">
            <a:extLst>
              <a:ext uri="{FF2B5EF4-FFF2-40B4-BE49-F238E27FC236}">
                <a16:creationId xmlns:a16="http://schemas.microsoft.com/office/drawing/2014/main" id="{8A7313D0-30C5-7939-D31C-15A550783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310" y="2937454"/>
            <a:ext cx="2289464" cy="186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rote a letter to his friend Aimee.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78626" y="325641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rote about their latest adventure, where they ronged the friendly blue aliens by mistake.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felt a little rinkle of guilt.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50916" y="206738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rote a letter to his friend Aimee.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23207" y="32685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rote about their latest adventure, where they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ronged the friendly blue aliens by mistake.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68927" y="527918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felt a little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rinkle of guilt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wrope or rope?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wrestle or restle?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wrestle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wrong or rong?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wrong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wrobot or robot?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robot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wrain or rain?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wrist or rist?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wrist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rope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49089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665217"/>
            <a:ext cx="11137197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You must </a:t>
            </a:r>
            <a:r>
              <a:rPr lang="en-GB" sz="3200" b="1" u="sng" dirty="0"/>
              <a:t>wring</a:t>
            </a:r>
            <a:r>
              <a:rPr lang="en-GB" sz="3200" dirty="0"/>
              <a:t> out the washing before you hang it on the line.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“wring”?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43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ring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squeeze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You must </a:t>
            </a:r>
            <a:r>
              <a:rPr lang="en-GB" sz="3200" b="1" u="sng" dirty="0"/>
              <a:t>squeeze</a:t>
            </a:r>
            <a:r>
              <a:rPr lang="en-GB" sz="3200" dirty="0"/>
              <a:t> out the washing before you hang it on the line.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49089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665217"/>
            <a:ext cx="11137197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My fingers touched upon a tiny </a:t>
            </a:r>
            <a:r>
              <a:rPr lang="en-GB" sz="3200" b="1" u="sng" dirty="0">
                <a:solidFill>
                  <a:srgbClr val="FFFF00"/>
                </a:solidFill>
              </a:rPr>
              <a:t>wrinkle</a:t>
            </a:r>
            <a:r>
              <a:rPr lang="en-GB" sz="3200" dirty="0"/>
              <a:t> in the new wallpaper.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“wrinkle”?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43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rind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particle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My fingers touched upon a tiny </a:t>
            </a:r>
            <a:r>
              <a:rPr lang="en-GB" sz="3200" b="1" u="sng" dirty="0">
                <a:solidFill>
                  <a:srgbClr val="FFFF00"/>
                </a:solidFill>
              </a:rPr>
              <a:t>crease</a:t>
            </a:r>
            <a:r>
              <a:rPr lang="en-GB" sz="3200" dirty="0"/>
              <a:t> in the new </a:t>
            </a:r>
          </a:p>
          <a:p>
            <a:pPr algn="ctr"/>
            <a:r>
              <a:rPr lang="en-GB" sz="3200" dirty="0"/>
              <a:t>wallpaper. </a:t>
            </a:r>
          </a:p>
        </p:txBody>
      </p:sp>
    </p:spTree>
    <p:extLst>
      <p:ext uri="{BB962C8B-B14F-4D97-AF65-F5344CB8AC3E}">
        <p14:creationId xmlns:p14="http://schemas.microsoft.com/office/powerpoint/2010/main" val="162073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</Words>
  <Application>Microsoft Office PowerPoint</Application>
  <PresentationFormat>Widescreen</PresentationFormat>
  <Paragraphs>95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Sumorpheme wr.</vt:lpstr>
      <vt:lpstr>The /r/ sound can be formed using: </vt:lpstr>
      <vt:lpstr>PowerPoint Presentation</vt:lpstr>
      <vt:lpstr>PowerPoint Presentation</vt:lpstr>
      <vt:lpstr>Can you spot the spelling mistakes?</vt:lpstr>
      <vt:lpstr>PowerPoint Presentation</vt:lpstr>
      <vt:lpstr>Synonyms! </vt:lpstr>
      <vt:lpstr>Synonyms! 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2026-06-01T15:50:49Z</dcterms:modified>
</cp:coreProperties>
</file>