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5"/>
  </p:notesMasterIdLst>
  <p:sldIdLst>
    <p:sldId id="366" r:id="rId2"/>
    <p:sldId id="274" r:id="rId3"/>
    <p:sldId id="269" r:id="rId4"/>
    <p:sldId id="279" r:id="rId5"/>
    <p:sldId id="280" r:id="rId6"/>
    <p:sldId id="281" r:id="rId7"/>
    <p:sldId id="282" r:id="rId8"/>
    <p:sldId id="283" r:id="rId9"/>
    <p:sldId id="365" r:id="rId10"/>
    <p:sldId id="270" r:id="rId11"/>
    <p:sldId id="361" r:id="rId12"/>
    <p:sldId id="362" r:id="rId13"/>
    <p:sldId id="360" r:id="rId14"/>
  </p:sldIdLst>
  <p:sldSz cx="12192000" cy="6858000"/>
  <p:notesSz cx="6858000" cy="9144000"/>
  <p:embeddedFontLst>
    <p:embeddedFont>
      <p:font typeface="Andika" panose="02000000000000000000" pitchFamily="2" charset="0"/>
      <p:regular r:id="rId16"/>
      <p:bold r:id="rId17"/>
      <p:italic r:id="rId18"/>
      <p:boldItalic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87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">
      <pc:chgData name="Glen Jones" userId="e846aaca-4b24-4b13-b0d0-f2308e16b284" providerId="ADAL" clId="{ED47ACC3-9597-4D89-A1DC-43CF280EF274}" dt="2026-06-01T15:51:58.528" v="21" actId="20577"/>
      <pc:docMkLst>
        <pc:docMk/>
      </pc:docMkLst>
      <pc:sldChg chg="modSp mod">
        <pc:chgData name="Glen Jones" userId="e846aaca-4b24-4b13-b0d0-f2308e16b284" providerId="ADAL" clId="{ED47ACC3-9597-4D89-A1DC-43CF280EF274}" dt="2026-06-01T15:51:58.528" v="21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01T15:51:58.528" v="21" actId="20577"/>
          <ac:spMkLst>
            <pc:docMk/>
            <pc:sldMk cId="4010327805" sldId="274"/>
            <ac:spMk id="2" creationId="{702E7211-B3C0-8C62-17A1-5F712D739FB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8.png"/><Relationship Id="rId7" Type="http://schemas.openxmlformats.org/officeDocument/2006/relationships/image" Target="../media/image27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810378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BEAF348-75AC-314F-C8F0-9A9C6AEAF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Below are this week’s spellings. You have 2 minutes to memorise all of the words!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age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huge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change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charge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bulge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village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strange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badge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bridge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dodge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fudge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Amber Oval">
            <a:extLst>
              <a:ext uri="{FF2B5EF4-FFF2-40B4-BE49-F238E27FC236}">
                <a16:creationId xmlns:a16="http://schemas.microsoft.com/office/drawing/2014/main" id="{35496460-D172-C647-0271-13B985D5220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FF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3" name="Green Oval">
            <a:extLst>
              <a:ext uri="{FF2B5EF4-FFF2-40B4-BE49-F238E27FC236}">
                <a16:creationId xmlns:a16="http://schemas.microsoft.com/office/drawing/2014/main" id="{84B753FC-7FBA-D534-DD4A-E84D8EAA93CF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87549" y="5283385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5" name="Last 60 seconds">
            <a:extLst>
              <a:ext uri="{FF2B5EF4-FFF2-40B4-BE49-F238E27FC236}">
                <a16:creationId xmlns:a16="http://schemas.microsoft.com/office/drawing/2014/main" id="{FD99EF8A-A45B-9CCC-6597-1DB8D3F83C6D}"/>
              </a:ext>
            </a:extLst>
          </p:cNvPr>
          <p:cNvSpPr txBox="1"/>
          <p:nvPr/>
        </p:nvSpPr>
        <p:spPr>
          <a:xfrm>
            <a:off x="487549" y="5283385"/>
            <a:ext cx="2542686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60 seconds!</a:t>
            </a:r>
          </a:p>
        </p:txBody>
      </p:sp>
      <p:sp>
        <p:nvSpPr>
          <p:cNvPr id="16" name="Grey Oval">
            <a:extLst>
              <a:ext uri="{FF2B5EF4-FFF2-40B4-BE49-F238E27FC236}">
                <a16:creationId xmlns:a16="http://schemas.microsoft.com/office/drawing/2014/main" id="{853C2272-8768-97A9-18A8-888F909E270A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  <a:stCxn id="16" idx="0"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Go 30 seconds">
            <a:extLst>
              <a:ext uri="{FF2B5EF4-FFF2-40B4-BE49-F238E27FC236}">
                <a16:creationId xmlns:a16="http://schemas.microsoft.com/office/drawing/2014/main" id="{266C9D33-8551-FD3E-5C5F-6D9C5EDE0CA8}"/>
              </a:ext>
            </a:extLst>
          </p:cNvPr>
          <p:cNvSpPr txBox="1"/>
          <p:nvPr/>
        </p:nvSpPr>
        <p:spPr>
          <a:xfrm>
            <a:off x="487549" y="5283385"/>
            <a:ext cx="2542686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2 minutes start">
            <a:extLst>
              <a:ext uri="{FF2B5EF4-FFF2-40B4-BE49-F238E27FC236}">
                <a16:creationId xmlns:a16="http://schemas.microsoft.com/office/drawing/2014/main" id="{1D5ECD7B-9640-D2A9-4D33-2DC74BD3103E}"/>
              </a:ext>
            </a:extLst>
          </p:cNvPr>
          <p:cNvSpPr txBox="1"/>
          <p:nvPr/>
        </p:nvSpPr>
        <p:spPr>
          <a:xfrm>
            <a:off x="487549" y="5283385"/>
            <a:ext cx="2542686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D611D2D9-084C-F1AB-4767-D31D21E168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910" y="1503648"/>
            <a:ext cx="2816827" cy="47521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12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119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6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60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120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28" grpId="0" animBg="1"/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can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??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 ??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6770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6337BF8-AD11-4EA9-8E5B-D644E99B1B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1389896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How many did you remember?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7707" y="2160302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age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huge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change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charge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bulge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village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34" y="2155745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400" dirty="0">
                <a:solidFill>
                  <a:schemeClr val="tx1"/>
                </a:solidFill>
                <a:latin typeface="Andika" panose="02000000000000000000" pitchFamily="2" charset="0"/>
              </a:rPr>
              <a:t>strange</a:t>
            </a:r>
            <a:endParaRPr lang="en-GB" altLang="en-US" sz="24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badge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edge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bridge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dodge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fudge</a:t>
            </a:r>
          </a:p>
        </p:txBody>
      </p:sp>
      <p:sp>
        <p:nvSpPr>
          <p:cNvPr id="11" name="Red Oval">
            <a:extLst>
              <a:ext uri="{FF2B5EF4-FFF2-40B4-BE49-F238E27FC236}">
                <a16:creationId xmlns:a16="http://schemas.microsoft.com/office/drawing/2014/main" id="{D72F35E9-7F8C-5E5C-FB40-45D7D4541A94}"/>
              </a:ext>
            </a:extLst>
          </p:cNvPr>
          <p:cNvSpPr/>
          <p:nvPr/>
        </p:nvSpPr>
        <p:spPr>
          <a:xfrm>
            <a:off x="490175" y="2462640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733FA25-F0D9-C3D5-9CE5-D0312237F061}"/>
              </a:ext>
            </a:extLst>
          </p:cNvPr>
          <p:cNvSpPr txBox="1"/>
          <p:nvPr/>
        </p:nvSpPr>
        <p:spPr>
          <a:xfrm>
            <a:off x="490175" y="5256582"/>
            <a:ext cx="2542686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83CB84C-E34D-0448-A9CC-07FC1408D5B1}"/>
              </a:ext>
            </a:extLst>
          </p:cNvPr>
          <p:cNvSpPr/>
          <p:nvPr/>
        </p:nvSpPr>
        <p:spPr>
          <a:xfrm>
            <a:off x="1718505" y="3697668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B6C0622-3F28-23FD-02B7-327E3B130303}"/>
              </a:ext>
            </a:extLst>
          </p:cNvPr>
          <p:cNvCxnSpPr>
            <a:cxnSpLocks/>
          </p:cNvCxnSpPr>
          <p:nvPr/>
        </p:nvCxnSpPr>
        <p:spPr>
          <a:xfrm flipH="1">
            <a:off x="1758892" y="2462640"/>
            <a:ext cx="5252" cy="221463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EE8C518-79C1-5C3A-AB0E-1CE40FC29C7A}"/>
              </a:ext>
            </a:extLst>
          </p:cNvPr>
          <p:cNvCxnSpPr/>
          <p:nvPr/>
        </p:nvCxnSpPr>
        <p:spPr>
          <a:xfrm>
            <a:off x="1765745" y="4771950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8E95382-8E4E-2026-733F-E8AD72CFC8B6}"/>
              </a:ext>
            </a:extLst>
          </p:cNvPr>
          <p:cNvCxnSpPr>
            <a:cxnSpLocks/>
          </p:cNvCxnSpPr>
          <p:nvPr/>
        </p:nvCxnSpPr>
        <p:spPr>
          <a:xfrm>
            <a:off x="2360107" y="4563714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DD6280A-1CFA-85DB-3727-F98847870236}"/>
              </a:ext>
            </a:extLst>
          </p:cNvPr>
          <p:cNvCxnSpPr>
            <a:cxnSpLocks/>
          </p:cNvCxnSpPr>
          <p:nvPr/>
        </p:nvCxnSpPr>
        <p:spPr>
          <a:xfrm>
            <a:off x="1037054" y="2679893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F089189-6690-E4D6-6204-449D6B2C3844}"/>
              </a:ext>
            </a:extLst>
          </p:cNvPr>
          <p:cNvCxnSpPr>
            <a:cxnSpLocks/>
          </p:cNvCxnSpPr>
          <p:nvPr/>
        </p:nvCxnSpPr>
        <p:spPr>
          <a:xfrm>
            <a:off x="621849" y="3173629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54D2ABD-7806-9C4B-36F9-F5E9F1F83C6F}"/>
              </a:ext>
            </a:extLst>
          </p:cNvPr>
          <p:cNvCxnSpPr>
            <a:cxnSpLocks/>
          </p:cNvCxnSpPr>
          <p:nvPr/>
        </p:nvCxnSpPr>
        <p:spPr>
          <a:xfrm>
            <a:off x="2658523" y="4202338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6255080-97FA-CB0E-4DF0-539043575C14}"/>
              </a:ext>
            </a:extLst>
          </p:cNvPr>
          <p:cNvCxnSpPr>
            <a:cxnSpLocks/>
          </p:cNvCxnSpPr>
          <p:nvPr/>
        </p:nvCxnSpPr>
        <p:spPr>
          <a:xfrm>
            <a:off x="2790867" y="3734977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92D1DE-8A56-F442-A1B0-C44D5C40CC43}"/>
              </a:ext>
            </a:extLst>
          </p:cNvPr>
          <p:cNvCxnSpPr>
            <a:cxnSpLocks/>
          </p:cNvCxnSpPr>
          <p:nvPr/>
        </p:nvCxnSpPr>
        <p:spPr>
          <a:xfrm>
            <a:off x="491776" y="3756606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6888856-56C0-8477-BD6C-1AD182C79E34}"/>
              </a:ext>
            </a:extLst>
          </p:cNvPr>
          <p:cNvCxnSpPr>
            <a:cxnSpLocks/>
          </p:cNvCxnSpPr>
          <p:nvPr/>
        </p:nvCxnSpPr>
        <p:spPr>
          <a:xfrm flipV="1">
            <a:off x="2711601" y="3187679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48D72DD-36E5-E640-076D-2D3ABD490757}"/>
              </a:ext>
            </a:extLst>
          </p:cNvPr>
          <p:cNvCxnSpPr>
            <a:cxnSpLocks/>
          </p:cNvCxnSpPr>
          <p:nvPr/>
        </p:nvCxnSpPr>
        <p:spPr>
          <a:xfrm flipV="1">
            <a:off x="651616" y="4218734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EF314AF3-30E4-2904-6AC1-244F4912B2CC}"/>
              </a:ext>
            </a:extLst>
          </p:cNvPr>
          <p:cNvCxnSpPr>
            <a:cxnSpLocks/>
          </p:cNvCxnSpPr>
          <p:nvPr/>
        </p:nvCxnSpPr>
        <p:spPr>
          <a:xfrm flipV="1">
            <a:off x="1012246" y="4563714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C947673E-4B59-E5BD-689E-6D7DC482B43E}"/>
              </a:ext>
            </a:extLst>
          </p:cNvPr>
          <p:cNvCxnSpPr>
            <a:cxnSpLocks/>
          </p:cNvCxnSpPr>
          <p:nvPr/>
        </p:nvCxnSpPr>
        <p:spPr>
          <a:xfrm flipV="1">
            <a:off x="2415756" y="2721390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C00E6AB-3868-1159-C0D1-FAFC6E49BBFE}"/>
              </a:ext>
            </a:extLst>
          </p:cNvPr>
          <p:cNvGrpSpPr>
            <a:grpSpLocks/>
          </p:cNvGrpSpPr>
          <p:nvPr/>
        </p:nvGrpSpPr>
        <p:grpSpPr bwMode="auto">
          <a:xfrm>
            <a:off x="1764973" y="2652500"/>
            <a:ext cx="7938" cy="2208212"/>
            <a:chOff x="6948614" y="3503140"/>
            <a:chExt cx="7930" cy="2208694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B5077A3-D261-E3D5-4235-9245AFB9106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4250247F-F6DF-FB22-0ACC-1015759D93E2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13853243-8790-6765-0C33-E8097F076138}"/>
              </a:ext>
            </a:extLst>
          </p:cNvPr>
          <p:cNvSpPr txBox="1"/>
          <p:nvPr/>
        </p:nvSpPr>
        <p:spPr>
          <a:xfrm>
            <a:off x="556040" y="1755224"/>
            <a:ext cx="2417865" cy="510778"/>
          </a:xfrm>
          <a:prstGeom prst="round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2 Minute Timer</a:t>
            </a:r>
          </a:p>
        </p:txBody>
      </p:sp>
      <p:pic>
        <p:nvPicPr>
          <p:cNvPr id="36" name="Picture 35" descr="Icon&#10;&#10;Description automatically generated">
            <a:extLst>
              <a:ext uri="{FF2B5EF4-FFF2-40B4-BE49-F238E27FC236}">
                <a16:creationId xmlns:a16="http://schemas.microsoft.com/office/drawing/2014/main" id="{8EA738D5-145D-7DBF-FB2A-291406B6A9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4867" y="1473743"/>
            <a:ext cx="2852281" cy="4811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47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0A6524F-02AA-640F-C279-14BEABCCA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B4FA7BF-C76C-A975-CF70-84A0A83EA8D6}"/>
              </a:ext>
            </a:extLst>
          </p:cNvPr>
          <p:cNvSpPr/>
          <p:nvPr/>
        </p:nvSpPr>
        <p:spPr>
          <a:xfrm>
            <a:off x="2087730" y="1659102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7C863DDB-4C5C-0DD8-91E0-546B7EA14D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13365" y="1650973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age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huge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change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charge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bulge 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village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0885" y="1659102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</a:t>
            </a: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strange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badge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edge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bridge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dodge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fudge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99A21D3-8C46-FE4C-18F7-90441A4719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DDCF242F-351A-77CB-8104-73FC4BCB8355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198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F05F29F-0882-0750-7DC5-8612A05401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94453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Submorphemes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&amp;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dge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CFC111F-3339-1C60-23AF-518D2417B6D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460B46B-FA91-974C-E1A3-13897C3CD78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30FD275-BA5B-5C55-4C36-B8BBD0DB28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2D820FA-EE3D-9165-6463-DE04E0540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The /j/ sound can be formed in which </a:t>
            </a:r>
            <a:r>
              <a:rPr lang="en-GB" altLang="en-US" sz="3200" b="1" u="sng" dirty="0">
                <a:solidFill>
                  <a:schemeClr val="bg1"/>
                </a:solidFill>
                <a:latin typeface="+mj-lt"/>
              </a:rPr>
              <a:t>two ways</a:t>
            </a:r>
            <a:r>
              <a:rPr lang="en-GB" altLang="en-US" sz="3200" dirty="0">
                <a:solidFill>
                  <a:schemeClr val="bg1"/>
                </a:solidFill>
                <a:latin typeface="+mj-lt"/>
              </a:rPr>
              <a:t>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2AEFEED7-6309-159A-6255-E4E2D26A926D}"/>
              </a:ext>
            </a:extLst>
          </p:cNvPr>
          <p:cNvGrpSpPr/>
          <p:nvPr/>
        </p:nvGrpSpPr>
        <p:grpSpPr>
          <a:xfrm>
            <a:off x="2274456" y="1783331"/>
            <a:ext cx="3701143" cy="2697448"/>
            <a:chOff x="-1561" y="1794653"/>
            <a:chExt cx="3701143" cy="2697448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FA36166D-F06A-ADBE-4322-D4989AFE2253}"/>
                </a:ext>
              </a:extLst>
            </p:cNvPr>
            <p:cNvSpPr/>
            <p:nvPr/>
          </p:nvSpPr>
          <p:spPr>
            <a:xfrm>
              <a:off x="266330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FFC6E0C-537C-B410-4E47-EB4CB00BB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561" y="1847521"/>
              <a:ext cx="3701143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j as in 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j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ar</a:t>
              </a:r>
              <a:endParaRPr lang="en-GB" altLang="en-US" sz="3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EE97E16-DE3C-1F25-B612-72671C894156}"/>
              </a:ext>
            </a:extLst>
          </p:cNvPr>
          <p:cNvGrpSpPr/>
          <p:nvPr/>
        </p:nvGrpSpPr>
        <p:grpSpPr>
          <a:xfrm>
            <a:off x="6842766" y="1783331"/>
            <a:ext cx="3391125" cy="2697448"/>
            <a:chOff x="4471386" y="1794653"/>
            <a:chExt cx="3249227" cy="269744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A565D3DF-0BA1-021F-5254-0F044D9A948E}"/>
                </a:ext>
              </a:extLst>
            </p:cNvPr>
            <p:cNvSpPr/>
            <p:nvPr/>
          </p:nvSpPr>
          <p:spPr>
            <a:xfrm>
              <a:off x="4510001" y="1794653"/>
              <a:ext cx="3036163" cy="2697448"/>
            </a:xfrm>
            <a:prstGeom prst="roundRect">
              <a:avLst/>
            </a:prstGeom>
            <a:solidFill>
              <a:srgbClr val="EF8023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B1BFCE5-2BF5-481E-7DE3-9165F9E61B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71386" y="1799135"/>
              <a:ext cx="3249227" cy="6378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72000" rIns="0" bIns="72000" anchor="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rgbClr val="1C1C1C"/>
                  </a:solidFill>
                  <a:latin typeface="Twinkl" pitchFamily="2" charset="0"/>
                  <a:ea typeface="Sassoon Infant Rg" pitchFamily="50" charset="0"/>
                  <a:cs typeface="Sassoon Infant Rg" pitchFamily="50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g as in </a:t>
              </a:r>
              <a:r>
                <a:rPr lang="en-GB" altLang="en-US" sz="3200" b="1" u="sng" dirty="0">
                  <a:solidFill>
                    <a:schemeClr val="bg1"/>
                  </a:solidFill>
                  <a:latin typeface="+mj-lt"/>
                </a:rPr>
                <a:t>g</a:t>
              </a:r>
              <a:r>
                <a:rPr lang="en-GB" altLang="en-US" sz="3200" dirty="0">
                  <a:solidFill>
                    <a:schemeClr val="bg1"/>
                  </a:solidFill>
                  <a:latin typeface="+mj-lt"/>
                </a:rPr>
                <a:t>em</a:t>
              </a:r>
              <a:endParaRPr lang="en-GB" altLang="en-US" sz="3200" b="1" u="sng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22" name="Picture 21" descr="A picture containing grass, outdoor, plant&#10;&#10;Description automatically generated">
            <a:extLst>
              <a:ext uri="{FF2B5EF4-FFF2-40B4-BE49-F238E27FC236}">
                <a16:creationId xmlns:a16="http://schemas.microsoft.com/office/drawing/2014/main" id="{F0CC0B0F-8C3C-69B0-CC16-035D54F75AE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9861" y="2474048"/>
            <a:ext cx="1856509" cy="1798834"/>
          </a:xfrm>
          <a:prstGeom prst="rect">
            <a:avLst/>
          </a:prstGeom>
        </p:spPr>
      </p:pic>
      <p:pic>
        <p:nvPicPr>
          <p:cNvPr id="26" name="Picture 25" descr="A picture containing indoor, sweet&#10;&#10;Description automatically generated">
            <a:extLst>
              <a:ext uri="{FF2B5EF4-FFF2-40B4-BE49-F238E27FC236}">
                <a16:creationId xmlns:a16="http://schemas.microsoft.com/office/drawing/2014/main" id="{D63B648F-EA83-4C3A-2C29-3F2463F2E3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6710" y="2481397"/>
            <a:ext cx="2704791" cy="1791485"/>
          </a:xfrm>
          <a:prstGeom prst="rect">
            <a:avLst/>
          </a:prstGeom>
        </p:spPr>
      </p:pic>
      <p:pic>
        <p:nvPicPr>
          <p:cNvPr id="29" name="Picture 28" descr="A picture containing cake, chocolate, plant, piece&#10;&#10;Description automatically generated">
            <a:extLst>
              <a:ext uri="{FF2B5EF4-FFF2-40B4-BE49-F238E27FC236}">
                <a16:creationId xmlns:a16="http://schemas.microsoft.com/office/drawing/2014/main" id="{FF891197-7019-22A7-523D-1707C47D077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8236" y="2406968"/>
            <a:ext cx="2798871" cy="186591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44BCA76-117E-84CB-A193-5310C29A9C5F}"/>
              </a:ext>
            </a:extLst>
          </p:cNvPr>
          <p:cNvSpPr txBox="1"/>
          <p:nvPr/>
        </p:nvSpPr>
        <p:spPr>
          <a:xfrm>
            <a:off x="1285875" y="4724400"/>
            <a:ext cx="98298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/>
              <a:t>The /j/ sound can be spelt in </a:t>
            </a:r>
          </a:p>
          <a:p>
            <a:pPr algn="ctr"/>
            <a:r>
              <a:rPr lang="en-GB" sz="4000" b="1" u="sng" dirty="0"/>
              <a:t>two more ways.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FCB684E6-34A6-B74A-9904-D5AA41B276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How do these words spell the /j/ sound?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356148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charge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283900" y="369007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change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042398" y="18842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village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age</a:t>
            </a:r>
          </a:p>
        </p:txBody>
      </p:sp>
      <p:pic>
        <p:nvPicPr>
          <p:cNvPr id="12" name="Picture 11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72AC5F37-D6A4-7D53-6762-ECB0873815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50" y="2671762"/>
            <a:ext cx="2594264" cy="1729509"/>
          </a:xfrm>
          <a:prstGeom prst="rect">
            <a:avLst/>
          </a:prstGeom>
        </p:spPr>
      </p:pic>
      <p:pic>
        <p:nvPicPr>
          <p:cNvPr id="14" name="Picture 13" descr="A pile of coins&#10;&#10;Description automatically generated">
            <a:extLst>
              <a:ext uri="{FF2B5EF4-FFF2-40B4-BE49-F238E27FC236}">
                <a16:creationId xmlns:a16="http://schemas.microsoft.com/office/drawing/2014/main" id="{6509D640-B1B2-6DA3-A15D-358B026604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786" y="4494787"/>
            <a:ext cx="3386942" cy="1906393"/>
          </a:xfrm>
          <a:prstGeom prst="rect">
            <a:avLst/>
          </a:prstGeom>
        </p:spPr>
      </p:pic>
      <p:pic>
        <p:nvPicPr>
          <p:cNvPr id="16" name="Picture 15" descr="A picture containing water, outdoor, mountain, house&#10;&#10;Description automatically generated">
            <a:extLst>
              <a:ext uri="{FF2B5EF4-FFF2-40B4-BE49-F238E27FC236}">
                <a16:creationId xmlns:a16="http://schemas.microsoft.com/office/drawing/2014/main" id="{76733075-3172-235C-B0B0-844E847B08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8837" y="2694708"/>
            <a:ext cx="2103967" cy="3155950"/>
          </a:xfrm>
          <a:prstGeom prst="rect">
            <a:avLst/>
          </a:prstGeom>
        </p:spPr>
      </p:pic>
      <p:pic>
        <p:nvPicPr>
          <p:cNvPr id="20" name="Picture 19" descr="A picture containing text, car&#10;&#10;Description automatically generated">
            <a:extLst>
              <a:ext uri="{FF2B5EF4-FFF2-40B4-BE49-F238E27FC236}">
                <a16:creationId xmlns:a16="http://schemas.microsoft.com/office/drawing/2014/main" id="{C6B4AF63-1094-88B4-0FAE-AD12ABFE35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61" y="4494787"/>
            <a:ext cx="3556018" cy="199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hape, background pattern&#10;&#10;Description automatically generated">
            <a:extLst>
              <a:ext uri="{FF2B5EF4-FFF2-40B4-BE49-F238E27FC236}">
                <a16:creationId xmlns:a16="http://schemas.microsoft.com/office/drawing/2014/main" id="{4EDD3652-15A3-047C-BB98-CB6D32A1F4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How do these words spell the /j/ sound?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356148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char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283900" y="369007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chan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042398" y="18842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villa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ge</a:t>
            </a:r>
          </a:p>
        </p:txBody>
      </p:sp>
      <p:pic>
        <p:nvPicPr>
          <p:cNvPr id="12" name="Picture 11" descr="A person and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72AC5F37-D6A4-7D53-6762-ECB0873815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350" y="2671762"/>
            <a:ext cx="2594264" cy="1729509"/>
          </a:xfrm>
          <a:prstGeom prst="rect">
            <a:avLst/>
          </a:prstGeom>
        </p:spPr>
      </p:pic>
      <p:pic>
        <p:nvPicPr>
          <p:cNvPr id="14" name="Picture 13" descr="A pile of coins&#10;&#10;Description automatically generated">
            <a:extLst>
              <a:ext uri="{FF2B5EF4-FFF2-40B4-BE49-F238E27FC236}">
                <a16:creationId xmlns:a16="http://schemas.microsoft.com/office/drawing/2014/main" id="{6509D640-B1B2-6DA3-A15D-358B026604F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85786" y="4494787"/>
            <a:ext cx="3386942" cy="1906393"/>
          </a:xfrm>
          <a:prstGeom prst="rect">
            <a:avLst/>
          </a:prstGeom>
        </p:spPr>
      </p:pic>
      <p:pic>
        <p:nvPicPr>
          <p:cNvPr id="16" name="Picture 15" descr="A picture containing water, outdoor, mountain, house&#10;&#10;Description automatically generated">
            <a:extLst>
              <a:ext uri="{FF2B5EF4-FFF2-40B4-BE49-F238E27FC236}">
                <a16:creationId xmlns:a16="http://schemas.microsoft.com/office/drawing/2014/main" id="{76733075-3172-235C-B0B0-844E847B08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8837" y="2694708"/>
            <a:ext cx="2103967" cy="3155950"/>
          </a:xfrm>
          <a:prstGeom prst="rect">
            <a:avLst/>
          </a:prstGeom>
        </p:spPr>
      </p:pic>
      <p:pic>
        <p:nvPicPr>
          <p:cNvPr id="20" name="Picture 19" descr="A picture containing text, car&#10;&#10;Description automatically generated">
            <a:extLst>
              <a:ext uri="{FF2B5EF4-FFF2-40B4-BE49-F238E27FC236}">
                <a16:creationId xmlns:a16="http://schemas.microsoft.com/office/drawing/2014/main" id="{C6B4AF63-1094-88B4-0FAE-AD12ABFE353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361" y="4494787"/>
            <a:ext cx="3556018" cy="1998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2629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9F20CA57-B4DE-3814-4A20-A824D399C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5063" y="365125"/>
            <a:ext cx="10578737" cy="1325563"/>
          </a:xfrm>
        </p:spPr>
        <p:txBody>
          <a:bodyPr/>
          <a:lstStyle/>
          <a:p>
            <a:pPr algn="ctr"/>
            <a:r>
              <a:rPr lang="en-GB" dirty="0"/>
              <a:t>How do these words spell the /j/ sound?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356148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edge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283900" y="369007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bridge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042398" y="18842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fudge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badge</a:t>
            </a:r>
          </a:p>
        </p:txBody>
      </p:sp>
      <p:pic>
        <p:nvPicPr>
          <p:cNvPr id="4" name="Picture 3" descr="A large red bridge over water&#10;&#10;Description automatically generated with low confidence">
            <a:extLst>
              <a:ext uri="{FF2B5EF4-FFF2-40B4-BE49-F238E27FC236}">
                <a16:creationId xmlns:a16="http://schemas.microsoft.com/office/drawing/2014/main" id="{A912FD16-1A14-9316-B667-CBEEC6A81F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5705" y="4494787"/>
            <a:ext cx="2639063" cy="1649414"/>
          </a:xfrm>
          <a:prstGeom prst="rect">
            <a:avLst/>
          </a:prstGeom>
        </p:spPr>
      </p:pic>
      <p:pic>
        <p:nvPicPr>
          <p:cNvPr id="10" name="Picture 9" descr="A picture containing text, handwear, band-aid, accessory&#10;&#10;Description automatically generated">
            <a:extLst>
              <a:ext uri="{FF2B5EF4-FFF2-40B4-BE49-F238E27FC236}">
                <a16:creationId xmlns:a16="http://schemas.microsoft.com/office/drawing/2014/main" id="{46964CEC-FB84-5BCA-C202-5E3708C15C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2671762"/>
            <a:ext cx="2063440" cy="1985963"/>
          </a:xfrm>
          <a:prstGeom prst="rect">
            <a:avLst/>
          </a:prstGeom>
        </p:spPr>
      </p:pic>
      <p:pic>
        <p:nvPicPr>
          <p:cNvPr id="13" name="Picture 12" descr="A picture containing cake, chocolate, food, piece&#10;&#10;Description automatically generated">
            <a:extLst>
              <a:ext uri="{FF2B5EF4-FFF2-40B4-BE49-F238E27FC236}">
                <a16:creationId xmlns:a16="http://schemas.microsoft.com/office/drawing/2014/main" id="{1418642B-7A84-E6C4-0D6F-AD87F6A96F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442" y="2735476"/>
            <a:ext cx="2402257" cy="3002822"/>
          </a:xfrm>
          <a:prstGeom prst="rect">
            <a:avLst/>
          </a:prstGeom>
        </p:spPr>
      </p:pic>
      <p:pic>
        <p:nvPicPr>
          <p:cNvPr id="17" name="Picture 16" descr="A cliff side with a body of water below&#10;&#10;Description automatically generated with low confidence">
            <a:extLst>
              <a:ext uri="{FF2B5EF4-FFF2-40B4-BE49-F238E27FC236}">
                <a16:creationId xmlns:a16="http://schemas.microsoft.com/office/drawing/2014/main" id="{44BAAF39-BEB2-26F6-1829-C596A56C6A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900" y="4494787"/>
            <a:ext cx="3695700" cy="207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4082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&#10;&#10;Description automatically generated">
            <a:extLst>
              <a:ext uri="{FF2B5EF4-FFF2-40B4-BE49-F238E27FC236}">
                <a16:creationId xmlns:a16="http://schemas.microsoft.com/office/drawing/2014/main" id="{AA6C7A0B-E2B8-765A-BB06-8A081EE829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646" y="365125"/>
            <a:ext cx="10596154" cy="1325563"/>
          </a:xfrm>
        </p:spPr>
        <p:txBody>
          <a:bodyPr/>
          <a:lstStyle/>
          <a:p>
            <a:pPr algn="ctr"/>
            <a:r>
              <a:rPr lang="en-GB" dirty="0"/>
              <a:t>How do these words spell the /j/ sound?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3561483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283900" y="369007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bri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dge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042398" y="188421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fu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dge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ba</a:t>
            </a:r>
            <a:r>
              <a:rPr lang="en-GB" b="1" u="sng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dge</a:t>
            </a:r>
          </a:p>
        </p:txBody>
      </p:sp>
      <p:pic>
        <p:nvPicPr>
          <p:cNvPr id="4" name="Picture 3" descr="A large red bridge over water&#10;&#10;Description automatically generated with low confidence">
            <a:extLst>
              <a:ext uri="{FF2B5EF4-FFF2-40B4-BE49-F238E27FC236}">
                <a16:creationId xmlns:a16="http://schemas.microsoft.com/office/drawing/2014/main" id="{A912FD16-1A14-9316-B667-CBEEC6A81F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5705" y="4494787"/>
            <a:ext cx="2639063" cy="1649414"/>
          </a:xfrm>
          <a:prstGeom prst="rect">
            <a:avLst/>
          </a:prstGeom>
        </p:spPr>
      </p:pic>
      <p:pic>
        <p:nvPicPr>
          <p:cNvPr id="10" name="Picture 9" descr="A picture containing text, handwear, band-aid, accessory&#10;&#10;Description automatically generated">
            <a:extLst>
              <a:ext uri="{FF2B5EF4-FFF2-40B4-BE49-F238E27FC236}">
                <a16:creationId xmlns:a16="http://schemas.microsoft.com/office/drawing/2014/main" id="{46964CEC-FB84-5BCA-C202-5E3708C15C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8200" y="2671762"/>
            <a:ext cx="2063440" cy="1985963"/>
          </a:xfrm>
          <a:prstGeom prst="rect">
            <a:avLst/>
          </a:prstGeom>
        </p:spPr>
      </p:pic>
      <p:pic>
        <p:nvPicPr>
          <p:cNvPr id="13" name="Picture 12" descr="A picture containing cake, chocolate, food, piece&#10;&#10;Description automatically generated">
            <a:extLst>
              <a:ext uri="{FF2B5EF4-FFF2-40B4-BE49-F238E27FC236}">
                <a16:creationId xmlns:a16="http://schemas.microsoft.com/office/drawing/2014/main" id="{1418642B-7A84-E6C4-0D6F-AD87F6A96F8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5442" y="2735476"/>
            <a:ext cx="2402257" cy="3002822"/>
          </a:xfrm>
          <a:prstGeom prst="rect">
            <a:avLst/>
          </a:prstGeom>
        </p:spPr>
      </p:pic>
      <p:pic>
        <p:nvPicPr>
          <p:cNvPr id="17" name="Picture 16" descr="A cliff side with a body of water below&#10;&#10;Description automatically generated with low confidence">
            <a:extLst>
              <a:ext uri="{FF2B5EF4-FFF2-40B4-BE49-F238E27FC236}">
                <a16:creationId xmlns:a16="http://schemas.microsoft.com/office/drawing/2014/main" id="{44BAAF39-BEB2-26F6-1829-C596A56C6A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3900" y="4494787"/>
            <a:ext cx="3695700" cy="207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299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6FD02BE1-703D-5C85-7DF8-7011D7C8D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237" y="255380"/>
            <a:ext cx="9692639" cy="1358879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/j/ sound can be formed in which </a:t>
            </a:r>
            <a:r>
              <a:rPr lang="en-GB" altLang="en-US" sz="3600" b="1" u="sng" dirty="0">
                <a:solidFill>
                  <a:schemeClr val="bg1"/>
                </a:solidFill>
                <a:latin typeface="+mj-lt"/>
              </a:rPr>
              <a:t>four ways?</a:t>
            </a:r>
            <a:endParaRPr lang="en-GB" altLang="en-US" sz="36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C974C51-3FCF-356A-C1EC-790891434146}"/>
              </a:ext>
            </a:extLst>
          </p:cNvPr>
          <p:cNvGrpSpPr/>
          <p:nvPr/>
        </p:nvGrpSpPr>
        <p:grpSpPr>
          <a:xfrm>
            <a:off x="2833826" y="1748278"/>
            <a:ext cx="3098752" cy="2477115"/>
            <a:chOff x="2274456" y="1783331"/>
            <a:chExt cx="3701143" cy="26974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AEFEED7-6309-159A-6255-E4E2D26A926D}"/>
                </a:ext>
              </a:extLst>
            </p:cNvPr>
            <p:cNvGrpSpPr/>
            <p:nvPr/>
          </p:nvGrpSpPr>
          <p:grpSpPr>
            <a:xfrm>
              <a:off x="2274456" y="1783331"/>
              <a:ext cx="3701143" cy="2697448"/>
              <a:chOff x="-1561" y="1794653"/>
              <a:chExt cx="3701143" cy="2697448"/>
            </a:xfrm>
          </p:grpSpPr>
          <p:sp>
            <p:nvSpPr>
              <p:cNvPr id="13" name="Rectangle: Rounded Corners 12">
                <a:extLst>
                  <a:ext uri="{FF2B5EF4-FFF2-40B4-BE49-F238E27FC236}">
                    <a16:creationId xmlns:a16="http://schemas.microsoft.com/office/drawing/2014/main" id="{FA36166D-F06A-ADBE-4322-D4989AFE2253}"/>
                  </a:ext>
                </a:extLst>
              </p:cNvPr>
              <p:cNvSpPr/>
              <p:nvPr/>
            </p:nvSpPr>
            <p:spPr>
              <a:xfrm>
                <a:off x="266330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9FFC6E0C-537C-B410-4E47-EB4CB00BB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561" y="1847521"/>
                <a:ext cx="3701143" cy="694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3200" dirty="0">
                    <a:solidFill>
                      <a:schemeClr val="bg1"/>
                    </a:solidFill>
                    <a:latin typeface="+mj-lt"/>
                  </a:rPr>
                  <a:t>j as in </a:t>
                </a:r>
                <a:r>
                  <a:rPr lang="en-GB" altLang="en-US" sz="3200" b="1" u="sng" dirty="0">
                    <a:solidFill>
                      <a:schemeClr val="bg1"/>
                    </a:solidFill>
                    <a:latin typeface="+mj-lt"/>
                  </a:rPr>
                  <a:t>j</a:t>
                </a:r>
                <a:r>
                  <a:rPr lang="en-GB" altLang="en-US" sz="3200" dirty="0">
                    <a:solidFill>
                      <a:schemeClr val="bg1"/>
                    </a:solidFill>
                    <a:latin typeface="+mj-lt"/>
                  </a:rPr>
                  <a:t>ar</a:t>
                </a:r>
                <a:endParaRPr lang="en-GB" altLang="en-US" sz="32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26" name="Picture 25" descr="A picture containing indoor, sweet&#10;&#10;Description automatically generated">
              <a:extLst>
                <a:ext uri="{FF2B5EF4-FFF2-40B4-BE49-F238E27FC236}">
                  <a16:creationId xmlns:a16="http://schemas.microsoft.com/office/drawing/2014/main" id="{D63B648F-EA83-4C3A-2C29-3F2463F2E38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06710" y="2481397"/>
              <a:ext cx="2704791" cy="1791485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FDFBE5ED-9A95-2255-161F-47068DA9D067}"/>
              </a:ext>
            </a:extLst>
          </p:cNvPr>
          <p:cNvGrpSpPr/>
          <p:nvPr/>
        </p:nvGrpSpPr>
        <p:grpSpPr>
          <a:xfrm>
            <a:off x="6348682" y="1801146"/>
            <a:ext cx="2934559" cy="2424247"/>
            <a:chOff x="6842766" y="1783331"/>
            <a:chExt cx="3391125" cy="2697448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FEE97E16-DE3C-1F25-B612-72671C894156}"/>
                </a:ext>
              </a:extLst>
            </p:cNvPr>
            <p:cNvGrpSpPr/>
            <p:nvPr/>
          </p:nvGrpSpPr>
          <p:grpSpPr>
            <a:xfrm>
              <a:off x="6842766" y="1783331"/>
              <a:ext cx="3391125" cy="2697448"/>
              <a:chOff x="4471386" y="1794653"/>
              <a:chExt cx="3249227" cy="2697448"/>
            </a:xfrm>
          </p:grpSpPr>
          <p:sp>
            <p:nvSpPr>
              <p:cNvPr id="32" name="Rectangle: Rounded Corners 31">
                <a:extLst>
                  <a:ext uri="{FF2B5EF4-FFF2-40B4-BE49-F238E27FC236}">
                    <a16:creationId xmlns:a16="http://schemas.microsoft.com/office/drawing/2014/main" id="{A565D3DF-0BA1-021F-5254-0F044D9A948E}"/>
                  </a:ext>
                </a:extLst>
              </p:cNvPr>
              <p:cNvSpPr/>
              <p:nvPr/>
            </p:nvSpPr>
            <p:spPr>
              <a:xfrm>
                <a:off x="4510001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0B1BFCE5-2BF5-481E-7DE3-9165F9E61B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1386" y="1799135"/>
                <a:ext cx="3249227" cy="7097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3200" dirty="0">
                    <a:solidFill>
                      <a:schemeClr val="bg1"/>
                    </a:solidFill>
                    <a:latin typeface="+mj-lt"/>
                  </a:rPr>
                  <a:t>g as in </a:t>
                </a:r>
                <a:r>
                  <a:rPr lang="en-GB" altLang="en-US" sz="3200" b="1" u="sng" dirty="0">
                    <a:solidFill>
                      <a:schemeClr val="bg1"/>
                    </a:solidFill>
                    <a:latin typeface="+mj-lt"/>
                  </a:rPr>
                  <a:t>g</a:t>
                </a:r>
                <a:r>
                  <a:rPr lang="en-GB" altLang="en-US" sz="3200" dirty="0">
                    <a:solidFill>
                      <a:schemeClr val="bg1"/>
                    </a:solidFill>
                    <a:latin typeface="+mj-lt"/>
                  </a:rPr>
                  <a:t>em</a:t>
                </a:r>
                <a:endParaRPr lang="en-GB" altLang="en-US" sz="3200" b="1" u="sng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22" name="Picture 21" descr="A picture containing grass, outdoor, plant&#10;&#10;Description automatically generated">
              <a:extLst>
                <a:ext uri="{FF2B5EF4-FFF2-40B4-BE49-F238E27FC236}">
                  <a16:creationId xmlns:a16="http://schemas.microsoft.com/office/drawing/2014/main" id="{F0CC0B0F-8C3C-69B0-CC16-035D54F75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79861" y="2474048"/>
              <a:ext cx="1856509" cy="1798834"/>
            </a:xfrm>
            <a:prstGeom prst="rect">
              <a:avLst/>
            </a:prstGeom>
          </p:spPr>
        </p:pic>
        <p:pic>
          <p:nvPicPr>
            <p:cNvPr id="29" name="Picture 28" descr="A picture containing cake, chocolate, plant, piece&#10;&#10;Description automatically generated">
              <a:extLst>
                <a:ext uri="{FF2B5EF4-FFF2-40B4-BE49-F238E27FC236}">
                  <a16:creationId xmlns:a16="http://schemas.microsoft.com/office/drawing/2014/main" id="{FF891197-7019-22A7-523D-1707C47D07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38236" y="2406968"/>
              <a:ext cx="2798871" cy="1865914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416BB548-DD16-7E38-4D18-CF3D104DCDBB}"/>
              </a:ext>
            </a:extLst>
          </p:cNvPr>
          <p:cNvGrpSpPr/>
          <p:nvPr/>
        </p:nvGrpSpPr>
        <p:grpSpPr>
          <a:xfrm>
            <a:off x="6301595" y="4432319"/>
            <a:ext cx="2934559" cy="2117968"/>
            <a:chOff x="6301595" y="4432319"/>
            <a:chExt cx="2934559" cy="2117968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10320957-8202-B07F-3D05-7208C5EBC709}"/>
                </a:ext>
              </a:extLst>
            </p:cNvPr>
            <p:cNvGrpSpPr/>
            <p:nvPr/>
          </p:nvGrpSpPr>
          <p:grpSpPr>
            <a:xfrm>
              <a:off x="6301595" y="4432319"/>
              <a:ext cx="2934559" cy="2117968"/>
              <a:chOff x="4471386" y="1794653"/>
              <a:chExt cx="3249227" cy="2697448"/>
            </a:xfrm>
          </p:grpSpPr>
          <p:sp>
            <p:nvSpPr>
              <p:cNvPr id="24" name="Rectangle: Rounded Corners 23">
                <a:extLst>
                  <a:ext uri="{FF2B5EF4-FFF2-40B4-BE49-F238E27FC236}">
                    <a16:creationId xmlns:a16="http://schemas.microsoft.com/office/drawing/2014/main" id="{30DE8720-6F77-0EAA-AD1D-C09480A0F673}"/>
                  </a:ext>
                </a:extLst>
              </p:cNvPr>
              <p:cNvSpPr/>
              <p:nvPr/>
            </p:nvSpPr>
            <p:spPr>
              <a:xfrm>
                <a:off x="4510001" y="1794653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F2EF8336-80F6-46B4-0FFC-E3CA2A8DFE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1386" y="1799135"/>
                <a:ext cx="3249227" cy="6555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dge as in bri</a:t>
                </a:r>
                <a:r>
                  <a:rPr lang="en-GB" altLang="en-US" sz="2400" b="1" u="sng" dirty="0">
                    <a:solidFill>
                      <a:schemeClr val="bg1"/>
                    </a:solidFill>
                    <a:latin typeface="+mj-lt"/>
                  </a:rPr>
                  <a:t>dge.</a:t>
                </a:r>
              </a:p>
            </p:txBody>
          </p:sp>
        </p:grpSp>
        <p:pic>
          <p:nvPicPr>
            <p:cNvPr id="27" name="Picture 26" descr="A large red bridge over water&#10;&#10;Description automatically generated with low confidence">
              <a:extLst>
                <a:ext uri="{FF2B5EF4-FFF2-40B4-BE49-F238E27FC236}">
                  <a16:creationId xmlns:a16="http://schemas.microsoft.com/office/drawing/2014/main" id="{FBB78674-03C3-EB22-F7C2-232C2C44220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74411" y="5107799"/>
              <a:ext cx="2465467" cy="1237483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B463D40B-B3D9-5052-7E43-22CADDAB2800}"/>
              </a:ext>
            </a:extLst>
          </p:cNvPr>
          <p:cNvGrpSpPr/>
          <p:nvPr/>
        </p:nvGrpSpPr>
        <p:grpSpPr>
          <a:xfrm>
            <a:off x="2915922" y="4437272"/>
            <a:ext cx="2934559" cy="2151519"/>
            <a:chOff x="2915922" y="4437272"/>
            <a:chExt cx="2934559" cy="2151519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76CF2A76-56F1-1E51-8FAB-EABA1A1C9EDA}"/>
                </a:ext>
              </a:extLst>
            </p:cNvPr>
            <p:cNvGrpSpPr/>
            <p:nvPr/>
          </p:nvGrpSpPr>
          <p:grpSpPr>
            <a:xfrm>
              <a:off x="2915922" y="4437272"/>
              <a:ext cx="2934559" cy="2151519"/>
              <a:chOff x="4471386" y="1799135"/>
              <a:chExt cx="3249227" cy="2740180"/>
            </a:xfrm>
          </p:grpSpPr>
          <p:sp>
            <p:nvSpPr>
              <p:cNvPr id="35" name="Rectangle: Rounded Corners 34">
                <a:extLst>
                  <a:ext uri="{FF2B5EF4-FFF2-40B4-BE49-F238E27FC236}">
                    <a16:creationId xmlns:a16="http://schemas.microsoft.com/office/drawing/2014/main" id="{A081E497-0950-885B-64C4-A8D2E9163893}"/>
                  </a:ext>
                </a:extLst>
              </p:cNvPr>
              <p:cNvSpPr/>
              <p:nvPr/>
            </p:nvSpPr>
            <p:spPr>
              <a:xfrm>
                <a:off x="4515591" y="1841867"/>
                <a:ext cx="3036163" cy="2697448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78B445B3-C59E-3896-46F3-96E0E9C2C5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1386" y="1799135"/>
                <a:ext cx="3249227" cy="6555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ge as in chan</a:t>
                </a:r>
                <a:r>
                  <a:rPr lang="en-GB" altLang="en-US" sz="2400" b="1" u="sng" dirty="0">
                    <a:solidFill>
                      <a:schemeClr val="bg1"/>
                    </a:solidFill>
                    <a:latin typeface="+mj-lt"/>
                  </a:rPr>
                  <a:t>ge</a:t>
                </a:r>
              </a:p>
            </p:txBody>
          </p:sp>
        </p:grpSp>
        <p:pic>
          <p:nvPicPr>
            <p:cNvPr id="37" name="Picture 36" descr="A pile of coins&#10;&#10;Description automatically generated">
              <a:extLst>
                <a:ext uri="{FF2B5EF4-FFF2-40B4-BE49-F238E27FC236}">
                  <a16:creationId xmlns:a16="http://schemas.microsoft.com/office/drawing/2014/main" id="{82C1F54F-A0A4-4F77-BEB3-3470C8AAC3D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99709" y="5072878"/>
              <a:ext cx="2260582" cy="12724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513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"Hello, Emile! Ready for a stranj and exciting journey?" Aimee beeped cheerfully.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732906" y="3973803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was a friendly little alien who loved to explore the ejes of his villaj.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923406" y="2097497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"Hello, Emile! Ready for a stran</a:t>
            </a:r>
            <a:r>
              <a:rPr lang="en-GB" sz="3600" u="sng" dirty="0">
                <a:solidFill>
                  <a:srgbClr val="FF0000"/>
                </a:solidFill>
              </a:rPr>
              <a:t>ge</a:t>
            </a:r>
            <a:r>
              <a:rPr lang="en-GB" sz="3600" dirty="0">
                <a:solidFill>
                  <a:schemeClr val="bg1"/>
                </a:solidFill>
              </a:rPr>
              <a:t> and exciting journey?" Aimee beeped cheerfully.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723207" y="3972664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Emile was a friendly little alien who loved to explore the e</a:t>
            </a:r>
            <a:r>
              <a:rPr lang="en-GB" sz="3600" u="sng" dirty="0">
                <a:solidFill>
                  <a:srgbClr val="FF0000"/>
                </a:solidFill>
              </a:rPr>
              <a:t>dg</a:t>
            </a:r>
            <a:r>
              <a:rPr lang="en-GB" sz="3600" dirty="0">
                <a:solidFill>
                  <a:schemeClr val="bg1"/>
                </a:solidFill>
              </a:rPr>
              <a:t>es of his villa</a:t>
            </a:r>
            <a:r>
              <a:rPr lang="en-GB" sz="3600" u="sng" dirty="0">
                <a:solidFill>
                  <a:srgbClr val="FF0000"/>
                </a:solidFill>
              </a:rPr>
              <a:t>ge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</Words>
  <Application>Microsoft Office PowerPoint</Application>
  <PresentationFormat>Widescreen</PresentationFormat>
  <Paragraphs>104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Andika</vt:lpstr>
      <vt:lpstr>Office Theme</vt:lpstr>
      <vt:lpstr> How to Use this PowerPoint</vt:lpstr>
      <vt:lpstr>Submorphemes  ge &amp; dge.</vt:lpstr>
      <vt:lpstr>The /j/ sound can be formed in which two ways?</vt:lpstr>
      <vt:lpstr>How do these words spell the /j/ sound?</vt:lpstr>
      <vt:lpstr>How do these words spell the /j/ sound?</vt:lpstr>
      <vt:lpstr>How do these words spell the /j/ sound?</vt:lpstr>
      <vt:lpstr>How do these words spell the /j/ sound?</vt:lpstr>
      <vt:lpstr>The /j/ sound can be formed in which four ways?</vt:lpstr>
      <vt:lpstr>Can you spot the spelling mistakes?</vt:lpstr>
      <vt:lpstr>Below are this week’s spellings. You have 2 minutes to memorise all of the words!</vt:lpstr>
      <vt:lpstr>How many can you remember?</vt:lpstr>
      <vt:lpstr>How many did you remember?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50</cp:revision>
  <dcterms:created xsi:type="dcterms:W3CDTF">2022-05-31T09:42:07Z</dcterms:created>
  <dcterms:modified xsi:type="dcterms:W3CDTF">2026-06-01T15:52:04Z</dcterms:modified>
</cp:coreProperties>
</file>