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417" r:id="rId3"/>
    <p:sldId id="414" r:id="rId4"/>
    <p:sldId id="415" r:id="rId5"/>
    <p:sldId id="419" r:id="rId6"/>
    <p:sldId id="421" r:id="rId7"/>
    <p:sldId id="425" r:id="rId8"/>
    <p:sldId id="426" r:id="rId9"/>
    <p:sldId id="274" r:id="rId10"/>
    <p:sldId id="312" r:id="rId11"/>
    <p:sldId id="315" r:id="rId12"/>
    <p:sldId id="308" r:id="rId13"/>
    <p:sldId id="376" r:id="rId14"/>
    <p:sldId id="529" r:id="rId15"/>
    <p:sldId id="526" r:id="rId16"/>
    <p:sldId id="434" r:id="rId17"/>
    <p:sldId id="519" r:id="rId18"/>
    <p:sldId id="557" r:id="rId19"/>
    <p:sldId id="520" r:id="rId20"/>
    <p:sldId id="435" r:id="rId21"/>
    <p:sldId id="521" r:id="rId22"/>
    <p:sldId id="522" r:id="rId23"/>
    <p:sldId id="527" r:id="rId24"/>
    <p:sldId id="281" r:id="rId25"/>
    <p:sldId id="528" r:id="rId26"/>
    <p:sldId id="486" r:id="rId27"/>
    <p:sldId id="487" r:id="rId28"/>
    <p:sldId id="511" r:id="rId29"/>
    <p:sldId id="512" r:id="rId30"/>
    <p:sldId id="513" r:id="rId31"/>
    <p:sldId id="514" r:id="rId32"/>
    <p:sldId id="523" r:id="rId33"/>
    <p:sldId id="524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AC2943-71DF-4F31-8F37-DD6CE72BB3D5}" v="1" dt="2026-06-01T15:26:44.9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6" d="100"/>
          <a:sy n="86" d="100"/>
        </p:scale>
        <p:origin x="1278" y="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55:23.814" v="4921"/>
      <pc:docMkLst>
        <pc:docMk/>
      </pc:docMkLst>
      <pc:sldChg chg="addSp delSp modSp add del mod addAnim delAnim">
        <pc:chgData name="Glen Jones" userId="e846aaca-4b24-4b13-b0d0-f2308e16b284" providerId="ADAL" clId="{ED47ACC3-9597-4D89-A1DC-43CF280EF274}" dt="2026-06-01T15:26:50.331" v="4914" actId="47"/>
        <pc:sldMkLst>
          <pc:docMk/>
          <pc:sldMk cId="2398761311" sldId="509"/>
        </pc:sldMkLst>
      </pc:sldChg>
      <pc:sldChg chg="addAnim delAnim">
        <pc:chgData name="Glen Jones" userId="e846aaca-4b24-4b13-b0d0-f2308e16b284" providerId="ADAL" clId="{ED47ACC3-9597-4D89-A1DC-43CF280EF274}" dt="2026-06-01T15:55:01.318" v="4920"/>
        <pc:sldMkLst>
          <pc:docMk/>
          <pc:sldMk cId="1867999629" sldId="527"/>
        </pc:sldMkLst>
      </pc:sldChg>
      <pc:sldChg chg="addAnim delAnim">
        <pc:chgData name="Glen Jones" userId="e846aaca-4b24-4b13-b0d0-f2308e16b284" providerId="ADAL" clId="{ED47ACC3-9597-4D89-A1DC-43CF280EF274}" dt="2026-06-01T15:55:23.814" v="4921"/>
        <pc:sldMkLst>
          <pc:docMk/>
          <pc:sldMk cId="522470575" sldId="528"/>
        </pc:sldMkLst>
      </pc:sldChg>
      <pc:sldChg chg="modSp add mod">
        <pc:chgData name="Glen Jones" userId="e846aaca-4b24-4b13-b0d0-f2308e16b284" providerId="ADAL" clId="{ED47ACC3-9597-4D89-A1DC-43CF280EF274}" dt="2026-06-01T15:54:35.540" v="4919" actId="27636"/>
        <pc:sldMkLst>
          <pc:docMk/>
          <pc:sldMk cId="2012957621" sldId="557"/>
        </pc:sldMkLst>
        <pc:spChg chg="mod">
          <ac:chgData name="Glen Jones" userId="e846aaca-4b24-4b13-b0d0-f2308e16b284" providerId="ADAL" clId="{ED47ACC3-9597-4D89-A1DC-43CF280EF274}" dt="2026-06-01T15:54:35.540" v="4919" actId="27636"/>
          <ac:spMkLst>
            <pc:docMk/>
            <pc:sldMk cId="2012957621" sldId="557"/>
            <ac:spMk id="41" creationId="{77E87D30-B3D7-848E-67A8-C864380ACBB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B4974B-D184-BD3B-2F78-B76E1A3CB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8A6E12D-D524-8CE4-B222-E1DFE868FD3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2724938-B016-F07D-E5DF-9F50EA076A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3009BA-AF37-9C56-1397-DB763D14022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1477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BB14C-CBA4-9B1A-BC4B-85B6C455F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5D910-239D-CC7E-A8E1-658BFF71BA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322300-1C5F-A864-D863-907E25307A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01CCA0-ED65-457E-17E8-C8275002167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213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We’re not going to include words ending in le or </a:t>
            </a:r>
            <a:r>
              <a:rPr lang="en-GB" dirty="0" err="1"/>
              <a:t>ic</a:t>
            </a:r>
            <a:r>
              <a:rPr lang="en-GB" dirty="0"/>
              <a:t> as it can cause confusion (we have a different take to the national curriculum).</a:t>
            </a:r>
          </a:p>
          <a:p>
            <a:r>
              <a:rPr lang="en-GB" dirty="0"/>
              <a:t>Simply = </a:t>
            </a:r>
            <a:r>
              <a:rPr lang="en-GB" dirty="0" err="1"/>
              <a:t>simple+y</a:t>
            </a:r>
            <a:r>
              <a:rPr lang="en-GB" dirty="0"/>
              <a:t> (rule 3)</a:t>
            </a:r>
          </a:p>
          <a:p>
            <a:r>
              <a:rPr lang="en-GB" dirty="0"/>
              <a:t>C</a:t>
            </a:r>
            <a:r>
              <a:rPr lang="en-GB"/>
              <a:t>omically </a:t>
            </a:r>
            <a:r>
              <a:rPr lang="en-GB" dirty="0"/>
              <a:t>= com+ </a:t>
            </a:r>
            <a:r>
              <a:rPr lang="en-GB" dirty="0" err="1"/>
              <a:t>ic</a:t>
            </a:r>
            <a:r>
              <a:rPr lang="en-GB" dirty="0"/>
              <a:t> + al +</a:t>
            </a:r>
            <a:r>
              <a:rPr lang="en-GB" dirty="0" err="1"/>
              <a:t>ly</a:t>
            </a:r>
            <a:r>
              <a:rPr lang="en-GB" dirty="0"/>
              <a:t> (rule 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9CF82A-22BF-8129-D045-5069D4A70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99ED91-6713-C5F3-E9D2-2516ABF73B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E9664C-808D-C213-9F9E-DB0C3F5CB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B65B76-F537-B963-28DF-4B92A1A714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354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8477F0-E077-7840-AF34-7B4D8225A7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685020" y="373264"/>
            <a:ext cx="10771484" cy="697890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 lot of words ending -</a:t>
            </a:r>
            <a:r>
              <a:rPr lang="en-GB" sz="3600" b="1" u="sng" dirty="0" err="1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 are </a:t>
            </a:r>
            <a:r>
              <a:rPr lang="en-GB" sz="3600" b="1" u="sng" dirty="0">
                <a:solidFill>
                  <a:schemeClr val="bg1"/>
                </a:solidFill>
                <a:latin typeface="Andika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735496" y="1214925"/>
            <a:ext cx="10721008" cy="751259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ln>
            <a:solidFill>
              <a:srgbClr val="EF802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Adverbs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describe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735496" y="3219994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sadly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680465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97688" y="2246576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178339" y="2900925"/>
            <a:ext cx="461554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728465" y="2900925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52067" y="5290945"/>
            <a:ext cx="101385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The adverb (sadly) describes the verb (sat).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192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2" grpId="0"/>
      <p:bldP spid="8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F11F9D-CE4B-B910-EF2C-05BD4A36F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251013" y="373263"/>
            <a:ext cx="11739704" cy="113925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we swap the adverb, it can change the meaning or imagery of a sentence.</a:t>
            </a:r>
            <a:endParaRPr lang="en-GB" sz="3600" b="1" u="sng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28F65089-DCE5-A939-7657-7C216F41B0DF}"/>
              </a:ext>
            </a:extLst>
          </p:cNvPr>
          <p:cNvSpPr txBox="1">
            <a:spLocks/>
          </p:cNvSpPr>
          <p:nvPr/>
        </p:nvSpPr>
        <p:spPr>
          <a:xfrm>
            <a:off x="652067" y="2553789"/>
            <a:ext cx="10721008" cy="1750422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The girl sat nervously on the chair.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1F692DA-94BF-8CCC-B878-72F0199FE1AE}"/>
              </a:ext>
            </a:extLst>
          </p:cNvPr>
          <p:cNvSpPr txBox="1"/>
          <p:nvPr/>
        </p:nvSpPr>
        <p:spPr>
          <a:xfrm>
            <a:off x="2597036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verb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62C0ED-0845-01BE-0FB1-4732037B665A}"/>
              </a:ext>
            </a:extLst>
          </p:cNvPr>
          <p:cNvSpPr txBox="1"/>
          <p:nvPr/>
        </p:nvSpPr>
        <p:spPr>
          <a:xfrm>
            <a:off x="5414259" y="1580371"/>
            <a:ext cx="27170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adverb</a:t>
            </a:r>
            <a:endParaRPr lang="en-GB" dirty="0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905922B-0F29-5B27-C076-12E25E8CCDC9}"/>
              </a:ext>
            </a:extLst>
          </p:cNvPr>
          <p:cNvCxnSpPr>
            <a:cxnSpLocks/>
          </p:cNvCxnSpPr>
          <p:nvPr/>
        </p:nvCxnSpPr>
        <p:spPr>
          <a:xfrm>
            <a:off x="4094910" y="2234720"/>
            <a:ext cx="0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639AEA6-1816-5A1C-D172-BB754AEEE710}"/>
              </a:ext>
            </a:extLst>
          </p:cNvPr>
          <p:cNvCxnSpPr>
            <a:cxnSpLocks/>
          </p:cNvCxnSpPr>
          <p:nvPr/>
        </p:nvCxnSpPr>
        <p:spPr>
          <a:xfrm flipH="1">
            <a:off x="5645036" y="2234720"/>
            <a:ext cx="418011" cy="9257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199FB57B-62F4-7AD6-83D4-5BE69901FFEE}"/>
              </a:ext>
            </a:extLst>
          </p:cNvPr>
          <p:cNvSpPr txBox="1"/>
          <p:nvPr/>
        </p:nvSpPr>
        <p:spPr>
          <a:xfrm>
            <a:off x="685020" y="4777139"/>
            <a:ext cx="10138504" cy="146423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sz="4000" dirty="0"/>
              <a:t>The change of adverb from </a:t>
            </a:r>
            <a:r>
              <a:rPr lang="en-GB" sz="4000" u="sng" dirty="0"/>
              <a:t>sadly</a:t>
            </a:r>
            <a:r>
              <a:rPr lang="en-GB" sz="4000" dirty="0"/>
              <a:t> to </a:t>
            </a:r>
            <a:r>
              <a:rPr lang="en-GB" sz="4000" u="sng" dirty="0"/>
              <a:t>nervously</a:t>
            </a:r>
            <a:r>
              <a:rPr lang="en-GB" sz="4000" dirty="0"/>
              <a:t> changes the image created.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4122323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background pattern&#10;&#10;Description automatically generated">
            <a:extLst>
              <a:ext uri="{FF2B5EF4-FFF2-40B4-BE49-F238E27FC236}">
                <a16:creationId xmlns:a16="http://schemas.microsoft.com/office/drawing/2014/main" id="{DAAF9120-89EE-64AB-505E-BC02CDA3F7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8BFB3-244E-B356-A75C-21923CAB1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187" y="192071"/>
            <a:ext cx="11770659" cy="939557"/>
          </a:xfrm>
          <a:prstGeom prst="roundRect">
            <a:avLst/>
          </a:prstGeom>
          <a:solidFill>
            <a:srgbClr val="002060"/>
          </a:solidFill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Can you turn these words into </a:t>
            </a:r>
            <a:r>
              <a:rPr lang="en-US" b="1" u="sng" dirty="0">
                <a:solidFill>
                  <a:schemeClr val="bg1"/>
                </a:solidFill>
              </a:rPr>
              <a:t>adverbs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3502A38-307A-B57C-756B-273BA79F9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4856" y="1414392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anchor="ctr">
            <a:normAutofit fontScale="925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3000" dirty="0">
                <a:solidFill>
                  <a:schemeClr val="bg1"/>
                </a:solidFill>
              </a:rPr>
              <a:t>slow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D14500B-5A7A-ECFE-B75F-2E62AB7B5ABF}"/>
              </a:ext>
            </a:extLst>
          </p:cNvPr>
          <p:cNvSpPr txBox="1">
            <a:spLocks/>
          </p:cNvSpPr>
          <p:nvPr/>
        </p:nvSpPr>
        <p:spPr>
          <a:xfrm>
            <a:off x="7867762" y="1410339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slowly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B528C2F-C503-F86E-4E13-CCA38F89CC0A}"/>
              </a:ext>
            </a:extLst>
          </p:cNvPr>
          <p:cNvSpPr txBox="1">
            <a:spLocks/>
          </p:cNvSpPr>
          <p:nvPr/>
        </p:nvSpPr>
        <p:spPr>
          <a:xfrm>
            <a:off x="7867762" y="3226736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lively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2D8E665-C43B-5FD5-E93B-98B266CC91CA}"/>
              </a:ext>
            </a:extLst>
          </p:cNvPr>
          <p:cNvCxnSpPr>
            <a:cxnSpLocks/>
          </p:cNvCxnSpPr>
          <p:nvPr/>
        </p:nvCxnSpPr>
        <p:spPr>
          <a:xfrm>
            <a:off x="6609507" y="1818618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4F852BF3-7653-B0A8-408C-128996120517}"/>
              </a:ext>
            </a:extLst>
          </p:cNvPr>
          <p:cNvSpPr txBox="1">
            <a:spLocks/>
          </p:cNvSpPr>
          <p:nvPr/>
        </p:nvSpPr>
        <p:spPr>
          <a:xfrm>
            <a:off x="4471430" y="144318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70EDC9AD-5A4A-806E-506A-F22340047863}"/>
              </a:ext>
            </a:extLst>
          </p:cNvPr>
          <p:cNvSpPr txBox="1">
            <a:spLocks/>
          </p:cNvSpPr>
          <p:nvPr/>
        </p:nvSpPr>
        <p:spPr>
          <a:xfrm>
            <a:off x="5321395" y="142910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38F52330-21BA-BB09-49D3-2DFE948406C9}"/>
              </a:ext>
            </a:extLst>
          </p:cNvPr>
          <p:cNvSpPr txBox="1">
            <a:spLocks/>
          </p:cNvSpPr>
          <p:nvPr/>
        </p:nvSpPr>
        <p:spPr>
          <a:xfrm>
            <a:off x="2544855" y="3212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live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5C60734B-90AF-E3D4-4821-2F77D898EFC3}"/>
              </a:ext>
            </a:extLst>
          </p:cNvPr>
          <p:cNvSpPr txBox="1">
            <a:spLocks/>
          </p:cNvSpPr>
          <p:nvPr/>
        </p:nvSpPr>
        <p:spPr>
          <a:xfrm>
            <a:off x="4471430" y="3226736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97A2C1C-D861-41CD-BF17-9E4C1EBACCAA}"/>
              </a:ext>
            </a:extLst>
          </p:cNvPr>
          <p:cNvSpPr txBox="1">
            <a:spLocks/>
          </p:cNvSpPr>
          <p:nvPr/>
        </p:nvSpPr>
        <p:spPr>
          <a:xfrm>
            <a:off x="5321395" y="3212655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31FBCC7-62BE-8694-42A4-6D4A5962C1B5}"/>
              </a:ext>
            </a:extLst>
          </p:cNvPr>
          <p:cNvCxnSpPr>
            <a:cxnSpLocks/>
          </p:cNvCxnSpPr>
          <p:nvPr/>
        </p:nvCxnSpPr>
        <p:spPr>
          <a:xfrm>
            <a:off x="6609507" y="3617705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2905C47-A1C9-21E3-B2CD-D2F8E9AB550B}"/>
              </a:ext>
            </a:extLst>
          </p:cNvPr>
          <p:cNvSpPr txBox="1">
            <a:spLocks/>
          </p:cNvSpPr>
          <p:nvPr/>
        </p:nvSpPr>
        <p:spPr>
          <a:xfrm>
            <a:off x="7867761" y="5143655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usually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B89EF37E-8AE0-1F2E-4CA2-B343C7F8D82E}"/>
              </a:ext>
            </a:extLst>
          </p:cNvPr>
          <p:cNvSpPr txBox="1">
            <a:spLocks/>
          </p:cNvSpPr>
          <p:nvPr/>
        </p:nvSpPr>
        <p:spPr>
          <a:xfrm>
            <a:off x="2544854" y="5129574"/>
            <a:ext cx="1762125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  <a:latin typeface="Andika" panose="02000000000000000000" pitchFamily="2" charset="0"/>
              </a:rPr>
              <a:t>usual</a:t>
            </a:r>
            <a:endParaRPr lang="en-US" sz="30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870C009B-357A-D252-C6D8-F36B829475EF}"/>
              </a:ext>
            </a:extLst>
          </p:cNvPr>
          <p:cNvSpPr txBox="1">
            <a:spLocks/>
          </p:cNvSpPr>
          <p:nvPr/>
        </p:nvSpPr>
        <p:spPr>
          <a:xfrm>
            <a:off x="4471429" y="5143655"/>
            <a:ext cx="685516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dirty="0">
                <a:solidFill>
                  <a:schemeClr val="bg1"/>
                </a:solidFill>
              </a:rPr>
              <a:t>+</a:t>
            </a:r>
            <a:endParaRPr lang="en-US" sz="3000" b="1" dirty="0">
              <a:solidFill>
                <a:schemeClr val="bg1"/>
              </a:solidFill>
            </a:endParaRPr>
          </a:p>
        </p:txBody>
      </p:sp>
      <p:sp>
        <p:nvSpPr>
          <p:cNvPr id="38" name="Content Placeholder 2">
            <a:extLst>
              <a:ext uri="{FF2B5EF4-FFF2-40B4-BE49-F238E27FC236}">
                <a16:creationId xmlns:a16="http://schemas.microsoft.com/office/drawing/2014/main" id="{8745D988-C094-EB29-8F14-377DE80448DE}"/>
              </a:ext>
            </a:extLst>
          </p:cNvPr>
          <p:cNvSpPr txBox="1">
            <a:spLocks/>
          </p:cNvSpPr>
          <p:nvPr/>
        </p:nvSpPr>
        <p:spPr>
          <a:xfrm>
            <a:off x="5321394" y="5129574"/>
            <a:ext cx="943258" cy="753588"/>
          </a:xfrm>
          <a:prstGeom prst="roundRect">
            <a:avLst/>
          </a:prstGeom>
          <a:solidFill>
            <a:srgbClr val="7030A0"/>
          </a:solidFill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000" b="1" dirty="0" err="1">
                <a:solidFill>
                  <a:schemeClr val="bg1"/>
                </a:solidFill>
              </a:rPr>
              <a:t>ly</a:t>
            </a:r>
            <a:endParaRPr lang="en-US" sz="3000" b="1" dirty="0">
              <a:solidFill>
                <a:schemeClr val="bg1"/>
              </a:solidFill>
            </a:endParaRP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3C584DD-0409-EE1B-F2A0-3578659AF486}"/>
              </a:ext>
            </a:extLst>
          </p:cNvPr>
          <p:cNvCxnSpPr>
            <a:cxnSpLocks/>
          </p:cNvCxnSpPr>
          <p:nvPr/>
        </p:nvCxnSpPr>
        <p:spPr>
          <a:xfrm>
            <a:off x="6609506" y="5534624"/>
            <a:ext cx="985838" cy="0"/>
          </a:xfrm>
          <a:prstGeom prst="straightConnector1">
            <a:avLst/>
          </a:prstGeom>
          <a:ln w="63500"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69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34" grpId="0" animBg="1"/>
      <p:bldP spid="36" grpId="0" animBg="1"/>
      <p:bldP spid="37" grpId="0" animBg="1"/>
      <p:bldP spid="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352665"/>
            <a:ext cx="11001157" cy="618630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” comes from very old English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(-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lic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/-lice).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These endings meant “like” or “having the form”. 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So historically: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quickly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literally meant “in a quick‑like way”,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36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slowly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meant in a “slow‑like way”.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see how the suffix </a:t>
            </a:r>
            <a:r>
              <a:rPr lang="en-GB" sz="36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has become a way to describe how something is done (an adverb)?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0C7DDD-71A6-5890-4DC0-0386C44531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F07B314-761A-FEE7-C8E4-A0BFADBE6A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95598-A0EB-EC7F-C33F-1C69E7A10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0C3D749-65BB-5C94-D6F8-A70C862EC73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80170EA4-9800-9D84-C929-05FCB1EAF10D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65B3A1-E056-8D7B-5961-823F4B9C7665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ABD1A2-8DC2-99BA-99E9-A8385AB20F6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44B6E68-433F-38A3-A21E-02AE5299A0D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017632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(or a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y)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90E450-B17D-CD02-03F7-041D77CFE42C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5FCD64-B503-484B-F39F-EEE3894FD564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C45894C-51E5-C355-6A0A-438E78A579C5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D19A2B8A-ABF8-2F5C-F68A-A17042BCB937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FCF6F0B-38FB-4A8C-E9E0-578A9DA57E4D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D6274F85-F0C7-B7DF-DE43-10DE73C09A56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F2920-D953-5FDE-03F9-4F8D0B4F5F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168FCC7-EFF7-B829-E8E6-6053065D7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BDA607-3494-F705-E78A-36747F57B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1105092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Which rules could apply to the suffix </a:t>
            </a:r>
            <a:r>
              <a:rPr lang="en-GB" sz="4400" i="1" dirty="0"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en-GB" sz="4400" i="1" dirty="0" err="1">
                <a:solidFill>
                  <a:schemeClr val="bg1">
                    <a:lumMod val="95000"/>
                  </a:schemeClr>
                </a:solidFill>
              </a:rPr>
              <a:t>ly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? 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3E8B1D4-8317-574F-0122-F3648DF82ED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6D07EE8-931C-84FB-EEED-1BB9C47EF8AA}"/>
              </a:ext>
            </a:extLst>
          </p:cNvPr>
          <p:cNvSpPr txBox="1">
            <a:spLocks/>
          </p:cNvSpPr>
          <p:nvPr/>
        </p:nvSpPr>
        <p:spPr>
          <a:xfrm>
            <a:off x="1378527" y="2323987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533901-5C8B-A241-4B91-AECBBF40E3EC}"/>
              </a:ext>
            </a:extLst>
          </p:cNvPr>
          <p:cNvSpPr txBox="1">
            <a:spLocks/>
          </p:cNvSpPr>
          <p:nvPr/>
        </p:nvSpPr>
        <p:spPr>
          <a:xfrm>
            <a:off x="1378527" y="3188101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BF19C41-162B-EA53-324C-212BC3AA48C0}"/>
              </a:ext>
            </a:extLst>
          </p:cNvPr>
          <p:cNvSpPr txBox="1">
            <a:spLocks/>
          </p:cNvSpPr>
          <p:nvPr/>
        </p:nvSpPr>
        <p:spPr>
          <a:xfrm>
            <a:off x="1378527" y="1491999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564BF2D-F3F3-3587-D0B7-578333F4B787}"/>
              </a:ext>
            </a:extLst>
          </p:cNvPr>
          <p:cNvSpPr txBox="1">
            <a:spLocks/>
          </p:cNvSpPr>
          <p:nvPr/>
        </p:nvSpPr>
        <p:spPr>
          <a:xfrm>
            <a:off x="1378527" y="4052215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D4BE336-B315-BA0B-37FD-9B573A738965}"/>
              </a:ext>
            </a:extLst>
          </p:cNvPr>
          <p:cNvSpPr txBox="1">
            <a:spLocks/>
          </p:cNvSpPr>
          <p:nvPr/>
        </p:nvSpPr>
        <p:spPr>
          <a:xfrm>
            <a:off x="9198949" y="1982489"/>
            <a:ext cx="2646688" cy="2110575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>
                    <a:lumMod val="95000"/>
                  </a:schemeClr>
                </a:solidFill>
              </a:rPr>
              <a:t>Need a suffix to start with a vowel!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9" name="Arrow: Left 8">
            <a:extLst>
              <a:ext uri="{FF2B5EF4-FFF2-40B4-BE49-F238E27FC236}">
                <a16:creationId xmlns:a16="http://schemas.microsoft.com/office/drawing/2014/main" id="{6E579EA6-9AB3-6D22-8D4E-8CA2E5990008}"/>
              </a:ext>
            </a:extLst>
          </p:cNvPr>
          <p:cNvSpPr/>
          <p:nvPr/>
        </p:nvSpPr>
        <p:spPr>
          <a:xfrm>
            <a:off x="8094518" y="2422662"/>
            <a:ext cx="1205346" cy="506293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Left 9">
            <a:extLst>
              <a:ext uri="{FF2B5EF4-FFF2-40B4-BE49-F238E27FC236}">
                <a16:creationId xmlns:a16="http://schemas.microsoft.com/office/drawing/2014/main" id="{692AE8EF-4F4A-6D63-EBE8-D5B2FC928D3C}"/>
              </a:ext>
            </a:extLst>
          </p:cNvPr>
          <p:cNvSpPr/>
          <p:nvPr/>
        </p:nvSpPr>
        <p:spPr>
          <a:xfrm>
            <a:off x="8135846" y="3310138"/>
            <a:ext cx="1205346" cy="506293"/>
          </a:xfrm>
          <a:prstGeom prst="leftArrow">
            <a:avLst/>
          </a:prstGeom>
          <a:solidFill>
            <a:srgbClr val="00206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7999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2496869" y="72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5053986" y="72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4559845" y="8693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7116962" y="8967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8523522" y="72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gently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077EC3-3FD0-75FE-D0D6-BD5B278EB665}"/>
              </a:ext>
            </a:extLst>
          </p:cNvPr>
          <p:cNvSpPr txBox="1">
            <a:spLocks/>
          </p:cNvSpPr>
          <p:nvPr/>
        </p:nvSpPr>
        <p:spPr>
          <a:xfrm>
            <a:off x="2496869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happy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2DD040A-0946-7E38-65C2-E6EB1141A80D}"/>
              </a:ext>
            </a:extLst>
          </p:cNvPr>
          <p:cNvSpPr txBox="1">
            <a:spLocks/>
          </p:cNvSpPr>
          <p:nvPr/>
        </p:nvSpPr>
        <p:spPr>
          <a:xfrm>
            <a:off x="5053986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870EB67A-C785-F0AC-3C77-7658B75E3697}"/>
              </a:ext>
            </a:extLst>
          </p:cNvPr>
          <p:cNvSpPr/>
          <p:nvPr/>
        </p:nvSpPr>
        <p:spPr>
          <a:xfrm>
            <a:off x="4559845" y="28489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4293139-1AAB-B009-E4C2-6FF6CBD0F2BA}"/>
              </a:ext>
            </a:extLst>
          </p:cNvPr>
          <p:cNvSpPr/>
          <p:nvPr/>
        </p:nvSpPr>
        <p:spPr>
          <a:xfrm>
            <a:off x="7116962" y="287633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781B90-5D54-0488-DE9F-0B5CE1CBC69D}"/>
              </a:ext>
            </a:extLst>
          </p:cNvPr>
          <p:cNvSpPr txBox="1">
            <a:spLocks/>
          </p:cNvSpPr>
          <p:nvPr/>
        </p:nvSpPr>
        <p:spPr>
          <a:xfrm>
            <a:off x="8523522" y="27085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0B1F348-3E59-1597-B643-23959952E023}"/>
              </a:ext>
            </a:extLst>
          </p:cNvPr>
          <p:cNvSpPr txBox="1">
            <a:spLocks/>
          </p:cNvSpPr>
          <p:nvPr/>
        </p:nvSpPr>
        <p:spPr>
          <a:xfrm>
            <a:off x="2496869" y="1718700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B9AC25A-15CC-57CE-5FE4-C770BF8B543D}"/>
              </a:ext>
            </a:extLst>
          </p:cNvPr>
          <p:cNvSpPr txBox="1">
            <a:spLocks/>
          </p:cNvSpPr>
          <p:nvPr/>
        </p:nvSpPr>
        <p:spPr>
          <a:xfrm>
            <a:off x="2443771" y="3698311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BF0444-0105-0922-C067-1FBD0B355FC1}"/>
              </a:ext>
            </a:extLst>
          </p:cNvPr>
          <p:cNvSpPr txBox="1">
            <a:spLocks/>
          </p:cNvSpPr>
          <p:nvPr/>
        </p:nvSpPr>
        <p:spPr>
          <a:xfrm>
            <a:off x="2496869" y="46328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E3040458-D2DA-8F7C-D309-06B0C7C1CA82}"/>
              </a:ext>
            </a:extLst>
          </p:cNvPr>
          <p:cNvSpPr txBox="1">
            <a:spLocks/>
          </p:cNvSpPr>
          <p:nvPr/>
        </p:nvSpPr>
        <p:spPr>
          <a:xfrm>
            <a:off x="5053986" y="463282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372C6F3C-D2C0-09A5-6530-084A19C7E7E6}"/>
              </a:ext>
            </a:extLst>
          </p:cNvPr>
          <p:cNvSpPr/>
          <p:nvPr/>
        </p:nvSpPr>
        <p:spPr>
          <a:xfrm>
            <a:off x="4559845" y="47732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CEB8FDD9-D4DB-C4C8-4B80-4B68240C4B7A}"/>
              </a:ext>
            </a:extLst>
          </p:cNvPr>
          <p:cNvSpPr/>
          <p:nvPr/>
        </p:nvSpPr>
        <p:spPr>
          <a:xfrm>
            <a:off x="7116962" y="480064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2DAA3242-3AE7-876F-284F-89D7E188A304}"/>
              </a:ext>
            </a:extLst>
          </p:cNvPr>
          <p:cNvSpPr txBox="1">
            <a:spLocks/>
          </p:cNvSpPr>
          <p:nvPr/>
        </p:nvSpPr>
        <p:spPr>
          <a:xfrm>
            <a:off x="8523522" y="463282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C097D2E-F8BF-89E2-E453-753F25559BE9}"/>
              </a:ext>
            </a:extLst>
          </p:cNvPr>
          <p:cNvSpPr txBox="1">
            <a:spLocks/>
          </p:cNvSpPr>
          <p:nvPr/>
        </p:nvSpPr>
        <p:spPr>
          <a:xfrm>
            <a:off x="2443771" y="5622626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BA4D9-C1BC-3F13-54C3-AA73F85E7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1D2B7FA0-AA3D-47D5-DDA8-9D7589DBE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A23E5-E6E3-9D6B-EA19-E13B332C9E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C429A4-9764-262F-AAA8-5806074F5D61}"/>
              </a:ext>
            </a:extLst>
          </p:cNvPr>
          <p:cNvSpPr txBox="1">
            <a:spLocks/>
          </p:cNvSpPr>
          <p:nvPr/>
        </p:nvSpPr>
        <p:spPr>
          <a:xfrm>
            <a:off x="540535" y="718100"/>
            <a:ext cx="155884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occas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B47737-5E97-73F5-448B-9CA99C707E37}"/>
              </a:ext>
            </a:extLst>
          </p:cNvPr>
          <p:cNvSpPr txBox="1">
            <a:spLocks/>
          </p:cNvSpPr>
          <p:nvPr/>
        </p:nvSpPr>
        <p:spPr>
          <a:xfrm>
            <a:off x="6586154" y="718100"/>
            <a:ext cx="12352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14EB1CE-EF01-31D9-8234-08C70788687A}"/>
              </a:ext>
            </a:extLst>
          </p:cNvPr>
          <p:cNvSpPr/>
          <p:nvPr/>
        </p:nvSpPr>
        <p:spPr>
          <a:xfrm>
            <a:off x="5971105" y="8585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5D5C311-30BA-C0CE-736C-FBDD7CC70BFC}"/>
              </a:ext>
            </a:extLst>
          </p:cNvPr>
          <p:cNvSpPr/>
          <p:nvPr/>
        </p:nvSpPr>
        <p:spPr>
          <a:xfrm>
            <a:off x="7904362" y="8801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378B43-A27B-CC0E-D5AC-6D300941D453}"/>
              </a:ext>
            </a:extLst>
          </p:cNvPr>
          <p:cNvSpPr txBox="1">
            <a:spLocks/>
          </p:cNvSpPr>
          <p:nvPr/>
        </p:nvSpPr>
        <p:spPr>
          <a:xfrm>
            <a:off x="9310922" y="7181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occasionally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07C2816-AC22-556D-24F6-255A340D2A8C}"/>
              </a:ext>
            </a:extLst>
          </p:cNvPr>
          <p:cNvSpPr txBox="1">
            <a:spLocks/>
          </p:cNvSpPr>
          <p:nvPr/>
        </p:nvSpPr>
        <p:spPr>
          <a:xfrm>
            <a:off x="2496869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F95C2A6-85BE-80E3-52D7-90F9A5DDC568}"/>
              </a:ext>
            </a:extLst>
          </p:cNvPr>
          <p:cNvSpPr txBox="1">
            <a:spLocks/>
          </p:cNvSpPr>
          <p:nvPr/>
        </p:nvSpPr>
        <p:spPr>
          <a:xfrm>
            <a:off x="5053986" y="270850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F71B269-1ED0-8494-D1D7-D09D736C0BB4}"/>
              </a:ext>
            </a:extLst>
          </p:cNvPr>
          <p:cNvSpPr/>
          <p:nvPr/>
        </p:nvSpPr>
        <p:spPr>
          <a:xfrm>
            <a:off x="4559845" y="284894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CF9CFE5-25D1-3CFD-7D59-316F8F562446}"/>
              </a:ext>
            </a:extLst>
          </p:cNvPr>
          <p:cNvSpPr/>
          <p:nvPr/>
        </p:nvSpPr>
        <p:spPr>
          <a:xfrm>
            <a:off x="7116962" y="287633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605DDE6-DD78-81DC-9427-B5A19DFB67CF}"/>
              </a:ext>
            </a:extLst>
          </p:cNvPr>
          <p:cNvSpPr txBox="1">
            <a:spLocks/>
          </p:cNvSpPr>
          <p:nvPr/>
        </p:nvSpPr>
        <p:spPr>
          <a:xfrm>
            <a:off x="8523522" y="27085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usually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E306E01-4DF2-7A76-E840-41F04473D7F1}"/>
              </a:ext>
            </a:extLst>
          </p:cNvPr>
          <p:cNvSpPr txBox="1">
            <a:spLocks/>
          </p:cNvSpPr>
          <p:nvPr/>
        </p:nvSpPr>
        <p:spPr>
          <a:xfrm>
            <a:off x="2496869" y="1718700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468EF33-1BEB-9499-05D4-68423136D317}"/>
              </a:ext>
            </a:extLst>
          </p:cNvPr>
          <p:cNvSpPr txBox="1">
            <a:spLocks/>
          </p:cNvSpPr>
          <p:nvPr/>
        </p:nvSpPr>
        <p:spPr>
          <a:xfrm>
            <a:off x="627087" y="46433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beaty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63BF928-1224-8192-7810-8ABFFEC1B2A1}"/>
              </a:ext>
            </a:extLst>
          </p:cNvPr>
          <p:cNvSpPr txBox="1">
            <a:spLocks/>
          </p:cNvSpPr>
          <p:nvPr/>
        </p:nvSpPr>
        <p:spPr>
          <a:xfrm>
            <a:off x="5841386" y="46433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2A371ADE-91E8-A3E8-9374-260A5994CFED}"/>
              </a:ext>
            </a:extLst>
          </p:cNvPr>
          <p:cNvSpPr/>
          <p:nvPr/>
        </p:nvSpPr>
        <p:spPr>
          <a:xfrm>
            <a:off x="5347245" y="47838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69AD2E65-9A69-FB01-9727-36EBAF712BB3}"/>
              </a:ext>
            </a:extLst>
          </p:cNvPr>
          <p:cNvSpPr/>
          <p:nvPr/>
        </p:nvSpPr>
        <p:spPr>
          <a:xfrm>
            <a:off x="7904362" y="481121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9AD8402-C7FE-B966-0F52-29C1DB9EADF2}"/>
              </a:ext>
            </a:extLst>
          </p:cNvPr>
          <p:cNvSpPr txBox="1">
            <a:spLocks/>
          </p:cNvSpPr>
          <p:nvPr/>
        </p:nvSpPr>
        <p:spPr>
          <a:xfrm>
            <a:off x="9310922" y="464338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beautifully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BC094802-24A8-E29E-C174-BA6173EF8298}"/>
              </a:ext>
            </a:extLst>
          </p:cNvPr>
          <p:cNvSpPr txBox="1">
            <a:spLocks/>
          </p:cNvSpPr>
          <p:nvPr/>
        </p:nvSpPr>
        <p:spPr>
          <a:xfrm>
            <a:off x="6264589" y="5581130"/>
            <a:ext cx="5214299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pic>
        <p:nvPicPr>
          <p:cNvPr id="4" name="Picture 3" descr="A picture containing wheel&#10;&#10;Description automatically generated">
            <a:extLst>
              <a:ext uri="{FF2B5EF4-FFF2-40B4-BE49-F238E27FC236}">
                <a16:creationId xmlns:a16="http://schemas.microsoft.com/office/drawing/2014/main" id="{34EDC8D6-953D-7C28-F296-EFD3FFCAFF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5227" y="1243297"/>
            <a:ext cx="2464627" cy="2299461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97937D2-4E80-411A-0F7D-B765F04B70E1}"/>
              </a:ext>
            </a:extLst>
          </p:cNvPr>
          <p:cNvSpPr txBox="1">
            <a:spLocks/>
          </p:cNvSpPr>
          <p:nvPr/>
        </p:nvSpPr>
        <p:spPr>
          <a:xfrm>
            <a:off x="2496869" y="3709774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7F0905F-0A33-3E7D-B249-E397398996FC}"/>
              </a:ext>
            </a:extLst>
          </p:cNvPr>
          <p:cNvSpPr txBox="1">
            <a:spLocks/>
          </p:cNvSpPr>
          <p:nvPr/>
        </p:nvSpPr>
        <p:spPr>
          <a:xfrm>
            <a:off x="3231171" y="46433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12B852D6-44A5-C158-BD13-EC1956BBC2C6}"/>
              </a:ext>
            </a:extLst>
          </p:cNvPr>
          <p:cNvSpPr/>
          <p:nvPr/>
        </p:nvSpPr>
        <p:spPr>
          <a:xfrm>
            <a:off x="2737030" y="47838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C9AF89F-B894-C814-5902-59BD10EF6830}"/>
              </a:ext>
            </a:extLst>
          </p:cNvPr>
          <p:cNvSpPr txBox="1">
            <a:spLocks/>
          </p:cNvSpPr>
          <p:nvPr/>
        </p:nvSpPr>
        <p:spPr>
          <a:xfrm>
            <a:off x="627087" y="5581130"/>
            <a:ext cx="521429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EB0CC2F4-161D-7E6F-9D5F-A2F51454CC7C}"/>
              </a:ext>
            </a:extLst>
          </p:cNvPr>
          <p:cNvSpPr txBox="1">
            <a:spLocks/>
          </p:cNvSpPr>
          <p:nvPr/>
        </p:nvSpPr>
        <p:spPr>
          <a:xfrm>
            <a:off x="4633931" y="718100"/>
            <a:ext cx="12352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31" name="Cross 30">
            <a:extLst>
              <a:ext uri="{FF2B5EF4-FFF2-40B4-BE49-F238E27FC236}">
                <a16:creationId xmlns:a16="http://schemas.microsoft.com/office/drawing/2014/main" id="{7621B8AD-7B57-7571-55A2-DD4EC756D7BE}"/>
              </a:ext>
            </a:extLst>
          </p:cNvPr>
          <p:cNvSpPr/>
          <p:nvPr/>
        </p:nvSpPr>
        <p:spPr>
          <a:xfrm>
            <a:off x="2234502" y="8585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F4F01E4-2155-C635-02CB-D3CFBBD3D0D3}"/>
              </a:ext>
            </a:extLst>
          </p:cNvPr>
          <p:cNvSpPr txBox="1">
            <a:spLocks/>
          </p:cNvSpPr>
          <p:nvPr/>
        </p:nvSpPr>
        <p:spPr>
          <a:xfrm>
            <a:off x="2771414" y="718100"/>
            <a:ext cx="123523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CB2A99BF-DC77-7BD2-F338-A2D2EA0185D8}"/>
              </a:ext>
            </a:extLst>
          </p:cNvPr>
          <p:cNvSpPr/>
          <p:nvPr/>
        </p:nvSpPr>
        <p:spPr>
          <a:xfrm>
            <a:off x="4111540" y="8585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47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12" grpId="0" animBg="1"/>
      <p:bldP spid="19" grpId="0" animBg="1"/>
      <p:bldP spid="28" grpId="0" animBg="1"/>
      <p:bldP spid="2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safely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83055" y="12406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completly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completely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63538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nicely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nice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nicely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36838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dirty="0" err="1">
                <a:solidFill>
                  <a:schemeClr val="bg1"/>
                </a:solidFill>
              </a:rPr>
              <a:t>angryly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slamed</a:t>
            </a:r>
            <a:r>
              <a:rPr lang="en-GB" sz="3400" dirty="0">
                <a:solidFill>
                  <a:schemeClr val="bg1"/>
                </a:solidFill>
              </a:rPr>
              <a:t> the door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</a:t>
            </a:r>
            <a:r>
              <a:rPr lang="en-GB" sz="3400" dirty="0" err="1">
                <a:solidFill>
                  <a:schemeClr val="bg1"/>
                </a:solidFill>
              </a:rPr>
              <a:t>finaly</a:t>
            </a:r>
            <a:r>
              <a:rPr lang="en-GB" sz="3400" dirty="0">
                <a:solidFill>
                  <a:schemeClr val="bg1"/>
                </a:solidFill>
              </a:rPr>
              <a:t> spoke </a:t>
            </a:r>
            <a:r>
              <a:rPr lang="en-GB" sz="3400" dirty="0" err="1">
                <a:solidFill>
                  <a:schemeClr val="bg1"/>
                </a:solidFill>
              </a:rPr>
              <a:t>nicly</a:t>
            </a:r>
            <a:r>
              <a:rPr lang="en-GB" sz="3400" dirty="0">
                <a:solidFill>
                  <a:schemeClr val="bg1"/>
                </a:solidFill>
              </a:rPr>
              <a:t> to his friend.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angrily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slammed</a:t>
            </a:r>
            <a:r>
              <a:rPr lang="en-GB" sz="3400" dirty="0">
                <a:solidFill>
                  <a:schemeClr val="bg1"/>
                </a:solidFill>
              </a:rPr>
              <a:t> the door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finally</a:t>
            </a:r>
            <a:r>
              <a:rPr lang="en-GB" sz="3400" dirty="0">
                <a:solidFill>
                  <a:schemeClr val="bg1"/>
                </a:solidFill>
              </a:rPr>
              <a:t> spoke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nicely</a:t>
            </a:r>
            <a:r>
              <a:rPr lang="en-GB" sz="3400" dirty="0">
                <a:solidFill>
                  <a:schemeClr val="bg1"/>
                </a:solidFill>
              </a:rPr>
              <a:t> to his friend.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angrily slammed the door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finally spoke nicely to his friend.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dirty="0" err="1">
                <a:solidFill>
                  <a:schemeClr val="bg1"/>
                </a:solidFill>
              </a:rPr>
              <a:t>happyly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carefuly</a:t>
            </a:r>
            <a:r>
              <a:rPr lang="en-GB" sz="3400" dirty="0">
                <a:solidFill>
                  <a:schemeClr val="bg1"/>
                </a:solidFill>
              </a:rPr>
              <a:t> painted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picture </a:t>
            </a:r>
            <a:r>
              <a:rPr lang="en-GB" sz="3400" dirty="0" err="1">
                <a:solidFill>
                  <a:schemeClr val="bg1"/>
                </a:solidFill>
              </a:rPr>
              <a:t>beautifullly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happily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carefully</a:t>
            </a:r>
            <a:r>
              <a:rPr lang="en-GB" sz="3400" dirty="0">
                <a:solidFill>
                  <a:schemeClr val="bg1"/>
                </a:solidFill>
              </a:rPr>
              <a:t> painted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picture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beautifully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happily and carefully painted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picture beautifully.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5014" y="1904709"/>
            <a:ext cx="7459640" cy="364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happily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angrily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finally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occasionally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usually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carefully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beautifully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safely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completely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nicely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wanted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wontid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1286</Words>
  <Application>Microsoft Office PowerPoint</Application>
  <PresentationFormat>Widescreen</PresentationFormat>
  <Paragraphs>296</Paragraphs>
  <Slides>34</Slides>
  <Notes>21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-ly</vt:lpstr>
      <vt:lpstr>PowerPoint Presentation</vt:lpstr>
      <vt:lpstr>PowerPoint Presentation</vt:lpstr>
      <vt:lpstr>Can you turn these words into adverbs?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2026-06-01T15:55:29Z</dcterms:modified>
</cp:coreProperties>
</file>