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528" r:id="rId10"/>
    <p:sldId id="433" r:id="rId11"/>
    <p:sldId id="525" r:id="rId12"/>
    <p:sldId id="519" r:id="rId13"/>
    <p:sldId id="557" r:id="rId14"/>
    <p:sldId id="520" r:id="rId15"/>
    <p:sldId id="435" r:id="rId16"/>
    <p:sldId id="521" r:id="rId17"/>
    <p:sldId id="522" r:id="rId18"/>
    <p:sldId id="274" r:id="rId19"/>
    <p:sldId id="402" r:id="rId20"/>
    <p:sldId id="526" r:id="rId21"/>
    <p:sldId id="281" r:id="rId22"/>
    <p:sldId id="405" r:id="rId23"/>
    <p:sldId id="407" r:id="rId24"/>
    <p:sldId id="406" r:id="rId25"/>
    <p:sldId id="408" r:id="rId26"/>
    <p:sldId id="409" r:id="rId27"/>
    <p:sldId id="486" r:id="rId28"/>
    <p:sldId id="487" r:id="rId29"/>
    <p:sldId id="511" r:id="rId30"/>
    <p:sldId id="512" r:id="rId31"/>
    <p:sldId id="513" r:id="rId32"/>
    <p:sldId id="514" r:id="rId33"/>
    <p:sldId id="515" r:id="rId34"/>
    <p:sldId id="516" r:id="rId35"/>
    <p:sldId id="523" r:id="rId36"/>
    <p:sldId id="524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1AB150-29EF-40DF-8795-2E2313946F72}" v="1" dt="2026-06-01T15:27:23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57:25.294" v="3210" actId="27636"/>
      <pc:docMkLst>
        <pc:docMk/>
      </pc:docMkLst>
      <pc:sldChg chg="addSp delSp modSp add del mod delAnim">
        <pc:chgData name="Glen Jones" userId="e846aaca-4b24-4b13-b0d0-f2308e16b284" providerId="ADAL" clId="{ED47ACC3-9597-4D89-A1DC-43CF280EF274}" dt="2026-06-01T15:27:26.482" v="3206" actId="47"/>
        <pc:sldMkLst>
          <pc:docMk/>
          <pc:sldMk cId="2398761311" sldId="509"/>
        </pc:sldMkLst>
      </pc:sldChg>
      <pc:sldChg chg="modSp add mod">
        <pc:chgData name="Glen Jones" userId="e846aaca-4b24-4b13-b0d0-f2308e16b284" providerId="ADAL" clId="{ED47ACC3-9597-4D89-A1DC-43CF280EF274}" dt="2026-06-01T15:57:25.294" v="3210" actId="27636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1T15:57:25.294" v="3210" actId="27636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suffix –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not statutory in Year 2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8FDBA-E551-58CB-A7F2-0E577D04B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CE7F62-3B79-B103-BD38-29D24D683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317F9-C55E-7762-9318-95A8A21ECD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78083-B4B1-BC2F-1971-D4536D031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921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9A5674-ED9F-3CCF-8459-F0480C38C8B0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86BD57-6EDC-B0EB-17AE-A275CFFF840B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39FA338-D4CB-4946-2227-86E8FB3DD91E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F5FC1DB-A3C5-605F-83EE-D13575C1B0EB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8DF4D0D6-D572-A1E8-2296-22FE620E65A0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3D658AA9-2FD2-D691-3260-B94DCA428E0F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27529"/>
            <a:ext cx="11338560" cy="580913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82836" y="1116048"/>
            <a:ext cx="7419212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comes from Latin (-mentum)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-mentum meant “the act or result of”.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French developed from Latin, ‑mentum became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Old French. After the Norman Conquest (1066), many French words entered English, including lots of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46253" y="396709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627529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2890906"/>
            <a:ext cx="3278676" cy="416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1F54D-07F1-0941-F794-BB72DF94C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A45134FA-E7F3-BCF4-A864-F68775CB5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D79D-07FD-AB9D-C73F-5575C6ABE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16390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Which of the 4 rules will apply </a:t>
            </a:r>
            <a:br>
              <a:rPr lang="en-GB" sz="4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for the suffix -</a:t>
            </a:r>
            <a:r>
              <a:rPr lang="en-GB" sz="4400" i="1" dirty="0" err="1">
                <a:solidFill>
                  <a:schemeClr val="bg1">
                    <a:lumMod val="95000"/>
                  </a:schemeClr>
                </a:solidFill>
              </a:rPr>
              <a:t>ment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AE41CD-5AB4-21EA-0867-F9F99BF687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73899A3-4994-8D9D-FE04-FC5CF28DEB0D}"/>
              </a:ext>
            </a:extLst>
          </p:cNvPr>
          <p:cNvSpPr txBox="1">
            <a:spLocks/>
          </p:cNvSpPr>
          <p:nvPr/>
        </p:nvSpPr>
        <p:spPr>
          <a:xfrm>
            <a:off x="908858" y="285970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F601E6-2DAD-954D-64DE-19E8AE43944A}"/>
              </a:ext>
            </a:extLst>
          </p:cNvPr>
          <p:cNvSpPr txBox="1">
            <a:spLocks/>
          </p:cNvSpPr>
          <p:nvPr/>
        </p:nvSpPr>
        <p:spPr>
          <a:xfrm>
            <a:off x="908858" y="372382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612C51D-7915-C1A0-C18D-86C2D37F8238}"/>
              </a:ext>
            </a:extLst>
          </p:cNvPr>
          <p:cNvSpPr txBox="1">
            <a:spLocks/>
          </p:cNvSpPr>
          <p:nvPr/>
        </p:nvSpPr>
        <p:spPr>
          <a:xfrm>
            <a:off x="908858" y="202771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6A8AF3-C15D-D2EA-164B-90AC54FDD07F}"/>
              </a:ext>
            </a:extLst>
          </p:cNvPr>
          <p:cNvSpPr txBox="1">
            <a:spLocks/>
          </p:cNvSpPr>
          <p:nvPr/>
        </p:nvSpPr>
        <p:spPr>
          <a:xfrm>
            <a:off x="908858" y="458793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8986939-22E1-A9C4-9363-06C09C9EDD63}"/>
              </a:ext>
            </a:extLst>
          </p:cNvPr>
          <p:cNvSpPr txBox="1">
            <a:spLocks/>
          </p:cNvSpPr>
          <p:nvPr/>
        </p:nvSpPr>
        <p:spPr>
          <a:xfrm>
            <a:off x="8492490" y="2084722"/>
            <a:ext cx="3350746" cy="305877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Does the suffix –</a:t>
            </a:r>
            <a:r>
              <a:rPr lang="en-GB" sz="2400" i="1" dirty="0" err="1">
                <a:solidFill>
                  <a:schemeClr val="bg1">
                    <a:lumMod val="95000"/>
                  </a:schemeClr>
                </a:solidFill>
              </a:rPr>
              <a:t>ment</a:t>
            </a:r>
            <a:r>
              <a:rPr lang="en-GB" sz="24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start with a vowel?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1083C72B-A489-0084-24AE-CC34C930A437}"/>
              </a:ext>
            </a:extLst>
          </p:cNvPr>
          <p:cNvSpPr/>
          <p:nvPr/>
        </p:nvSpPr>
        <p:spPr>
          <a:xfrm rot="5400000">
            <a:off x="3713034" y="2089897"/>
            <a:ext cx="1474470" cy="22094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FDA7EC53-A47E-E3AD-8363-8FAEDC724A42}"/>
              </a:ext>
            </a:extLst>
          </p:cNvPr>
          <p:cNvSpPr/>
          <p:nvPr/>
        </p:nvSpPr>
        <p:spPr>
          <a:xfrm rot="5400000">
            <a:off x="3290290" y="3021442"/>
            <a:ext cx="1474470" cy="22094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911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enjoyment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enjoy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enjoy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enjoyment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or result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movement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or result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agreement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agree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agreement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or result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payment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payment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or result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excitement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excite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excite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excitement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or result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treatment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treat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treat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treatment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or result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equip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equipment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equipment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88917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punish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punyshment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punish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punishment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22354" y="102063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refresh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refreshment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refresh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refreshment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0806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achieve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achievment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achieve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achievement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81050" y="146254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felt great </a:t>
            </a:r>
            <a:r>
              <a:rPr lang="en-GB" sz="3400" dirty="0" err="1">
                <a:solidFill>
                  <a:schemeClr val="bg1"/>
                </a:solidFill>
              </a:rPr>
              <a:t>excitment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enjoment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during the school trip.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felt great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excitement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enjoyment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during the school trip.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felt great excitement and enjoyment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during the school trip.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docter</a:t>
            </a:r>
            <a:r>
              <a:rPr lang="en-GB" sz="3400" dirty="0">
                <a:solidFill>
                  <a:schemeClr val="bg1"/>
                </a:solidFill>
              </a:rPr>
              <a:t> gave the right </a:t>
            </a:r>
            <a:r>
              <a:rPr lang="en-GB" sz="3400" dirty="0" err="1">
                <a:solidFill>
                  <a:schemeClr val="bg1"/>
                </a:solidFill>
              </a:rPr>
              <a:t>treatent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using special </a:t>
            </a:r>
            <a:r>
              <a:rPr lang="en-GB" sz="3400">
                <a:solidFill>
                  <a:schemeClr val="bg1"/>
                </a:solidFill>
              </a:rPr>
              <a:t>equippment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doctor</a:t>
            </a:r>
            <a:r>
              <a:rPr lang="en-GB" sz="3400" dirty="0">
                <a:solidFill>
                  <a:schemeClr val="bg1"/>
                </a:solidFill>
              </a:rPr>
              <a:t> gave the right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treatment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using special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equipment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doctor gave the right treatment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using special equipment.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8616" y="1992637"/>
            <a:ext cx="7459640" cy="31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enjoyment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payment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agreement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excitement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movement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treatment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equipment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punishment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refreshment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achievement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112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>Microsoft Office PowerPoint</Application>
  <PresentationFormat>Widescreen</PresentationFormat>
  <Paragraphs>299</Paragraphs>
  <Slides>37</Slides>
  <Notes>25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2026-06-01T15:57:33Z</dcterms:modified>
</cp:coreProperties>
</file>