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294" r:id="rId10"/>
    <p:sldId id="377" r:id="rId11"/>
    <p:sldId id="549" r:id="rId12"/>
    <p:sldId id="283" r:id="rId13"/>
    <p:sldId id="298" r:id="rId14"/>
    <p:sldId id="316" r:id="rId15"/>
    <p:sldId id="281" r:id="rId16"/>
    <p:sldId id="405" r:id="rId17"/>
    <p:sldId id="407" r:id="rId18"/>
    <p:sldId id="406" r:id="rId19"/>
    <p:sldId id="408" r:id="rId20"/>
    <p:sldId id="523" r:id="rId21"/>
    <p:sldId id="524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6-02T09:14:40.930" v="1140" actId="1076"/>
      <pc:docMkLst>
        <pc:docMk/>
      </pc:docMkLst>
      <pc:sldChg chg="addSp modSp mod modAnim modNotesTx">
        <pc:chgData name="Glen Jones" userId="e846aaca-4b24-4b13-b0d0-f2308e16b284" providerId="ADAL" clId="{ED47ACC3-9597-4D89-A1DC-43CF280EF274}" dt="2026-06-02T09:14:20.985" v="1136" actId="1076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6-02T09:14:20.985" v="1136" actId="1076"/>
          <ac:spMkLst>
            <pc:docMk/>
            <pc:sldMk cId="4093245020" sldId="406"/>
            <ac:spMk id="21" creationId="{AA7C7D41-7D32-83C2-CEA3-AE7BA46A495A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6-02T09:14:40.930" v="1140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14:40.930" v="1140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14:35.641" v="1139" actId="478"/>
          <ac:spMkLst>
            <pc:docMk/>
            <pc:sldMk cId="1531151529" sldId="407"/>
            <ac:spMk id="22" creationId="{DD1D238B-DFBC-5904-6BF3-0C37BA7C08E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the students if they can think of any events that could be described like this….pre/post summer holidays, pre/post covid (!),….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281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CVC ending base + non-I led suffix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Perhaps not an easy one to spot and may need some discussion as we breakdown some of the words.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0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9"/>
            <a:ext cx="11338560" cy="50925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40719" y="821158"/>
            <a:ext cx="7597609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“per” meant “through” in Latin 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Ancient Romans used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</a:rPr>
              <a:t>per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to describe movement through space, through time, or to the end of something.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That’s why many per‑ words feel intense or complete.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047" y="4161967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A634245-719A-47CE-9027-30BB4CAAA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class will </a:t>
            </a:r>
            <a:r>
              <a:rPr lang="en-GB" sz="4400" i="1" dirty="0">
                <a:solidFill>
                  <a:schemeClr val="bg1"/>
                </a:solidFill>
              </a:rPr>
              <a:t>perform</a:t>
            </a:r>
            <a:r>
              <a:rPr lang="en-GB" sz="4400" dirty="0">
                <a:solidFill>
                  <a:schemeClr val="bg1"/>
                </a:solidFill>
              </a:rPr>
              <a:t> a play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at the end of term.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form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84" y="2102190"/>
            <a:ext cx="4198551" cy="3310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AA281-309B-E5ED-4936-45E798884CED}"/>
              </a:ext>
            </a:extLst>
          </p:cNvPr>
          <p:cNvSpPr txBox="1"/>
          <p:nvPr/>
        </p:nvSpPr>
        <p:spPr>
          <a:xfrm>
            <a:off x="4138367" y="4090717"/>
            <a:ext cx="65704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Form relates to shape.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 perform relates to carrying through something to completion.</a:t>
            </a:r>
          </a:p>
        </p:txBody>
      </p:sp>
    </p:spTree>
    <p:extLst>
      <p:ext uri="{BB962C8B-B14F-4D97-AF65-F5344CB8AC3E}">
        <p14:creationId xmlns:p14="http://schemas.microsoft.com/office/powerpoint/2010/main" val="299368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3A7DAB6-9F4D-1334-7856-9AD0261F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wrote a perfect ending for her story.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17" y="196728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27362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fect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4C9D1D-C0CC-B5E6-FBCD-790EC955D451}"/>
              </a:ext>
            </a:extLst>
          </p:cNvPr>
          <p:cNvSpPr txBox="1"/>
          <p:nvPr/>
        </p:nvSpPr>
        <p:spPr>
          <a:xfrm>
            <a:off x="6095999" y="4059646"/>
            <a:ext cx="4873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Fect</a:t>
            </a:r>
            <a:r>
              <a:rPr lang="en-GB" dirty="0">
                <a:solidFill>
                  <a:schemeClr val="bg1"/>
                </a:solidFill>
              </a:rPr>
              <a:t> relates to made or done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 perfect relates to something that is finished properly with nothing missing. 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31D26CA-B13A-4D54-8B62-48B742263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you persist with your reading, you will improve every week.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191491" y="2955983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sist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773B8-65B8-D817-A944-D28249CC51DB}"/>
              </a:ext>
            </a:extLst>
          </p:cNvPr>
          <p:cNvSpPr txBox="1"/>
          <p:nvPr/>
        </p:nvSpPr>
        <p:spPr>
          <a:xfrm>
            <a:off x="2810759" y="4279422"/>
            <a:ext cx="613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Sist relates to standing.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Persist means to keep going, even when something is difficult — to stand firm all the way through.. 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8C21C2-C68C-216C-FFCA-20CBA1DE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 calculated the perimeter of the square.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148387" y="31521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imeter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71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013EB2-1A5A-A1E3-3D18-E2470387B0C4}"/>
              </a:ext>
            </a:extLst>
          </p:cNvPr>
          <p:cNvSpPr txBox="1"/>
          <p:nvPr/>
        </p:nvSpPr>
        <p:spPr>
          <a:xfrm>
            <a:off x="4898152" y="4368462"/>
            <a:ext cx="613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Perimeter means to measure all the way around. 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perhaps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64766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815042" y="429764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64766" y="51041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chance or luck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452184" y="41264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perhaps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486740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610170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486740" y="51351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6698D3-7383-D8E8-38B5-5763136BD1E1}"/>
              </a:ext>
            </a:extLst>
          </p:cNvPr>
          <p:cNvSpPr txBox="1">
            <a:spLocks/>
          </p:cNvSpPr>
          <p:nvPr/>
        </p:nvSpPr>
        <p:spPr>
          <a:xfrm>
            <a:off x="9759815" y="41189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DDCC33D-5FD8-10AB-6C0D-DD6419216649}"/>
              </a:ext>
            </a:extLst>
          </p:cNvPr>
          <p:cNvSpPr/>
          <p:nvPr/>
        </p:nvSpPr>
        <p:spPr>
          <a:xfrm>
            <a:off x="9246708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87FED00-BE8A-EE2B-1AC4-5EDCBDAA6FD1}"/>
              </a:ext>
            </a:extLst>
          </p:cNvPr>
          <p:cNvSpPr txBox="1">
            <a:spLocks/>
          </p:cNvSpPr>
          <p:nvPr/>
        </p:nvSpPr>
        <p:spPr>
          <a:xfrm>
            <a:off x="9759816" y="5087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this way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percent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8725917" y="42725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cent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4308400" y="44346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8725917" y="52411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100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1945542" y="42635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percent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6047891" y="43035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8110867" y="44440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6047891" y="52721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 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permanently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5922091" y="4304807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8231942" y="4301677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7618923" y="442319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33433" y="447908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5961078" y="5224643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remain or stay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70575" y="4307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permanently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8231942" y="5273014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848907" y="4316992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842225" y="526393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5398052" y="44357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051F48B-139F-C1F3-F02D-1F0DBCC837CD}"/>
              </a:ext>
            </a:extLst>
          </p:cNvPr>
          <p:cNvSpPr txBox="1">
            <a:spLocks/>
          </p:cNvSpPr>
          <p:nvPr/>
        </p:nvSpPr>
        <p:spPr>
          <a:xfrm>
            <a:off x="10357933" y="4295334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3D23959-8629-7AEE-D398-1837F359B391}"/>
              </a:ext>
            </a:extLst>
          </p:cNvPr>
          <p:cNvSpPr/>
          <p:nvPr/>
        </p:nvSpPr>
        <p:spPr>
          <a:xfrm>
            <a:off x="9744914" y="441685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5223F74-3D67-E474-0B62-47561B23FE28}"/>
              </a:ext>
            </a:extLst>
          </p:cNvPr>
          <p:cNvSpPr txBox="1">
            <a:spLocks/>
          </p:cNvSpPr>
          <p:nvPr/>
        </p:nvSpPr>
        <p:spPr>
          <a:xfrm>
            <a:off x="10357933" y="5266671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this way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permitted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permitted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41985" y="34738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7155A2-A1DB-FBDC-B150-EB76F59F15EC}"/>
              </a:ext>
            </a:extLst>
          </p:cNvPr>
          <p:cNvSpPr txBox="1"/>
          <p:nvPr/>
        </p:nvSpPr>
        <p:spPr>
          <a:xfrm>
            <a:off x="2999916" y="5812705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Why is there a double consonant?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A21F15-9971-5E93-AE20-C4AB5A7A4110}"/>
              </a:ext>
            </a:extLst>
          </p:cNvPr>
          <p:cNvSpPr txBox="1"/>
          <p:nvPr/>
        </p:nvSpPr>
        <p:spPr>
          <a:xfrm>
            <a:off x="3121548" y="183568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persuaded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5D1BFF-9A82-74B9-CA75-29FE9382EA7D}"/>
              </a:ext>
            </a:extLst>
          </p:cNvPr>
          <p:cNvSpPr txBox="1">
            <a:spLocks/>
          </p:cNvSpPr>
          <p:nvPr/>
        </p:nvSpPr>
        <p:spPr>
          <a:xfrm>
            <a:off x="7189217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suade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2650DD-844A-411C-144C-50A3800C7F66}"/>
              </a:ext>
            </a:extLst>
          </p:cNvPr>
          <p:cNvSpPr txBox="1">
            <a:spLocks/>
          </p:cNvSpPr>
          <p:nvPr/>
        </p:nvSpPr>
        <p:spPr>
          <a:xfrm>
            <a:off x="9746334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92DEFE1-9205-CD60-DB14-5E154A702361}"/>
              </a:ext>
            </a:extLst>
          </p:cNvPr>
          <p:cNvSpPr/>
          <p:nvPr/>
        </p:nvSpPr>
        <p:spPr>
          <a:xfrm>
            <a:off x="9252193" y="39802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104434C-04E1-DAE0-BC83-367C3D942FBA}"/>
              </a:ext>
            </a:extLst>
          </p:cNvPr>
          <p:cNvSpPr/>
          <p:nvPr/>
        </p:nvSpPr>
        <p:spPr>
          <a:xfrm>
            <a:off x="2771700" y="400188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7625FCD-41CC-0FB0-453B-75E6D12FC7C1}"/>
              </a:ext>
            </a:extLst>
          </p:cNvPr>
          <p:cNvSpPr txBox="1">
            <a:spLocks/>
          </p:cNvSpPr>
          <p:nvPr/>
        </p:nvSpPr>
        <p:spPr>
          <a:xfrm>
            <a:off x="7189217" y="48083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urge or advise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4DD6AFA-E372-12A4-F43E-A1AC168D3411}"/>
              </a:ext>
            </a:extLst>
          </p:cNvPr>
          <p:cNvSpPr txBox="1">
            <a:spLocks/>
          </p:cNvSpPr>
          <p:nvPr/>
        </p:nvSpPr>
        <p:spPr>
          <a:xfrm>
            <a:off x="408842" y="38307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persuaded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BE13999-99F0-F4B9-4E8D-DDE18A4EC67A}"/>
              </a:ext>
            </a:extLst>
          </p:cNvPr>
          <p:cNvSpPr txBox="1">
            <a:spLocks/>
          </p:cNvSpPr>
          <p:nvPr/>
        </p:nvSpPr>
        <p:spPr>
          <a:xfrm>
            <a:off x="9746335" y="48083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84CF-F80A-FFEE-A8DD-FE0C6C3CB57B}"/>
              </a:ext>
            </a:extLst>
          </p:cNvPr>
          <p:cNvSpPr txBox="1">
            <a:spLocks/>
          </p:cNvSpPr>
          <p:nvPr/>
        </p:nvSpPr>
        <p:spPr>
          <a:xfrm>
            <a:off x="4511191" y="38707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F31F6915-C02F-1743-3857-5C5C73A88C43}"/>
              </a:ext>
            </a:extLst>
          </p:cNvPr>
          <p:cNvSpPr/>
          <p:nvPr/>
        </p:nvSpPr>
        <p:spPr>
          <a:xfrm>
            <a:off x="6574167" y="40112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B44DFB-B0E8-EB89-7872-3FEDEE35CA74}"/>
              </a:ext>
            </a:extLst>
          </p:cNvPr>
          <p:cNvSpPr txBox="1">
            <a:spLocks/>
          </p:cNvSpPr>
          <p:nvPr/>
        </p:nvSpPr>
        <p:spPr>
          <a:xfrm>
            <a:off x="4511191" y="48393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through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2B57AA-7B76-6F03-D4A2-29DAE3CDF027}"/>
              </a:ext>
            </a:extLst>
          </p:cNvPr>
          <p:cNvSpPr txBox="1"/>
          <p:nvPr/>
        </p:nvSpPr>
        <p:spPr>
          <a:xfrm>
            <a:off x="2944716" y="594735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worked hard to </a:t>
            </a:r>
            <a:r>
              <a:rPr lang="en-GB" sz="3200" dirty="0" err="1">
                <a:solidFill>
                  <a:schemeClr val="bg1"/>
                </a:solidFill>
              </a:rPr>
              <a:t>purform</a:t>
            </a:r>
            <a:r>
              <a:rPr lang="en-GB" sz="3200" dirty="0">
                <a:solidFill>
                  <a:schemeClr val="bg1"/>
                </a:solidFill>
              </a:rPr>
              <a:t> a </a:t>
            </a:r>
            <a:r>
              <a:rPr lang="en-GB" sz="3200" dirty="0" err="1">
                <a:solidFill>
                  <a:schemeClr val="bg1"/>
                </a:solidFill>
              </a:rPr>
              <a:t>perfeckt</a:t>
            </a:r>
            <a:r>
              <a:rPr lang="en-GB" sz="3200" dirty="0">
                <a:solidFill>
                  <a:schemeClr val="bg1"/>
                </a:solidFill>
              </a:rPr>
              <a:t> play that their teacher said was almost </a:t>
            </a:r>
            <a:r>
              <a:rPr lang="en-GB" sz="3200" dirty="0" err="1">
                <a:solidFill>
                  <a:schemeClr val="bg1"/>
                </a:solidFill>
              </a:rPr>
              <a:t>permenent</a:t>
            </a:r>
            <a:r>
              <a:rPr lang="en-GB" sz="3200" dirty="0">
                <a:solidFill>
                  <a:schemeClr val="bg1"/>
                </a:solidFill>
              </a:rPr>
              <a:t> in her memory.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worked hard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perform</a:t>
            </a:r>
            <a:r>
              <a:rPr lang="en-GB" sz="3200" dirty="0">
                <a:solidFill>
                  <a:schemeClr val="bg1"/>
                </a:solidFill>
              </a:rPr>
              <a:t>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perfect</a:t>
            </a:r>
            <a:r>
              <a:rPr lang="en-GB" sz="3200" dirty="0">
                <a:solidFill>
                  <a:schemeClr val="bg1"/>
                </a:solidFill>
              </a:rPr>
              <a:t> play that their teacher said was almost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permanent</a:t>
            </a:r>
            <a:r>
              <a:rPr lang="en-GB" sz="3200" dirty="0">
                <a:solidFill>
                  <a:schemeClr val="bg1"/>
                </a:solidFill>
              </a:rPr>
              <a:t> in her memory.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worked hard to perform a perfect play that their teacher said was almost permanent in her memory.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Even when the maths problem was </a:t>
            </a:r>
            <a:r>
              <a:rPr lang="en-GB" sz="3400" dirty="0" err="1">
                <a:solidFill>
                  <a:schemeClr val="bg1"/>
                </a:solidFill>
              </a:rPr>
              <a:t>triky</a:t>
            </a:r>
            <a:r>
              <a:rPr lang="en-GB" sz="3400" dirty="0">
                <a:solidFill>
                  <a:schemeClr val="bg1"/>
                </a:solidFill>
              </a:rPr>
              <a:t>, the class </a:t>
            </a:r>
            <a:r>
              <a:rPr lang="en-GB" sz="3400" dirty="0" err="1">
                <a:solidFill>
                  <a:schemeClr val="bg1"/>
                </a:solidFill>
              </a:rPr>
              <a:t>dicided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dirty="0" err="1">
                <a:solidFill>
                  <a:schemeClr val="bg1"/>
                </a:solidFill>
              </a:rPr>
              <a:t>pursist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perseive</a:t>
            </a:r>
            <a:r>
              <a:rPr lang="en-GB" sz="3400" dirty="0">
                <a:solidFill>
                  <a:schemeClr val="bg1"/>
                </a:solidFill>
              </a:rPr>
              <a:t> the pattern together.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Even when the maths problem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tricky</a:t>
            </a:r>
            <a:r>
              <a:rPr lang="en-GB" sz="3400" dirty="0">
                <a:solidFill>
                  <a:schemeClr val="bg1"/>
                </a:solidFill>
              </a:rPr>
              <a:t>, the class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persist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perceive</a:t>
            </a:r>
            <a:r>
              <a:rPr lang="en-GB" sz="3400" dirty="0">
                <a:solidFill>
                  <a:schemeClr val="bg1"/>
                </a:solidFill>
              </a:rPr>
              <a:t> the pattern together.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Even when the maths problem was tricky, the class decided to persist and perceive the pattern together.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09" y="1770366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perform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perfect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permanent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persist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persuade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permit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perimeter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perceive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perhaps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percent 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persecute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fect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form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through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Microsoft Office PowerPoint</Application>
  <PresentationFormat>Widescreen</PresentationFormat>
  <Paragraphs>174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per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63</cp:revision>
  <dcterms:created xsi:type="dcterms:W3CDTF">2022-05-31T09:42:07Z</dcterms:created>
  <dcterms:modified xsi:type="dcterms:W3CDTF">2026-06-02T09:14:49Z</dcterms:modified>
</cp:coreProperties>
</file>