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4"/>
  </p:notesMasterIdLst>
  <p:sldIdLst>
    <p:sldId id="390" r:id="rId2"/>
    <p:sldId id="541" r:id="rId3"/>
    <p:sldId id="542" r:id="rId4"/>
    <p:sldId id="543" r:id="rId5"/>
    <p:sldId id="544" r:id="rId6"/>
    <p:sldId id="546" r:id="rId7"/>
    <p:sldId id="548" r:id="rId8"/>
    <p:sldId id="274" r:id="rId9"/>
    <p:sldId id="294" r:id="rId10"/>
    <p:sldId id="377" r:id="rId11"/>
    <p:sldId id="549" r:id="rId12"/>
    <p:sldId id="283" r:id="rId13"/>
    <p:sldId id="298" r:id="rId14"/>
    <p:sldId id="316" r:id="rId15"/>
    <p:sldId id="281" r:id="rId16"/>
    <p:sldId id="405" r:id="rId17"/>
    <p:sldId id="407" r:id="rId18"/>
    <p:sldId id="406" r:id="rId19"/>
    <p:sldId id="408" r:id="rId20"/>
    <p:sldId id="523" r:id="rId21"/>
    <p:sldId id="524" r:id="rId22"/>
    <p:sldId id="277" r:id="rId23"/>
  </p:sldIdLst>
  <p:sldSz cx="12192000" cy="6858000"/>
  <p:notesSz cx="6858000" cy="9144000"/>
  <p:embeddedFontLst>
    <p:embeddedFont>
      <p:font typeface="Andika" panose="02000000000000000000" pitchFamily="2" charset="0"/>
      <p:regular r:id="rId25"/>
      <p:bold r:id="rId26"/>
      <p:italic r:id="rId27"/>
      <p:boldItalic r:id="rId2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B267C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86441" autoAdjust="0"/>
  </p:normalViewPr>
  <p:slideViewPr>
    <p:cSldViewPr snapToGrid="0">
      <p:cViewPr varScale="1">
        <p:scale>
          <a:sx n="88" d="100"/>
          <a:sy n="88" d="100"/>
        </p:scale>
        <p:origin x="594" y="8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496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2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8/10/relationships/authors" Target="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1.fntdata"/><Relationship Id="rId33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3.fntdata"/><Relationship Id="rId30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delSld modSld">
      <pc:chgData name="Glen Jones" userId="e846aaca-4b24-4b13-b0d0-f2308e16b284" providerId="ADAL" clId="{ED47ACC3-9597-4D89-A1DC-43CF280EF274}" dt="2026-06-02T09:17:20.847" v="2228" actId="478"/>
      <pc:docMkLst>
        <pc:docMk/>
      </pc:docMkLst>
      <pc:sldChg chg="delSp mod delAnim">
        <pc:chgData name="Glen Jones" userId="e846aaca-4b24-4b13-b0d0-f2308e16b284" providerId="ADAL" clId="{ED47ACC3-9597-4D89-A1DC-43CF280EF274}" dt="2026-06-02T09:17:20.847" v="2228" actId="478"/>
        <pc:sldMkLst>
          <pc:docMk/>
          <pc:sldMk cId="4093245020" sldId="406"/>
        </pc:sldMkLst>
        <pc:spChg chg="del">
          <ac:chgData name="Glen Jones" userId="e846aaca-4b24-4b13-b0d0-f2308e16b284" providerId="ADAL" clId="{ED47ACC3-9597-4D89-A1DC-43CF280EF274}" dt="2026-06-02T09:17:20.847" v="2228" actId="478"/>
          <ac:spMkLst>
            <pc:docMk/>
            <pc:sldMk cId="4093245020" sldId="406"/>
            <ac:spMk id="2" creationId="{F47155A2-A1DB-FBDC-B150-EB76F59F15EC}"/>
          </ac:spMkLst>
        </pc:spChg>
      </pc:sldChg>
      <pc:sldChg chg="addSp delSp modSp mod addAnim delAnim modAnim">
        <pc:chgData name="Glen Jones" userId="e846aaca-4b24-4b13-b0d0-f2308e16b284" providerId="ADAL" clId="{ED47ACC3-9597-4D89-A1DC-43CF280EF274}" dt="2026-06-02T09:16:59.026" v="2227" actId="1076"/>
        <pc:sldMkLst>
          <pc:docMk/>
          <pc:sldMk cId="1531151529" sldId="407"/>
        </pc:sldMkLst>
        <pc:spChg chg="mod">
          <ac:chgData name="Glen Jones" userId="e846aaca-4b24-4b13-b0d0-f2308e16b284" providerId="ADAL" clId="{ED47ACC3-9597-4D89-A1DC-43CF280EF274}" dt="2026-06-02T09:16:59.026" v="2227" actId="1076"/>
          <ac:spMkLst>
            <pc:docMk/>
            <pc:sldMk cId="1531151529" sldId="407"/>
            <ac:spMk id="8" creationId="{B3C61B70-E1E0-AB60-6C20-634CDE2ADC3D}"/>
          </ac:spMkLst>
        </pc:spChg>
        <pc:spChg chg="del">
          <ac:chgData name="Glen Jones" userId="e846aaca-4b24-4b13-b0d0-f2308e16b284" providerId="ADAL" clId="{ED47ACC3-9597-4D89-A1DC-43CF280EF274}" dt="2026-06-02T09:16:55.082" v="2226" actId="478"/>
          <ac:spMkLst>
            <pc:docMk/>
            <pc:sldMk cId="1531151529" sldId="407"/>
            <ac:spMk id="22" creationId="{DD1D238B-DFBC-5904-6BF3-0C37BA7C08ED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8E0AE5DC-9B80-4EC3-A950-834898D219A3}" type="datetimeFigureOut">
              <a:rPr lang="en-GB" smtClean="0"/>
              <a:pPr/>
              <a:t>02/06/2026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6FC48057-9267-4CD0-B561-411611CBA57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710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3186976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3628176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mise is a common base</a:t>
            </a:r>
            <a:br>
              <a:rPr lang="en-GB" dirty="0"/>
            </a:br>
            <a:br>
              <a:rPr lang="en-GB" dirty="0"/>
            </a:br>
            <a:r>
              <a:rPr lang="en-GB" sz="1200" b="0" i="0" kern="1200" dirty="0" err="1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base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ends with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e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suffix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‑ing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starts with a vowel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Rule 3: drop the silent E</a:t>
            </a: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613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57BBBE-5444-4C21-A88F-6E0CC6B0A7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BB49AD5-08C1-89A8-152B-AFD0B9FC588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4690857-609C-DA5D-2014-2D58EC96A0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base ends with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e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suffix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‑ed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starts with a vowel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Rule 3: drop the silent E</a:t>
            </a: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03B117-CFC6-FF4E-E4E4-ADBDAB76918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023688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05EA0D-52CC-975A-4B41-D58D5DC32D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8B300EB-D3A5-2958-69AB-94B215071E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D6A5FC7-6E8F-684A-C204-79846E0CA6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A professional person declares themselves for a job and acts in that role properly.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8096D9-4EF6-AC5B-44FB-AA9D10B227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27231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C1064F-702B-2F89-6339-DCBFDFD299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DDD0B08-BB5D-45AF-C258-2D158DACD3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8AE888-8D10-6FD9-60AE-B708DE6578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CVC ending base + non-I led suffix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B00C38-144A-56FD-4A79-88B04B0564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28320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2293BC-6A9D-0AC4-D782-F7C125BE8C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5D542AF-6DB8-9CE1-2CB3-707E5435C39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5F18BDB-0CA7-0DC8-C675-3349160BB4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base ends with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e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suffix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‑ed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starts with a vowel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Rule 3: drop the silent E</a:t>
            </a: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9D25A3-80AB-2A4C-9439-562794AFF2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3823308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009789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5A2C28-A5F8-04DE-24B5-747156AEC2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BD72D91-D4B0-345F-B6B6-8326B381DB2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ED25C04-D8E3-6DEB-EB4A-1A8AAA73627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32FB25-4B7E-4286-8736-6EAF4740D9B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08303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6F5BA9-E2C1-8FE7-D058-4BDACA8182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685E731-1EA6-9A80-20B5-C85DCF98D52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4C84C32-EC3E-5562-45B0-E6A1F4D887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512E71-A6D0-D4C9-DA32-C43F4CB63B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703476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995D53-9DC8-DE57-7250-447B97D178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203907E-4B65-3B02-6022-CC441C273C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87494B3-CDC8-DA2A-D183-86306711F90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C0A2CC-3FE8-A037-F7D7-5DBA07388D5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675000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18103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84025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433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microsoft.com/office/2007/relationships/hdphoto" Target="../media/hdphoto1.wdp"/><Relationship Id="rId4" Type="http://schemas.openxmlformats.org/officeDocument/2006/relationships/image" Target="../media/image10.png"/><Relationship Id="rId9" Type="http://schemas.microsoft.com/office/2007/relationships/hdphoto" Target="../media/hdphoto3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</a:t>
            </a:r>
            <a:r>
              <a:rPr lang="en-GB" i="1" dirty="0">
                <a:solidFill>
                  <a:schemeClr val="bg1"/>
                </a:solidFill>
              </a:rPr>
              <a:t>, please click “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” on the menu above and then “</a:t>
            </a:r>
            <a:r>
              <a:rPr lang="en-GB" i="1" u="sng" dirty="0">
                <a:solidFill>
                  <a:schemeClr val="bg1"/>
                </a:solidFill>
              </a:rPr>
              <a:t>From Beginning</a:t>
            </a:r>
            <a:r>
              <a:rPr lang="en-GB" i="1" dirty="0">
                <a:solidFill>
                  <a:schemeClr val="bg1"/>
                </a:solidFill>
              </a:rPr>
              <a:t>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2944" y="537028"/>
            <a:ext cx="11338560" cy="574603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733611" y="962985"/>
            <a:ext cx="7597609" cy="39703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word “pro” meant “forward” or “for” in Latin 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“Pro” pops up all the time and is still used in English. 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“Pro Bono” can be used to describe people that work for free or very little for a good cause.  (Pro bono = For/to support good.)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304587" y="4417890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0252" y="962985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3047" y="4161967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833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9A634245-719A-47CE-9027-30BB4CAAA8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A </a:t>
            </a:r>
            <a:r>
              <a:rPr lang="en-GB" sz="4400" u="sng" dirty="0">
                <a:solidFill>
                  <a:schemeClr val="bg1"/>
                </a:solidFill>
              </a:rPr>
              <a:t>proverb</a:t>
            </a:r>
            <a:r>
              <a:rPr lang="en-GB" sz="4400" dirty="0">
                <a:solidFill>
                  <a:schemeClr val="bg1"/>
                </a:solidFill>
              </a:rPr>
              <a:t> is a short saying that teaches a lesson.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953691" y="2767278"/>
            <a:ext cx="64617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FFFF00"/>
                </a:solidFill>
              </a:rPr>
              <a:t>pro</a:t>
            </a:r>
            <a:r>
              <a:rPr lang="en-GB" sz="8000" dirty="0">
                <a:solidFill>
                  <a:schemeClr val="bg1"/>
                </a:solidFill>
              </a:rPr>
              <a:t>verb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0184" y="2102190"/>
            <a:ext cx="4198551" cy="331032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25AA281-309B-E5ED-4936-45E798884CED}"/>
              </a:ext>
            </a:extLst>
          </p:cNvPr>
          <p:cNvSpPr txBox="1"/>
          <p:nvPr/>
        </p:nvSpPr>
        <p:spPr>
          <a:xfrm>
            <a:off x="4138367" y="4090717"/>
            <a:ext cx="65704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Verb relates to word. </a:t>
            </a:r>
          </a:p>
          <a:p>
            <a:endParaRPr lang="en-GB" dirty="0">
              <a:solidFill>
                <a:schemeClr val="bg1"/>
              </a:solidFill>
            </a:endParaRPr>
          </a:p>
          <a:p>
            <a:r>
              <a:rPr lang="en-GB" dirty="0">
                <a:solidFill>
                  <a:schemeClr val="bg1"/>
                </a:solidFill>
              </a:rPr>
              <a:t>So its words that support an idea. </a:t>
            </a:r>
          </a:p>
        </p:txBody>
      </p:sp>
    </p:spTree>
    <p:extLst>
      <p:ext uri="{BB962C8B-B14F-4D97-AF65-F5344CB8AC3E}">
        <p14:creationId xmlns:p14="http://schemas.microsoft.com/office/powerpoint/2010/main" val="2993680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83A7DAB6-9F4D-1334-7856-9AD0261F5D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engine helps </a:t>
            </a:r>
            <a:r>
              <a:rPr lang="en-GB" sz="4400" u="sng" dirty="0">
                <a:solidFill>
                  <a:schemeClr val="bg1"/>
                </a:solidFill>
              </a:rPr>
              <a:t>propel</a:t>
            </a:r>
            <a:r>
              <a:rPr lang="en-GB" sz="4400" dirty="0">
                <a:solidFill>
                  <a:schemeClr val="bg1"/>
                </a:solidFill>
              </a:rPr>
              <a:t> the boat through the water.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9431" y="1963487"/>
            <a:ext cx="3970447" cy="511564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80D9B94-CC5E-A838-E713-91EBA08326E2}"/>
              </a:ext>
            </a:extLst>
          </p:cNvPr>
          <p:cNvSpPr txBox="1"/>
          <p:nvPr/>
        </p:nvSpPr>
        <p:spPr>
          <a:xfrm>
            <a:off x="4879964" y="2736207"/>
            <a:ext cx="57302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FFFF00"/>
                </a:solidFill>
              </a:rPr>
              <a:t>pro</a:t>
            </a:r>
            <a:r>
              <a:rPr lang="en-GB" sz="8000" dirty="0">
                <a:solidFill>
                  <a:schemeClr val="bg1"/>
                </a:solidFill>
              </a:rPr>
              <a:t>pel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4C9D1D-C0CC-B5E6-FBCD-790EC955D451}"/>
              </a:ext>
            </a:extLst>
          </p:cNvPr>
          <p:cNvSpPr txBox="1"/>
          <p:nvPr/>
        </p:nvSpPr>
        <p:spPr>
          <a:xfrm>
            <a:off x="6095999" y="4059646"/>
            <a:ext cx="487365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Pel relates to pushing. </a:t>
            </a:r>
          </a:p>
          <a:p>
            <a:endParaRPr lang="en-GB" dirty="0">
              <a:solidFill>
                <a:schemeClr val="bg1"/>
              </a:solidFill>
            </a:endParaRPr>
          </a:p>
          <a:p>
            <a:r>
              <a:rPr lang="en-GB" dirty="0">
                <a:solidFill>
                  <a:schemeClr val="bg1"/>
                </a:solidFill>
              </a:rPr>
              <a:t>So propel means to push forward. </a:t>
            </a:r>
          </a:p>
        </p:txBody>
      </p:sp>
    </p:spTree>
    <p:extLst>
      <p:ext uri="{BB962C8B-B14F-4D97-AF65-F5344CB8AC3E}">
        <p14:creationId xmlns:p14="http://schemas.microsoft.com/office/powerpoint/2010/main" val="2634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31D26CA-B13A-4D54-8B62-48B7422634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shop sells a new </a:t>
            </a:r>
            <a:r>
              <a:rPr lang="en-GB" sz="4400" u="sng" dirty="0">
                <a:solidFill>
                  <a:schemeClr val="bg1"/>
                </a:solidFill>
              </a:rPr>
              <a:t>product</a:t>
            </a:r>
            <a:r>
              <a:rPr lang="en-GB" sz="4400" dirty="0">
                <a:solidFill>
                  <a:schemeClr val="bg1"/>
                </a:solidFill>
              </a:rPr>
              <a:t> made from recycled plastic.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1191491" y="2955983"/>
            <a:ext cx="827037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7030A0"/>
                </a:solidFill>
              </a:rPr>
              <a:t>pro</a:t>
            </a:r>
            <a:r>
              <a:rPr lang="en-GB" sz="8000" dirty="0">
                <a:solidFill>
                  <a:schemeClr val="bg1"/>
                </a:solidFill>
              </a:rPr>
              <a:t>duct</a:t>
            </a:r>
          </a:p>
        </p:txBody>
      </p:sp>
      <p:pic>
        <p:nvPicPr>
          <p:cNvPr id="4" name="Picture 3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2A68541A-0284-3457-5963-DC8A0FCA20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9079" y="2139885"/>
            <a:ext cx="3652921" cy="471811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1B773B8-65B8-D817-A944-D28249CC51DB}"/>
              </a:ext>
            </a:extLst>
          </p:cNvPr>
          <p:cNvSpPr txBox="1"/>
          <p:nvPr/>
        </p:nvSpPr>
        <p:spPr>
          <a:xfrm>
            <a:off x="2810759" y="4279422"/>
            <a:ext cx="613927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Duct relates to leading (like an aqueduct). </a:t>
            </a:r>
          </a:p>
          <a:p>
            <a:endParaRPr lang="en-GB" dirty="0">
              <a:solidFill>
                <a:schemeClr val="bg1"/>
              </a:solidFill>
            </a:endParaRPr>
          </a:p>
          <a:p>
            <a:r>
              <a:rPr lang="en-GB" dirty="0">
                <a:solidFill>
                  <a:schemeClr val="bg1"/>
                </a:solidFill>
              </a:rPr>
              <a:t>Product means something that has been led forward or brought into being.</a:t>
            </a:r>
          </a:p>
        </p:txBody>
      </p:sp>
    </p:spTree>
    <p:extLst>
      <p:ext uri="{BB962C8B-B14F-4D97-AF65-F5344CB8AC3E}">
        <p14:creationId xmlns:p14="http://schemas.microsoft.com/office/powerpoint/2010/main" val="2359013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528C21C2-C68C-216C-FFCA-20CBA1DE74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class worked together to solve the problem.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E72F6A-2460-16A9-50BE-873809DE104D}"/>
              </a:ext>
            </a:extLst>
          </p:cNvPr>
          <p:cNvSpPr txBox="1"/>
          <p:nvPr/>
        </p:nvSpPr>
        <p:spPr>
          <a:xfrm>
            <a:off x="3148387" y="3152109"/>
            <a:ext cx="61221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u="sng" dirty="0">
                <a:solidFill>
                  <a:srgbClr val="7030A0"/>
                </a:solidFill>
              </a:rPr>
              <a:t>pro</a:t>
            </a:r>
            <a:r>
              <a:rPr lang="en-GB" sz="8000" dirty="0">
                <a:solidFill>
                  <a:schemeClr val="bg1"/>
                </a:solidFill>
              </a:rPr>
              <a:t>blem</a:t>
            </a: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CD83A7E3-7B73-E81A-7FE5-0965A6E65A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4571" y="2250229"/>
            <a:ext cx="2186592" cy="368889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5013EB2-1A5A-A1E3-3D18-E2470387B0C4}"/>
              </a:ext>
            </a:extLst>
          </p:cNvPr>
          <p:cNvSpPr txBox="1"/>
          <p:nvPr/>
        </p:nvSpPr>
        <p:spPr>
          <a:xfrm>
            <a:off x="4898152" y="4368462"/>
            <a:ext cx="613927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Blem relates to throwing. </a:t>
            </a:r>
          </a:p>
          <a:p>
            <a:endParaRPr lang="en-GB" dirty="0">
              <a:solidFill>
                <a:schemeClr val="bg1"/>
              </a:solidFill>
            </a:endParaRPr>
          </a:p>
          <a:p>
            <a:r>
              <a:rPr lang="en-GB" dirty="0">
                <a:solidFill>
                  <a:schemeClr val="bg1"/>
                </a:solidFill>
              </a:rPr>
              <a:t>Problem means something that has been “thrown forward” in your way. That’s why a problem is something you come up against and need to deal with.</a:t>
            </a:r>
          </a:p>
        </p:txBody>
      </p:sp>
    </p:spTree>
    <p:extLst>
      <p:ext uri="{BB962C8B-B14F-4D97-AF65-F5344CB8AC3E}">
        <p14:creationId xmlns:p14="http://schemas.microsoft.com/office/powerpoint/2010/main" val="458172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A7B2DF37-5583-914A-4569-0DC0E842C3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091671" y="2239015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promising 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585" y="1242335"/>
            <a:ext cx="3140056" cy="247575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BE1798FA-D194-2AAF-8A29-1B179CE19214}"/>
              </a:ext>
            </a:extLst>
          </p:cNvPr>
          <p:cNvSpPr txBox="1">
            <a:spLocks/>
          </p:cNvSpPr>
          <p:nvPr/>
        </p:nvSpPr>
        <p:spPr>
          <a:xfrm>
            <a:off x="7164766" y="413555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mise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A9F537B-1A3A-4552-77B3-94E01F4CC7C8}"/>
              </a:ext>
            </a:extLst>
          </p:cNvPr>
          <p:cNvSpPr/>
          <p:nvPr/>
        </p:nvSpPr>
        <p:spPr>
          <a:xfrm>
            <a:off x="2815042" y="429764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26DB9E2-494D-7855-FEC4-8740F3880D3A}"/>
              </a:ext>
            </a:extLst>
          </p:cNvPr>
          <p:cNvSpPr txBox="1">
            <a:spLocks/>
          </p:cNvSpPr>
          <p:nvPr/>
        </p:nvSpPr>
        <p:spPr>
          <a:xfrm>
            <a:off x="7164766" y="510414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send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D32BD2E-641F-DE44-A869-60D69E0CEE30}"/>
              </a:ext>
            </a:extLst>
          </p:cNvPr>
          <p:cNvSpPr txBox="1">
            <a:spLocks/>
          </p:cNvSpPr>
          <p:nvPr/>
        </p:nvSpPr>
        <p:spPr>
          <a:xfrm>
            <a:off x="452184" y="412646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promising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C34AA18-FDF8-6B5D-ABB5-71EBDA8B9471}"/>
              </a:ext>
            </a:extLst>
          </p:cNvPr>
          <p:cNvSpPr txBox="1">
            <a:spLocks/>
          </p:cNvSpPr>
          <p:nvPr/>
        </p:nvSpPr>
        <p:spPr>
          <a:xfrm>
            <a:off x="4486740" y="413555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</a:t>
            </a:r>
          </a:p>
        </p:txBody>
      </p:sp>
      <p:sp>
        <p:nvSpPr>
          <p:cNvPr id="6" name="Cross 5">
            <a:extLst>
              <a:ext uri="{FF2B5EF4-FFF2-40B4-BE49-F238E27FC236}">
                <a16:creationId xmlns:a16="http://schemas.microsoft.com/office/drawing/2014/main" id="{05B5B659-2620-F806-0308-5166E23993BF}"/>
              </a:ext>
            </a:extLst>
          </p:cNvPr>
          <p:cNvSpPr/>
          <p:nvPr/>
        </p:nvSpPr>
        <p:spPr>
          <a:xfrm>
            <a:off x="6610170" y="429764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3C2C3E6C-0807-840B-8B06-DD4ACEDFB607}"/>
              </a:ext>
            </a:extLst>
          </p:cNvPr>
          <p:cNvSpPr txBox="1">
            <a:spLocks/>
          </p:cNvSpPr>
          <p:nvPr/>
        </p:nvSpPr>
        <p:spPr>
          <a:xfrm>
            <a:off x="4486740" y="513515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forward/</a:t>
            </a:r>
            <a:b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for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F6698D3-7383-D8E8-38B5-5763136BD1E1}"/>
              </a:ext>
            </a:extLst>
          </p:cNvPr>
          <p:cNvSpPr txBox="1">
            <a:spLocks/>
          </p:cNvSpPr>
          <p:nvPr/>
        </p:nvSpPr>
        <p:spPr>
          <a:xfrm>
            <a:off x="9759815" y="411898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BDDCC33D-5FD8-10AB-6C0D-DD6419216649}"/>
              </a:ext>
            </a:extLst>
          </p:cNvPr>
          <p:cNvSpPr/>
          <p:nvPr/>
        </p:nvSpPr>
        <p:spPr>
          <a:xfrm>
            <a:off x="9246708" y="429764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87FED00-BE8A-EE2B-1AC4-5EDCBDAA6FD1}"/>
              </a:ext>
            </a:extLst>
          </p:cNvPr>
          <p:cNvSpPr txBox="1">
            <a:spLocks/>
          </p:cNvSpPr>
          <p:nvPr/>
        </p:nvSpPr>
        <p:spPr>
          <a:xfrm>
            <a:off x="9759816" y="508758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happening now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D876E1E-68F2-C1AF-3B29-27BC84239B59}"/>
              </a:ext>
            </a:extLst>
          </p:cNvPr>
          <p:cNvSpPr txBox="1"/>
          <p:nvPr/>
        </p:nvSpPr>
        <p:spPr>
          <a:xfrm>
            <a:off x="2944716" y="5947354"/>
            <a:ext cx="70820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Where has the E gone?</a:t>
            </a:r>
          </a:p>
        </p:txBody>
      </p:sp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11" grpId="0" animBg="1"/>
      <p:bldP spid="12" grpId="0" animBg="1"/>
      <p:bldP spid="13" grpId="0" animBg="1"/>
      <p:bldP spid="4" grpId="0" animBg="1"/>
      <p:bldP spid="6" grpId="0" animBg="1"/>
      <p:bldP spid="15" grpId="0" animBg="1"/>
      <p:bldP spid="9" grpId="0" animBg="1"/>
      <p:bldP spid="10" grpId="0" animBg="1"/>
      <p:bldP spid="14" grpId="0" animBg="1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2F3050-E05F-018A-C9E3-9B04A255AF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CE7188FE-1626-2AA0-F2F7-E7ABC7CAD1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7CA9E1-4F92-1F6D-46AF-EA42BBC020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5A2DB55C-87B6-429A-4EEE-6388A1AF812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C010ACA-6D7B-FB16-883F-A2EC81F4C7B7}"/>
              </a:ext>
            </a:extLst>
          </p:cNvPr>
          <p:cNvSpPr txBox="1"/>
          <p:nvPr/>
        </p:nvSpPr>
        <p:spPr>
          <a:xfrm>
            <a:off x="2946718" y="1805102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provided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7367C0C-8AE9-E27A-0142-CECCF11BE6CC}"/>
              </a:ext>
            </a:extLst>
          </p:cNvPr>
          <p:cNvSpPr txBox="1">
            <a:spLocks/>
          </p:cNvSpPr>
          <p:nvPr/>
        </p:nvSpPr>
        <p:spPr>
          <a:xfrm>
            <a:off x="7194297" y="395667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vide</a:t>
            </a: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1B3DBC21-53DF-FD95-37D7-9BE277BFBCDC}"/>
              </a:ext>
            </a:extLst>
          </p:cNvPr>
          <p:cNvSpPr/>
          <p:nvPr/>
        </p:nvSpPr>
        <p:spPr>
          <a:xfrm>
            <a:off x="2776780" y="411876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E78FB968-625E-1AA3-4B53-D14A06422311}"/>
              </a:ext>
            </a:extLst>
          </p:cNvPr>
          <p:cNvSpPr txBox="1">
            <a:spLocks/>
          </p:cNvSpPr>
          <p:nvPr/>
        </p:nvSpPr>
        <p:spPr>
          <a:xfrm>
            <a:off x="7194297" y="49252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see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A647156-BDCB-9ED2-C6F3-F9077243C11A}"/>
              </a:ext>
            </a:extLst>
          </p:cNvPr>
          <p:cNvSpPr txBox="1">
            <a:spLocks/>
          </p:cNvSpPr>
          <p:nvPr/>
        </p:nvSpPr>
        <p:spPr>
          <a:xfrm>
            <a:off x="413922" y="394758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provided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381C2927-1235-9A44-5FE8-8F7618753776}"/>
              </a:ext>
            </a:extLst>
          </p:cNvPr>
          <p:cNvSpPr txBox="1">
            <a:spLocks/>
          </p:cNvSpPr>
          <p:nvPr/>
        </p:nvSpPr>
        <p:spPr>
          <a:xfrm>
            <a:off x="4516271" y="398767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</a:t>
            </a:r>
          </a:p>
        </p:txBody>
      </p:sp>
      <p:sp>
        <p:nvSpPr>
          <p:cNvPr id="22" name="Cross 21">
            <a:extLst>
              <a:ext uri="{FF2B5EF4-FFF2-40B4-BE49-F238E27FC236}">
                <a16:creationId xmlns:a16="http://schemas.microsoft.com/office/drawing/2014/main" id="{340E95FB-151A-AA7B-FFB1-1CC5C31518EF}"/>
              </a:ext>
            </a:extLst>
          </p:cNvPr>
          <p:cNvSpPr/>
          <p:nvPr/>
        </p:nvSpPr>
        <p:spPr>
          <a:xfrm>
            <a:off x="6639701" y="412811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7EDD36A0-B25F-D1B3-37CD-B1CA29D8AAF9}"/>
              </a:ext>
            </a:extLst>
          </p:cNvPr>
          <p:cNvSpPr txBox="1">
            <a:spLocks/>
          </p:cNvSpPr>
          <p:nvPr/>
        </p:nvSpPr>
        <p:spPr>
          <a:xfrm>
            <a:off x="4516271" y="495627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forward/</a:t>
            </a:r>
            <a:b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for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B0D8030-6CEF-4DE2-01C9-E4C842349328}"/>
              </a:ext>
            </a:extLst>
          </p:cNvPr>
          <p:cNvSpPr txBox="1">
            <a:spLocks/>
          </p:cNvSpPr>
          <p:nvPr/>
        </p:nvSpPr>
        <p:spPr>
          <a:xfrm>
            <a:off x="9767455" y="397135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C386C872-96C3-B1E0-C877-EF9A90CDE28C}"/>
              </a:ext>
            </a:extLst>
          </p:cNvPr>
          <p:cNvSpPr/>
          <p:nvPr/>
        </p:nvSpPr>
        <p:spPr>
          <a:xfrm>
            <a:off x="9255363" y="411178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BA62D6A1-736C-96B3-1B7B-A6BB0EFFCE41}"/>
              </a:ext>
            </a:extLst>
          </p:cNvPr>
          <p:cNvSpPr txBox="1">
            <a:spLocks/>
          </p:cNvSpPr>
          <p:nvPr/>
        </p:nvSpPr>
        <p:spPr>
          <a:xfrm>
            <a:off x="9767456" y="49399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9BCDD3B-8F25-AD7E-F1FF-18B3E0F9DA2E}"/>
              </a:ext>
            </a:extLst>
          </p:cNvPr>
          <p:cNvSpPr txBox="1"/>
          <p:nvPr/>
        </p:nvSpPr>
        <p:spPr>
          <a:xfrm>
            <a:off x="2914839" y="6022576"/>
            <a:ext cx="70820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Where has the E gone?</a:t>
            </a:r>
          </a:p>
        </p:txBody>
      </p:sp>
    </p:spTree>
    <p:extLst>
      <p:ext uri="{BB962C8B-B14F-4D97-AF65-F5344CB8AC3E}">
        <p14:creationId xmlns:p14="http://schemas.microsoft.com/office/powerpoint/2010/main" val="78502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  <p:bldP spid="14" grpId="0" animBg="1"/>
      <p:bldP spid="18" grpId="0" animBg="1"/>
      <p:bldP spid="19" grpId="0" animBg="1"/>
      <p:bldP spid="21" grpId="0" animBg="1"/>
      <p:bldP spid="22" grpId="0" animBg="1"/>
      <p:bldP spid="23" grpId="0" animBg="1"/>
      <p:bldP spid="2" grpId="0" animBg="1"/>
      <p:bldP spid="8" grpId="0" animBg="1"/>
      <p:bldP spid="9" grpId="0" animBg="1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9283F4-541C-FCFA-5F4D-E37FB0C729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A6F0EB55-42BE-A782-202E-6E53C9F9C5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79652A-93AE-3AF4-7FDE-8D9AF4FF9A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2A48B91-EAAE-0AB9-59BB-2B8BC4C02E0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B99EFA5-A306-C166-3A70-040E1BFAE8CE}"/>
              </a:ext>
            </a:extLst>
          </p:cNvPr>
          <p:cNvSpPr txBox="1"/>
          <p:nvPr/>
        </p:nvSpPr>
        <p:spPr>
          <a:xfrm>
            <a:off x="2619466" y="2215758"/>
            <a:ext cx="90633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professional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0492D03-CFBB-3E50-44FC-1714E993B735}"/>
              </a:ext>
            </a:extLst>
          </p:cNvPr>
          <p:cNvSpPr txBox="1">
            <a:spLocks/>
          </p:cNvSpPr>
          <p:nvPr/>
        </p:nvSpPr>
        <p:spPr>
          <a:xfrm>
            <a:off x="5922091" y="4304807"/>
            <a:ext cx="154133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fess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1DB6849-7880-64B6-B284-319B94327ABC}"/>
              </a:ext>
            </a:extLst>
          </p:cNvPr>
          <p:cNvSpPr txBox="1">
            <a:spLocks/>
          </p:cNvSpPr>
          <p:nvPr/>
        </p:nvSpPr>
        <p:spPr>
          <a:xfrm>
            <a:off x="8231942" y="4301677"/>
            <a:ext cx="1424599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ion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1B6B962C-B1A3-BBD2-963A-99C1724F384D}"/>
              </a:ext>
            </a:extLst>
          </p:cNvPr>
          <p:cNvSpPr/>
          <p:nvPr/>
        </p:nvSpPr>
        <p:spPr>
          <a:xfrm>
            <a:off x="7618923" y="442319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BFDDAEC1-876B-252F-79AE-1850C2EC26F1}"/>
              </a:ext>
            </a:extLst>
          </p:cNvPr>
          <p:cNvSpPr/>
          <p:nvPr/>
        </p:nvSpPr>
        <p:spPr>
          <a:xfrm>
            <a:off x="2733433" y="4479087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01E589D-7710-DC9D-C1E3-11E3B02673EB}"/>
              </a:ext>
            </a:extLst>
          </p:cNvPr>
          <p:cNvSpPr txBox="1">
            <a:spLocks/>
          </p:cNvSpPr>
          <p:nvPr/>
        </p:nvSpPr>
        <p:spPr>
          <a:xfrm>
            <a:off x="5961078" y="5224643"/>
            <a:ext cx="154133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declare or admit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38FE98DE-296B-1BA4-EB11-B886ABDB43AC}"/>
              </a:ext>
            </a:extLst>
          </p:cNvPr>
          <p:cNvSpPr txBox="1">
            <a:spLocks/>
          </p:cNvSpPr>
          <p:nvPr/>
        </p:nvSpPr>
        <p:spPr>
          <a:xfrm>
            <a:off x="370575" y="430790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professional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F3A1FD71-02FA-4354-14DB-BFAC3CA354A5}"/>
              </a:ext>
            </a:extLst>
          </p:cNvPr>
          <p:cNvSpPr txBox="1">
            <a:spLocks/>
          </p:cNvSpPr>
          <p:nvPr/>
        </p:nvSpPr>
        <p:spPr>
          <a:xfrm>
            <a:off x="8231942" y="5273014"/>
            <a:ext cx="1424599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act or process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3C61B70-E1E0-AB60-6C20-634CDE2ADC3D}"/>
              </a:ext>
            </a:extLst>
          </p:cNvPr>
          <p:cNvSpPr txBox="1">
            <a:spLocks/>
          </p:cNvSpPr>
          <p:nvPr/>
        </p:nvSpPr>
        <p:spPr>
          <a:xfrm>
            <a:off x="3810552" y="4276416"/>
            <a:ext cx="1432001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708F15AE-57E0-131E-855B-C76E9E2089BD}"/>
              </a:ext>
            </a:extLst>
          </p:cNvPr>
          <p:cNvSpPr txBox="1">
            <a:spLocks/>
          </p:cNvSpPr>
          <p:nvPr/>
        </p:nvSpPr>
        <p:spPr>
          <a:xfrm>
            <a:off x="3842225" y="5263930"/>
            <a:ext cx="1432001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forward/</a:t>
            </a:r>
            <a:b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for </a:t>
            </a:r>
          </a:p>
        </p:txBody>
      </p:sp>
      <p:sp>
        <p:nvSpPr>
          <p:cNvPr id="12" name="Cross 11">
            <a:extLst>
              <a:ext uri="{FF2B5EF4-FFF2-40B4-BE49-F238E27FC236}">
                <a16:creationId xmlns:a16="http://schemas.microsoft.com/office/drawing/2014/main" id="{135F30E0-23E0-32B0-7533-BEA1F85E2A41}"/>
              </a:ext>
            </a:extLst>
          </p:cNvPr>
          <p:cNvSpPr/>
          <p:nvPr/>
        </p:nvSpPr>
        <p:spPr>
          <a:xfrm>
            <a:off x="5398052" y="443577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051F48B-139F-C1F3-F02D-1F0DBCC837CD}"/>
              </a:ext>
            </a:extLst>
          </p:cNvPr>
          <p:cNvSpPr txBox="1">
            <a:spLocks/>
          </p:cNvSpPr>
          <p:nvPr/>
        </p:nvSpPr>
        <p:spPr>
          <a:xfrm>
            <a:off x="10357933" y="4295334"/>
            <a:ext cx="1424599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93D23959-8629-7AEE-D398-1837F359B391}"/>
              </a:ext>
            </a:extLst>
          </p:cNvPr>
          <p:cNvSpPr/>
          <p:nvPr/>
        </p:nvSpPr>
        <p:spPr>
          <a:xfrm>
            <a:off x="9744914" y="441685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35223F74-3D67-E474-0B62-47561B23FE28}"/>
              </a:ext>
            </a:extLst>
          </p:cNvPr>
          <p:cNvSpPr txBox="1">
            <a:spLocks/>
          </p:cNvSpPr>
          <p:nvPr/>
        </p:nvSpPr>
        <p:spPr>
          <a:xfrm>
            <a:off x="10357933" y="5266671"/>
            <a:ext cx="1424599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relating to</a:t>
            </a:r>
          </a:p>
        </p:txBody>
      </p:sp>
    </p:spTree>
    <p:extLst>
      <p:ext uri="{BB962C8B-B14F-4D97-AF65-F5344CB8AC3E}">
        <p14:creationId xmlns:p14="http://schemas.microsoft.com/office/powerpoint/2010/main" val="1531151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9" grpId="0" animBg="1"/>
      <p:bldP spid="10" grpId="0" animBg="1"/>
      <p:bldP spid="14" grpId="0" animBg="1"/>
      <p:bldP spid="18" grpId="0" animBg="1"/>
      <p:bldP spid="19" grpId="0" animBg="1"/>
      <p:bldP spid="20" grpId="0" animBg="1"/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523208-E978-F085-A0F5-1048C11DC8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563374C4-8817-5C6A-8DE5-840A3BB635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2B17FB-5511-59D0-3310-E25E2BEAE4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406F9C3-0B39-845C-16A7-3E52A332875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AF41AF4-85FC-C93D-87CE-6481A936862D}"/>
              </a:ext>
            </a:extLst>
          </p:cNvPr>
          <p:cNvSpPr txBox="1"/>
          <p:nvPr/>
        </p:nvSpPr>
        <p:spPr>
          <a:xfrm>
            <a:off x="2212064" y="1696409"/>
            <a:ext cx="77678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protested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B94D007-A669-29BA-EFB8-65DFD41AE8D2}"/>
              </a:ext>
            </a:extLst>
          </p:cNvPr>
          <p:cNvSpPr txBox="1">
            <a:spLocks/>
          </p:cNvSpPr>
          <p:nvPr/>
        </p:nvSpPr>
        <p:spPr>
          <a:xfrm>
            <a:off x="7238977" y="340552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test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A8CEE30-C227-423B-DB38-FB6A782ECB19}"/>
              </a:ext>
            </a:extLst>
          </p:cNvPr>
          <p:cNvSpPr txBox="1">
            <a:spLocks/>
          </p:cNvSpPr>
          <p:nvPr/>
        </p:nvSpPr>
        <p:spPr>
          <a:xfrm>
            <a:off x="9796094" y="340552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25D6B474-06B8-8CB5-AEAE-2C4DB8ADEAC8}"/>
              </a:ext>
            </a:extLst>
          </p:cNvPr>
          <p:cNvSpPr/>
          <p:nvPr/>
        </p:nvSpPr>
        <p:spPr>
          <a:xfrm>
            <a:off x="9301953" y="354595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A73B6AD6-AB91-4B5F-C00C-26F209F59ADC}"/>
              </a:ext>
            </a:extLst>
          </p:cNvPr>
          <p:cNvSpPr/>
          <p:nvPr/>
        </p:nvSpPr>
        <p:spPr>
          <a:xfrm>
            <a:off x="2821460" y="356761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6A936C12-35FC-6AF6-F179-9F561B1A9AB2}"/>
              </a:ext>
            </a:extLst>
          </p:cNvPr>
          <p:cNvSpPr txBox="1">
            <a:spLocks/>
          </p:cNvSpPr>
          <p:nvPr/>
        </p:nvSpPr>
        <p:spPr>
          <a:xfrm>
            <a:off x="7238977" y="437411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witness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4A70828F-AD60-E5A9-46FE-D70171573E85}"/>
              </a:ext>
            </a:extLst>
          </p:cNvPr>
          <p:cNvSpPr txBox="1">
            <a:spLocks/>
          </p:cNvSpPr>
          <p:nvPr/>
        </p:nvSpPr>
        <p:spPr>
          <a:xfrm>
            <a:off x="458602" y="339643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protested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6AB9A068-3E23-31DC-93A1-82CC9B57D9F2}"/>
              </a:ext>
            </a:extLst>
          </p:cNvPr>
          <p:cNvSpPr txBox="1">
            <a:spLocks/>
          </p:cNvSpPr>
          <p:nvPr/>
        </p:nvSpPr>
        <p:spPr>
          <a:xfrm>
            <a:off x="9796095" y="437411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AA7C7D41-7D32-83C2-CEA3-AE7BA46A495A}"/>
              </a:ext>
            </a:extLst>
          </p:cNvPr>
          <p:cNvSpPr txBox="1">
            <a:spLocks/>
          </p:cNvSpPr>
          <p:nvPr/>
        </p:nvSpPr>
        <p:spPr>
          <a:xfrm>
            <a:off x="4560951" y="343652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</a:t>
            </a:r>
          </a:p>
        </p:txBody>
      </p:sp>
      <p:sp>
        <p:nvSpPr>
          <p:cNvPr id="22" name="Cross 21">
            <a:extLst>
              <a:ext uri="{FF2B5EF4-FFF2-40B4-BE49-F238E27FC236}">
                <a16:creationId xmlns:a16="http://schemas.microsoft.com/office/drawing/2014/main" id="{26326F35-B135-0911-1A71-E158885CAEFB}"/>
              </a:ext>
            </a:extLst>
          </p:cNvPr>
          <p:cNvSpPr/>
          <p:nvPr/>
        </p:nvSpPr>
        <p:spPr>
          <a:xfrm>
            <a:off x="6623927" y="357696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1EB4DEA2-5F1F-66DD-9220-2191B2C7A603}"/>
              </a:ext>
            </a:extLst>
          </p:cNvPr>
          <p:cNvSpPr txBox="1">
            <a:spLocks/>
          </p:cNvSpPr>
          <p:nvPr/>
        </p:nvSpPr>
        <p:spPr>
          <a:xfrm>
            <a:off x="4560951" y="440512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forward/</a:t>
            </a:r>
            <a:b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for </a:t>
            </a:r>
          </a:p>
        </p:txBody>
      </p:sp>
    </p:spTree>
    <p:extLst>
      <p:ext uri="{BB962C8B-B14F-4D97-AF65-F5344CB8AC3E}">
        <p14:creationId xmlns:p14="http://schemas.microsoft.com/office/powerpoint/2010/main" val="4093245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9" grpId="0" animBg="1"/>
      <p:bldP spid="10" grpId="0" animBg="1"/>
      <p:bldP spid="14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0CC37C-ED89-00B1-EED9-E404A88869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4D1F9937-FB86-E0AD-0C4B-8C254B2DFD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E632FD-C665-7972-EB27-315B4B769D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415A74B0-2B76-A6F9-51BE-3CE8ADE987B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585" y="1242335"/>
            <a:ext cx="3140056" cy="247575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8A21F15-9971-5E93-AE20-C4AB5A7A4110}"/>
              </a:ext>
            </a:extLst>
          </p:cNvPr>
          <p:cNvSpPr txBox="1"/>
          <p:nvPr/>
        </p:nvSpPr>
        <p:spPr>
          <a:xfrm>
            <a:off x="3121548" y="1835682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promoted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75D1BFF-9A82-74B9-CA75-29FE9382EA7D}"/>
              </a:ext>
            </a:extLst>
          </p:cNvPr>
          <p:cNvSpPr txBox="1">
            <a:spLocks/>
          </p:cNvSpPr>
          <p:nvPr/>
        </p:nvSpPr>
        <p:spPr>
          <a:xfrm>
            <a:off x="7189217" y="383978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mote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102650DD-844A-411C-144C-50A3800C7F66}"/>
              </a:ext>
            </a:extLst>
          </p:cNvPr>
          <p:cNvSpPr txBox="1">
            <a:spLocks/>
          </p:cNvSpPr>
          <p:nvPr/>
        </p:nvSpPr>
        <p:spPr>
          <a:xfrm>
            <a:off x="9746334" y="383978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892DEFE1-9205-CD60-DB14-5E154A702361}"/>
              </a:ext>
            </a:extLst>
          </p:cNvPr>
          <p:cNvSpPr/>
          <p:nvPr/>
        </p:nvSpPr>
        <p:spPr>
          <a:xfrm>
            <a:off x="9252193" y="39802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E104434C-04E1-DAE0-BC83-367C3D942FBA}"/>
              </a:ext>
            </a:extLst>
          </p:cNvPr>
          <p:cNvSpPr/>
          <p:nvPr/>
        </p:nvSpPr>
        <p:spPr>
          <a:xfrm>
            <a:off x="2771700" y="400188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7625FCD-41CC-0FB0-453B-75E6D12FC7C1}"/>
              </a:ext>
            </a:extLst>
          </p:cNvPr>
          <p:cNvSpPr txBox="1">
            <a:spLocks/>
          </p:cNvSpPr>
          <p:nvPr/>
        </p:nvSpPr>
        <p:spPr>
          <a:xfrm>
            <a:off x="7189217" y="480838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move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A4DD6AFA-E372-12A4-F43E-A1AC168D3411}"/>
              </a:ext>
            </a:extLst>
          </p:cNvPr>
          <p:cNvSpPr txBox="1">
            <a:spLocks/>
          </p:cNvSpPr>
          <p:nvPr/>
        </p:nvSpPr>
        <p:spPr>
          <a:xfrm>
            <a:off x="408842" y="383070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promoted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BE13999-99F0-F4B9-4E8D-DDE18A4EC67A}"/>
              </a:ext>
            </a:extLst>
          </p:cNvPr>
          <p:cNvSpPr txBox="1">
            <a:spLocks/>
          </p:cNvSpPr>
          <p:nvPr/>
        </p:nvSpPr>
        <p:spPr>
          <a:xfrm>
            <a:off x="9746335" y="480838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49484CF-F80A-FFEE-A8DD-FE0C6C3CB57B}"/>
              </a:ext>
            </a:extLst>
          </p:cNvPr>
          <p:cNvSpPr txBox="1">
            <a:spLocks/>
          </p:cNvSpPr>
          <p:nvPr/>
        </p:nvSpPr>
        <p:spPr>
          <a:xfrm>
            <a:off x="4511191" y="387079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</a:t>
            </a:r>
          </a:p>
        </p:txBody>
      </p:sp>
      <p:sp>
        <p:nvSpPr>
          <p:cNvPr id="22" name="Cross 21">
            <a:extLst>
              <a:ext uri="{FF2B5EF4-FFF2-40B4-BE49-F238E27FC236}">
                <a16:creationId xmlns:a16="http://schemas.microsoft.com/office/drawing/2014/main" id="{F31F6915-C02F-1743-3857-5C5C73A88C43}"/>
              </a:ext>
            </a:extLst>
          </p:cNvPr>
          <p:cNvSpPr/>
          <p:nvPr/>
        </p:nvSpPr>
        <p:spPr>
          <a:xfrm>
            <a:off x="6574167" y="401122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AEB44DFB-B0E8-EB89-7872-3FEDEE35CA74}"/>
              </a:ext>
            </a:extLst>
          </p:cNvPr>
          <p:cNvSpPr txBox="1">
            <a:spLocks/>
          </p:cNvSpPr>
          <p:nvPr/>
        </p:nvSpPr>
        <p:spPr>
          <a:xfrm>
            <a:off x="4511191" y="483938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forward/</a:t>
            </a:r>
            <a:b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for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32B57AA-7B76-6F03-D4A2-29DAE3CDF027}"/>
              </a:ext>
            </a:extLst>
          </p:cNvPr>
          <p:cNvSpPr txBox="1"/>
          <p:nvPr/>
        </p:nvSpPr>
        <p:spPr>
          <a:xfrm>
            <a:off x="2944716" y="5947354"/>
            <a:ext cx="70820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Where has the E gone?</a:t>
            </a:r>
          </a:p>
        </p:txBody>
      </p:sp>
    </p:spTree>
    <p:extLst>
      <p:ext uri="{BB962C8B-B14F-4D97-AF65-F5344CB8AC3E}">
        <p14:creationId xmlns:p14="http://schemas.microsoft.com/office/powerpoint/2010/main" val="2158107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1D3E8D-CF7A-37A9-EC70-B1B88F873B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E9A90B-A366-8270-2D42-E0AEBD6571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F88BFB-B89D-0C69-8D3E-B60DF17AA0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623888" indent="-623888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The spelling of a word relates to:</a:t>
            </a:r>
          </a:p>
          <a:p>
            <a:pPr marL="1703388" indent="-1079500">
              <a:buFont typeface="+mj-lt"/>
              <a:buAutoNum type="arabicPeriod"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how the word is pronounced and </a:t>
            </a:r>
          </a:p>
          <a:p>
            <a:pPr marL="1703388" indent="-1079500">
              <a:buFont typeface="+mj-lt"/>
              <a:buAutoNum type="arabicPeriod"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what the word means.  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8BBD21FB-6D2F-C02E-CC0B-F69D1E9FAAF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E2733546-FAEB-DDAA-9228-4E52875E9704}"/>
              </a:ext>
            </a:extLst>
          </p:cNvPr>
          <p:cNvSpPr txBox="1">
            <a:spLocks/>
          </p:cNvSpPr>
          <p:nvPr/>
        </p:nvSpPr>
        <p:spPr>
          <a:xfrm>
            <a:off x="4116000" y="40930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28DCA17-ACA0-5B48-7C41-21EE876A0EAE}"/>
              </a:ext>
            </a:extLst>
          </p:cNvPr>
          <p:cNvSpPr txBox="1">
            <a:spLocks/>
          </p:cNvSpPr>
          <p:nvPr/>
        </p:nvSpPr>
        <p:spPr>
          <a:xfrm>
            <a:off x="6673117" y="40930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duzz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3AE4124-2C95-12B5-5478-D9AE2655EAFB}"/>
              </a:ext>
            </a:extLst>
          </p:cNvPr>
          <p:cNvSpPr txBox="1">
            <a:spLocks/>
          </p:cNvSpPr>
          <p:nvPr/>
        </p:nvSpPr>
        <p:spPr>
          <a:xfrm>
            <a:off x="2551289" y="3094098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are these words pronounced?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E030E05-73D9-F33F-3A71-D64F52A322FE}"/>
              </a:ext>
            </a:extLst>
          </p:cNvPr>
          <p:cNvSpPr txBox="1">
            <a:spLocks/>
          </p:cNvSpPr>
          <p:nvPr/>
        </p:nvSpPr>
        <p:spPr>
          <a:xfrm>
            <a:off x="2551289" y="5155378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Only one is correctly spelt.</a:t>
            </a:r>
          </a:p>
        </p:txBody>
      </p:sp>
    </p:spTree>
    <p:extLst>
      <p:ext uri="{BB962C8B-B14F-4D97-AF65-F5344CB8AC3E}">
        <p14:creationId xmlns:p14="http://schemas.microsoft.com/office/powerpoint/2010/main" val="2190720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EF32FE-7A9D-83FD-5165-F2DE8E1D6C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E038C215-7FBC-A623-FD4B-41FCC2C6BC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0E42B556-46B6-1DD1-AF58-F1EF5C43F9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34A6D7D2-6A38-0804-A5E5-714C26D9356F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15CC4D22-B194-1B4B-71C9-E268DCB5D29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5B7593-3F64-EDC9-5053-E9BEEA00006B}"/>
              </a:ext>
            </a:extLst>
          </p:cNvPr>
          <p:cNvSpPr txBox="1"/>
          <p:nvPr/>
        </p:nvSpPr>
        <p:spPr>
          <a:xfrm>
            <a:off x="332509" y="1968670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teacher </a:t>
            </a:r>
            <a:r>
              <a:rPr lang="en-GB" sz="3200" dirty="0" err="1">
                <a:solidFill>
                  <a:schemeClr val="bg1"/>
                </a:solidFill>
              </a:rPr>
              <a:t>promized</a:t>
            </a:r>
            <a:r>
              <a:rPr lang="en-GB" sz="3200" dirty="0">
                <a:solidFill>
                  <a:schemeClr val="bg1"/>
                </a:solidFill>
              </a:rPr>
              <a:t> to </a:t>
            </a:r>
            <a:r>
              <a:rPr lang="en-GB" sz="3200" dirty="0" err="1">
                <a:solidFill>
                  <a:schemeClr val="bg1"/>
                </a:solidFill>
              </a:rPr>
              <a:t>provid</a:t>
            </a:r>
            <a:r>
              <a:rPr lang="en-GB" sz="3200" dirty="0">
                <a:solidFill>
                  <a:schemeClr val="bg1"/>
                </a:solidFill>
              </a:rPr>
              <a:t> help </a:t>
            </a: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if the </a:t>
            </a:r>
            <a:r>
              <a:rPr lang="en-GB" sz="3200" dirty="0" err="1">
                <a:solidFill>
                  <a:schemeClr val="bg1"/>
                </a:solidFill>
              </a:rPr>
              <a:t>probem</a:t>
            </a:r>
            <a:r>
              <a:rPr lang="en-GB" sz="3200" dirty="0">
                <a:solidFill>
                  <a:schemeClr val="bg1"/>
                </a:solidFill>
              </a:rPr>
              <a:t> was too tricky.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6F9C6C-47BB-A28B-43F6-F2218AAA3F4F}"/>
              </a:ext>
            </a:extLst>
          </p:cNvPr>
          <p:cNvSpPr txBox="1"/>
          <p:nvPr/>
        </p:nvSpPr>
        <p:spPr>
          <a:xfrm>
            <a:off x="387927" y="5064714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teacher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promised</a:t>
            </a:r>
            <a:r>
              <a:rPr lang="en-GB" sz="3200" dirty="0">
                <a:solidFill>
                  <a:schemeClr val="bg1"/>
                </a:solidFill>
              </a:rPr>
              <a:t> to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provide</a:t>
            </a:r>
            <a:r>
              <a:rPr lang="en-GB" sz="3200" dirty="0">
                <a:solidFill>
                  <a:schemeClr val="bg1"/>
                </a:solidFill>
              </a:rPr>
              <a:t> help </a:t>
            </a: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if the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problem</a:t>
            </a:r>
            <a:r>
              <a:rPr lang="en-GB" sz="3200" dirty="0">
                <a:solidFill>
                  <a:schemeClr val="bg1"/>
                </a:solidFill>
              </a:rPr>
              <a:t> was too tricky.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01AC5E5-F858-1376-1967-8E87160B40CF}"/>
              </a:ext>
            </a:extLst>
          </p:cNvPr>
          <p:cNvSpPr txBox="1"/>
          <p:nvPr/>
        </p:nvSpPr>
        <p:spPr>
          <a:xfrm>
            <a:off x="332509" y="3599796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teacher promised to provide help </a:t>
            </a: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if the problem was too tricky.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D02BFA-6AC6-DD12-AD25-0B8DAF85F264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B2D1AE9-180B-03DB-9AC1-9C67617E6CEB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3714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9EA30C-ECF6-E3A9-607E-C041C06FB0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6506E5F-716F-23C1-CFB5-31F96CC18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025EB4-4105-B4F0-9228-45F18BD788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02012932-592B-4BC8-8CAD-76A14E28B842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7C0C7097-6177-8DFC-ACCD-8A65E7C1979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F266D-38C6-C5AF-BCA6-37244D9141A2}"/>
              </a:ext>
            </a:extLst>
          </p:cNvPr>
          <p:cNvSpPr txBox="1"/>
          <p:nvPr/>
        </p:nvSpPr>
        <p:spPr>
          <a:xfrm>
            <a:off x="332509" y="2034968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Our class </a:t>
            </a:r>
            <a:r>
              <a:rPr lang="en-GB" sz="3400" dirty="0" err="1">
                <a:solidFill>
                  <a:schemeClr val="bg1"/>
                </a:solidFill>
              </a:rPr>
              <a:t>projecked</a:t>
            </a:r>
            <a:r>
              <a:rPr lang="en-GB" sz="3400" dirty="0">
                <a:solidFill>
                  <a:schemeClr val="bg1"/>
                </a:solidFill>
              </a:rPr>
              <a:t> showed great </a:t>
            </a:r>
            <a:r>
              <a:rPr lang="en-GB" sz="3400" dirty="0" err="1">
                <a:solidFill>
                  <a:schemeClr val="bg1"/>
                </a:solidFill>
              </a:rPr>
              <a:t>progres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 because we followed the learning </a:t>
            </a:r>
            <a:r>
              <a:rPr lang="en-GB" sz="3400" dirty="0" err="1">
                <a:solidFill>
                  <a:schemeClr val="bg1"/>
                </a:solidFill>
              </a:rPr>
              <a:t>proces</a:t>
            </a:r>
            <a:r>
              <a:rPr lang="en-GB" sz="3400" dirty="0">
                <a:solidFill>
                  <a:schemeClr val="bg1"/>
                </a:solidFill>
              </a:rPr>
              <a:t> carefully.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54E044A-D462-5A1C-CA9C-C9E8DDD6B002}"/>
              </a:ext>
            </a:extLst>
          </p:cNvPr>
          <p:cNvSpPr txBox="1"/>
          <p:nvPr/>
        </p:nvSpPr>
        <p:spPr>
          <a:xfrm>
            <a:off x="360218" y="508561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Our class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project</a:t>
            </a:r>
            <a:r>
              <a:rPr lang="en-GB" sz="3400" dirty="0">
                <a:solidFill>
                  <a:schemeClr val="bg1"/>
                </a:solidFill>
              </a:rPr>
              <a:t> showed great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progress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 because we followed the learning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process</a:t>
            </a:r>
            <a:r>
              <a:rPr lang="en-GB" sz="3400" dirty="0">
                <a:solidFill>
                  <a:schemeClr val="bg1"/>
                </a:solidFill>
              </a:rPr>
              <a:t> carefully.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61AE4A-0112-9150-6799-0DE8C8578EF6}"/>
              </a:ext>
            </a:extLst>
          </p:cNvPr>
          <p:cNvSpPr txBox="1"/>
          <p:nvPr/>
        </p:nvSpPr>
        <p:spPr>
          <a:xfrm>
            <a:off x="318654" y="3560290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Our class project showed great progress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 because we followed the learning process carefully.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31A67A1-DE5F-F02E-D8DE-9BAA6DCD4E96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AF529A0-33B7-8A08-717E-1A79CFB519BA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051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B086559-B5FB-1A9A-82A9-FE86BC196D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978792-A5EE-496B-B0E0-C6FD309BE292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8631F5E2-E18F-1587-F217-04424B6CA0E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5909" y="1770366"/>
            <a:ext cx="7459640" cy="3753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proverb</a:t>
            </a:r>
          </a:p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professional</a:t>
            </a:r>
          </a:p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propel</a:t>
            </a:r>
          </a:p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product</a:t>
            </a:r>
          </a:p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progress</a:t>
            </a:r>
          </a:p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problem</a:t>
            </a:r>
          </a:p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project</a:t>
            </a:r>
          </a:p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promise</a:t>
            </a:r>
          </a:p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provide</a:t>
            </a:r>
          </a:p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process</a:t>
            </a:r>
          </a:p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promote</a:t>
            </a:r>
          </a:p>
          <a:p>
            <a:pPr marL="712788" indent="-712788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protest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950D525-0002-1CE1-9E55-5F24B4AC5FF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AB87BF5D-373E-1FE4-5A88-17C0198A8616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5D402F-FFE0-E8C8-B86E-051F4A184A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, background pattern&#10;&#10;Description automatically generated">
            <a:extLst>
              <a:ext uri="{FF2B5EF4-FFF2-40B4-BE49-F238E27FC236}">
                <a16:creationId xmlns:a16="http://schemas.microsoft.com/office/drawing/2014/main" id="{122A1130-3CC7-07E1-C637-052F2833C6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54B9E7-25DD-2274-19B8-C347452C52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1FAB24-8A87-9308-45D9-14005F968725}"/>
              </a:ext>
            </a:extLst>
          </p:cNvPr>
          <p:cNvSpPr txBox="1">
            <a:spLocks/>
          </p:cNvSpPr>
          <p:nvPr/>
        </p:nvSpPr>
        <p:spPr>
          <a:xfrm>
            <a:off x="3918292" y="136076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4CD02B-97F1-3D73-1AA7-31F7B409ECE3}"/>
              </a:ext>
            </a:extLst>
          </p:cNvPr>
          <p:cNvSpPr txBox="1">
            <a:spLocks/>
          </p:cNvSpPr>
          <p:nvPr/>
        </p:nvSpPr>
        <p:spPr>
          <a:xfrm>
            <a:off x="6475409" y="136076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duzz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8B793A5-78C6-646B-6F38-ACCEBFF5A2A5}"/>
              </a:ext>
            </a:extLst>
          </p:cNvPr>
          <p:cNvSpPr txBox="1">
            <a:spLocks/>
          </p:cNvSpPr>
          <p:nvPr/>
        </p:nvSpPr>
        <p:spPr>
          <a:xfrm>
            <a:off x="2353581" y="361794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are these words pronounced?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42245C60-825C-2599-CC20-D805AF28E271}"/>
              </a:ext>
            </a:extLst>
          </p:cNvPr>
          <p:cNvSpPr txBox="1">
            <a:spLocks/>
          </p:cNvSpPr>
          <p:nvPr/>
        </p:nvSpPr>
        <p:spPr>
          <a:xfrm>
            <a:off x="2353581" y="2423074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Only one is correctly spelt.</a:t>
            </a:r>
          </a:p>
        </p:txBody>
      </p:sp>
      <p:pic>
        <p:nvPicPr>
          <p:cNvPr id="8" name="Picture 7" descr="A picture containing wheel&#10;&#10;Description automatically generated">
            <a:extLst>
              <a:ext uri="{FF2B5EF4-FFF2-40B4-BE49-F238E27FC236}">
                <a16:creationId xmlns:a16="http://schemas.microsoft.com/office/drawing/2014/main" id="{B73C86CB-2E50-20FE-1865-F0F3EE2A8AB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93986" y="3930166"/>
            <a:ext cx="3344348" cy="312022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E99F867F-44E4-E07D-B7CD-8131FABB36A5}"/>
              </a:ext>
            </a:extLst>
          </p:cNvPr>
          <p:cNvSpPr txBox="1">
            <a:spLocks/>
          </p:cNvSpPr>
          <p:nvPr/>
        </p:nvSpPr>
        <p:spPr>
          <a:xfrm>
            <a:off x="5898291" y="434958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89B1778-392C-AD03-C33A-6D1121D9C1D8}"/>
              </a:ext>
            </a:extLst>
          </p:cNvPr>
          <p:cNvSpPr txBox="1">
            <a:spLocks/>
          </p:cNvSpPr>
          <p:nvPr/>
        </p:nvSpPr>
        <p:spPr>
          <a:xfrm>
            <a:off x="8455408" y="434958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2220E2A1-4BA1-3375-A3A4-222EC417AF0B}"/>
              </a:ext>
            </a:extLst>
          </p:cNvPr>
          <p:cNvSpPr/>
          <p:nvPr/>
        </p:nvSpPr>
        <p:spPr>
          <a:xfrm>
            <a:off x="7961267" y="449001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D909F53F-973E-2499-BDB2-220020C2C58F}"/>
              </a:ext>
            </a:extLst>
          </p:cNvPr>
          <p:cNvSpPr/>
          <p:nvPr/>
        </p:nvSpPr>
        <p:spPr>
          <a:xfrm>
            <a:off x="4428728" y="445078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C473B82-C148-7FD9-4D97-2162A820AF18}"/>
              </a:ext>
            </a:extLst>
          </p:cNvPr>
          <p:cNvSpPr txBox="1">
            <a:spLocks/>
          </p:cNvSpPr>
          <p:nvPr/>
        </p:nvSpPr>
        <p:spPr>
          <a:xfrm>
            <a:off x="5898291" y="531817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do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451A08E-D30F-09EE-545F-DDADB65702D5}"/>
              </a:ext>
            </a:extLst>
          </p:cNvPr>
          <p:cNvSpPr txBox="1">
            <a:spLocks/>
          </p:cNvSpPr>
          <p:nvPr/>
        </p:nvSpPr>
        <p:spPr>
          <a:xfrm>
            <a:off x="1965841" y="428454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109C9243-E47A-4DB7-7558-D9E7B1327DF9}"/>
              </a:ext>
            </a:extLst>
          </p:cNvPr>
          <p:cNvSpPr txBox="1">
            <a:spLocks/>
          </p:cNvSpPr>
          <p:nvPr/>
        </p:nvSpPr>
        <p:spPr>
          <a:xfrm>
            <a:off x="8455409" y="531817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he/she/it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B6E14994-DDC5-F606-916B-0B8F146CB193}"/>
              </a:ext>
            </a:extLst>
          </p:cNvPr>
          <p:cNvSpPr txBox="1">
            <a:spLocks/>
          </p:cNvSpPr>
          <p:nvPr/>
        </p:nvSpPr>
        <p:spPr>
          <a:xfrm>
            <a:off x="2353581" y="3335916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what if I knew what bits of words meant?</a:t>
            </a:r>
          </a:p>
        </p:txBody>
      </p:sp>
    </p:spTree>
    <p:extLst>
      <p:ext uri="{BB962C8B-B14F-4D97-AF65-F5344CB8AC3E}">
        <p14:creationId xmlns:p14="http://schemas.microsoft.com/office/powerpoint/2010/main" val="14876128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A86E61-BDB4-08D5-FF8F-2EC4776435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2A475FCA-787E-246B-1696-7C8F73E3FD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22E337-F239-4409-5B0A-8663978946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A9D7066-A234-0F33-B6A3-0A4C62F0FDA5}"/>
              </a:ext>
            </a:extLst>
          </p:cNvPr>
          <p:cNvSpPr txBox="1">
            <a:spLocks/>
          </p:cNvSpPr>
          <p:nvPr/>
        </p:nvSpPr>
        <p:spPr>
          <a:xfrm>
            <a:off x="5729110" y="14149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B298A0B-4710-0268-43AC-2BBEF7E69D20}"/>
              </a:ext>
            </a:extLst>
          </p:cNvPr>
          <p:cNvSpPr txBox="1">
            <a:spLocks/>
          </p:cNvSpPr>
          <p:nvPr/>
        </p:nvSpPr>
        <p:spPr>
          <a:xfrm>
            <a:off x="8286227" y="14149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AC99A708-5E5C-427B-E6F7-4332789BFA83}"/>
              </a:ext>
            </a:extLst>
          </p:cNvPr>
          <p:cNvSpPr/>
          <p:nvPr/>
        </p:nvSpPr>
        <p:spPr>
          <a:xfrm>
            <a:off x="7792086" y="155540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C54EBA7B-59AA-27E3-9A64-B326BB89FD2B}"/>
              </a:ext>
            </a:extLst>
          </p:cNvPr>
          <p:cNvSpPr/>
          <p:nvPr/>
        </p:nvSpPr>
        <p:spPr>
          <a:xfrm>
            <a:off x="4259547" y="151617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7A355695-AB8F-27EC-BCAD-90FCEE8F3934}"/>
              </a:ext>
            </a:extLst>
          </p:cNvPr>
          <p:cNvSpPr txBox="1">
            <a:spLocks/>
          </p:cNvSpPr>
          <p:nvPr/>
        </p:nvSpPr>
        <p:spPr>
          <a:xfrm>
            <a:off x="5729110" y="238356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do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390CB36-ADCD-C321-A8EA-89C837219CF9}"/>
              </a:ext>
            </a:extLst>
          </p:cNvPr>
          <p:cNvSpPr txBox="1">
            <a:spLocks/>
          </p:cNvSpPr>
          <p:nvPr/>
        </p:nvSpPr>
        <p:spPr>
          <a:xfrm>
            <a:off x="1796660" y="134993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D58970A-EA2E-745A-D7DD-374778E49A78}"/>
              </a:ext>
            </a:extLst>
          </p:cNvPr>
          <p:cNvSpPr txBox="1">
            <a:spLocks/>
          </p:cNvSpPr>
          <p:nvPr/>
        </p:nvSpPr>
        <p:spPr>
          <a:xfrm>
            <a:off x="8286228" y="23835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he/she/it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F60BB11-9795-7F63-F1E9-3BA9448283D9}"/>
              </a:ext>
            </a:extLst>
          </p:cNvPr>
          <p:cNvSpPr txBox="1">
            <a:spLocks/>
          </p:cNvSpPr>
          <p:nvPr/>
        </p:nvSpPr>
        <p:spPr>
          <a:xfrm>
            <a:off x="2184400" y="401303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what if I knew what bits of words meant?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7518602-272B-BF99-7F2D-FE008926BE0F}"/>
              </a:ext>
            </a:extLst>
          </p:cNvPr>
          <p:cNvSpPr txBox="1">
            <a:spLocks/>
          </p:cNvSpPr>
          <p:nvPr/>
        </p:nvSpPr>
        <p:spPr>
          <a:xfrm>
            <a:off x="864973" y="3343624"/>
            <a:ext cx="10738022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By knowing what the word means, I know the correct spelling!!!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E8CDA50-2A1F-514D-2658-2A94431F1F8B}"/>
              </a:ext>
            </a:extLst>
          </p:cNvPr>
          <p:cNvSpPr txBox="1">
            <a:spLocks/>
          </p:cNvSpPr>
          <p:nvPr/>
        </p:nvSpPr>
        <p:spPr>
          <a:xfrm>
            <a:off x="3960422" y="457281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BF5C0821-4E7D-8373-C452-5671B3879D86}"/>
              </a:ext>
            </a:extLst>
          </p:cNvPr>
          <p:cNvSpPr txBox="1">
            <a:spLocks/>
          </p:cNvSpPr>
          <p:nvPr/>
        </p:nvSpPr>
        <p:spPr>
          <a:xfrm>
            <a:off x="6517539" y="457281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duzz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Multiplication Sign 20">
            <a:extLst>
              <a:ext uri="{FF2B5EF4-FFF2-40B4-BE49-F238E27FC236}">
                <a16:creationId xmlns:a16="http://schemas.microsoft.com/office/drawing/2014/main" id="{D357FEDD-F0CC-5992-242B-6844793BDFB7}"/>
              </a:ext>
            </a:extLst>
          </p:cNvPr>
          <p:cNvSpPr/>
          <p:nvPr/>
        </p:nvSpPr>
        <p:spPr>
          <a:xfrm>
            <a:off x="6537876" y="3808011"/>
            <a:ext cx="1980000" cy="2193616"/>
          </a:xfrm>
          <a:prstGeom prst="mathMultiply">
            <a:avLst>
              <a:gd name="adj1" fmla="val 7294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ED2A50A6-6222-654D-4B48-BA23489A9BDE}"/>
              </a:ext>
            </a:extLst>
          </p:cNvPr>
          <p:cNvSpPr txBox="1">
            <a:spLocks/>
          </p:cNvSpPr>
          <p:nvPr/>
        </p:nvSpPr>
        <p:spPr>
          <a:xfrm>
            <a:off x="2450362" y="5733168"/>
            <a:ext cx="7966384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bits of words are called “morphemes”.</a:t>
            </a:r>
          </a:p>
        </p:txBody>
      </p:sp>
      <p:pic>
        <p:nvPicPr>
          <p:cNvPr id="23" name="Picture 22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6AD7087A-6443-A9D0-A6CD-5F70B7F8294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02873" y="4174838"/>
            <a:ext cx="3140056" cy="2475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1262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0" grpId="0" animBg="1"/>
      <p:bldP spid="21" grpId="0" animBg="1"/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duzz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384485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842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unrolling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un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roll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>
                <a:solidFill>
                  <a:schemeClr val="bg1"/>
                </a:solidFill>
                <a:latin typeface="Andika"/>
                <a:ea typeface="Andika"/>
                <a:cs typeface="Andika"/>
              </a:rPr>
              <a:t>ing</a:t>
            </a:r>
            <a:endParaRPr lang="en-GB" sz="5400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004214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51B7AE-EAEE-6594-4FCF-EF8AF70CC4B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8"/>
            <a:ext cx="9144000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prefix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01C6609C-3BE2-B0DA-7453-364149A1795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EAAB03A-E35E-EC91-EFFD-E281E0F2F3D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B5931B9-8640-EB72-8245-B378A533FEC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1055 0.487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1" y="2439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008 -0.0555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10" y="-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90C993F2-6FD3-DF93-FA8F-C4CF2DF174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have the letters </a:t>
            </a:r>
            <a:r>
              <a:rPr lang="en-GB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pro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defTabSz="674688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pro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duct 	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pro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blem	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pro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vide	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340655" y="3710866"/>
            <a:ext cx="9650027" cy="132277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</a:t>
            </a:r>
            <a:r>
              <a:rPr lang="en-GB" u="sng" dirty="0">
                <a:solidFill>
                  <a:srgbClr val="7030A0"/>
                </a:solidFill>
                <a:latin typeface="Andika"/>
                <a:ea typeface="Andika"/>
                <a:cs typeface="Andika"/>
              </a:rPr>
              <a:t>pro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Pro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</a:t>
            </a:r>
            <a:r>
              <a:rPr lang="en-GB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forward or in favour of </a:t>
            </a:r>
            <a:r>
              <a:rPr lang="en-GB">
                <a:solidFill>
                  <a:srgbClr val="FFFF00"/>
                </a:solidFill>
                <a:latin typeface="Andika"/>
                <a:ea typeface="Andika"/>
                <a:cs typeface="Andika"/>
              </a:rPr>
              <a:t>(for)</a:t>
            </a:r>
            <a:r>
              <a:rPr lang="en-GB">
                <a:solidFill>
                  <a:schemeClr val="bg1"/>
                </a:solidFill>
                <a:latin typeface="Andika"/>
                <a:ea typeface="Andika"/>
                <a:cs typeface="Andika"/>
              </a:rPr>
              <a:t>!</a:t>
            </a:r>
            <a:endParaRPr lang="en-GB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113469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918</Words>
  <Application>Microsoft Office PowerPoint</Application>
  <PresentationFormat>Widescreen</PresentationFormat>
  <Paragraphs>181</Paragraphs>
  <Slides>22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5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prefix pro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Morphology by Emile</dc:title>
  <dc:creator>Glen Jones;Siobhan;Penn;Sarah</dc:creator>
  <cp:lastModifiedBy>Glen Jones</cp:lastModifiedBy>
  <cp:revision>63</cp:revision>
  <dcterms:created xsi:type="dcterms:W3CDTF">2022-05-31T09:42:07Z</dcterms:created>
  <dcterms:modified xsi:type="dcterms:W3CDTF">2026-06-02T09:17:29Z</dcterms:modified>
</cp:coreProperties>
</file>