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541" r:id="rId3"/>
    <p:sldId id="542" r:id="rId4"/>
    <p:sldId id="543" r:id="rId5"/>
    <p:sldId id="544" r:id="rId6"/>
    <p:sldId id="546" r:id="rId7"/>
    <p:sldId id="548" r:id="rId8"/>
    <p:sldId id="256" r:id="rId9"/>
    <p:sldId id="260" r:id="rId10"/>
    <p:sldId id="370" r:id="rId11"/>
    <p:sldId id="274" r:id="rId12"/>
    <p:sldId id="378" r:id="rId13"/>
    <p:sldId id="296" r:id="rId14"/>
    <p:sldId id="295" r:id="rId15"/>
    <p:sldId id="298" r:id="rId16"/>
    <p:sldId id="297" r:id="rId17"/>
    <p:sldId id="549" r:id="rId18"/>
    <p:sldId id="300" r:id="rId19"/>
    <p:sldId id="301" r:id="rId20"/>
    <p:sldId id="550" r:id="rId21"/>
    <p:sldId id="551" r:id="rId22"/>
    <p:sldId id="304" r:id="rId23"/>
    <p:sldId id="281" r:id="rId24"/>
    <p:sldId id="405" r:id="rId25"/>
    <p:sldId id="407" r:id="rId26"/>
    <p:sldId id="406" r:id="rId27"/>
    <p:sldId id="362" r:id="rId28"/>
    <p:sldId id="364" r:id="rId29"/>
    <p:sldId id="369" r:id="rId30"/>
    <p:sldId id="524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F7B411-1614-4004-B040-F148E2583B17}" v="3" dt="2026-06-02T09:25:42.3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7" d="100"/>
          <a:sy n="87" d="100"/>
        </p:scale>
        <p:origin x="10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09:25:42.350" v="888"/>
      <pc:docMkLst>
        <pc:docMk/>
      </pc:docMkLst>
      <pc:sldChg chg="del">
        <pc:chgData name="Glen Jones" userId="e846aaca-4b24-4b13-b0d0-f2308e16b284" providerId="ADAL" clId="{ED47ACC3-9597-4D89-A1DC-43CF280EF274}" dt="2026-06-02T09:24:36.890" v="882" actId="47"/>
        <pc:sldMkLst>
          <pc:docMk/>
          <pc:sldMk cId="1866939832" sldId="371"/>
        </pc:sldMkLst>
      </pc:sldChg>
      <pc:sldChg chg="del">
        <pc:chgData name="Glen Jones" userId="e846aaca-4b24-4b13-b0d0-f2308e16b284" providerId="ADAL" clId="{ED47ACC3-9597-4D89-A1DC-43CF280EF274}" dt="2026-06-02T09:24:36.890" v="882" actId="47"/>
        <pc:sldMkLst>
          <pc:docMk/>
          <pc:sldMk cId="1098024797" sldId="372"/>
        </pc:sldMkLst>
      </pc:sldChg>
      <pc:sldChg chg="delSp modSp mod addAnim delAnim modAnim">
        <pc:chgData name="Glen Jones" userId="e846aaca-4b24-4b13-b0d0-f2308e16b284" providerId="ADAL" clId="{ED47ACC3-9597-4D89-A1DC-43CF280EF274}" dt="2026-06-02T09:25:42.350" v="888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6-02T09:25:27.042" v="886" actId="1076"/>
          <ac:spMkLst>
            <pc:docMk/>
            <pc:sldMk cId="1531151529" sldId="407"/>
            <ac:spMk id="8" creationId="{B3C61B70-E1E0-AB60-6C20-634CDE2ADC3D}"/>
          </ac:spMkLst>
        </pc:spChg>
        <pc:spChg chg="del">
          <ac:chgData name="Glen Jones" userId="e846aaca-4b24-4b13-b0d0-f2308e16b284" providerId="ADAL" clId="{ED47ACC3-9597-4D89-A1DC-43CF280EF274}" dt="2026-06-02T09:25:22.193" v="885" actId="478"/>
          <ac:spMkLst>
            <pc:docMk/>
            <pc:sldMk cId="1531151529" sldId="407"/>
            <ac:spMk id="22" creationId="{DD1D238B-DFBC-5904-6BF3-0C37BA7C08ED}"/>
          </ac:spMkLst>
        </pc:spChg>
      </pc:sldChg>
      <pc:sldChg chg="modSp mod modAnim">
        <pc:chgData name="Glen Jones" userId="e846aaca-4b24-4b13-b0d0-f2308e16b284" providerId="ADAL" clId="{ED47ACC3-9597-4D89-A1DC-43CF280EF274}" dt="2026-06-02T09:24:07.469" v="881"/>
        <pc:sldMkLst>
          <pc:docMk/>
          <pc:sldMk cId="2004214985" sldId="54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9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02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Why it is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dis + hone + est?</a:t>
            </a:r>
            <a:b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“hone” is a real word, but not here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hone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means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to sharpen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(e.g. hone a skill)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That meaning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does not connect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to truth or honesty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Morphology rule: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 split must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keep the meaning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of the word.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we tried: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hone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sharpen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‑est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most</a:t>
            </a:r>
          </a:p>
          <a:p>
            <a:endParaRPr lang="en-GB" dirty="0"/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That would suggest:</a:t>
            </a:r>
          </a:p>
          <a:p>
            <a:pPr fontAlgn="t"/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dishonest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“not the most sharpened” 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which clearly makes no sense.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1810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Dis‑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comes from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Latin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where it meant: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apart or away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 originally,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dis‑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wasn’t just about “not” — it was about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pulling things apart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That idea is still hidden inside many words today. (Disconnect, disjoint, …)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3621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550DC-CCFC-DECA-D9B6-8BC78A0F5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5DD1333-D888-B904-BDE0-4EAAE54ECE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2145D-AA9A-D6C9-17A9-776E82C203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245096"/>
            <a:ext cx="11585542" cy="5378012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doesn’t want to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disappoint</a:t>
            </a:r>
            <a:r>
              <a:rPr lang="en-GB" sz="3000" dirty="0">
                <a:latin typeface="Andika" panose="02000000000000000000" pitchFamily="2" charset="0"/>
              </a:rPr>
              <a:t> Aimee, so he always tries his best.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Sometimes Emile and Aimee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disagree</a:t>
            </a:r>
            <a:r>
              <a:rPr lang="en-GB" sz="3000" dirty="0">
                <a:latin typeface="Andika" panose="02000000000000000000" pitchFamily="2" charset="0"/>
              </a:rPr>
              <a:t> about which way to go on their adventures.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knows he should not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disobey</a:t>
            </a:r>
            <a:r>
              <a:rPr lang="en-GB" sz="3000" dirty="0">
                <a:latin typeface="Andika" panose="02000000000000000000" pitchFamily="2" charset="0"/>
              </a:rPr>
              <a:t> the space rules, even if he is curious.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watches as Emile seems to </a:t>
            </a:r>
            <a:r>
              <a:rPr lang="en-GB" sz="3000" b="1" u="sng" dirty="0">
                <a:solidFill>
                  <a:srgbClr val="7030A0"/>
                </a:solidFill>
                <a:latin typeface="Andika" panose="02000000000000000000" pitchFamily="2" charset="0"/>
              </a:rPr>
              <a:t>disappear</a:t>
            </a:r>
            <a:r>
              <a:rPr lang="en-GB" sz="3000" dirty="0">
                <a:latin typeface="Andika" panose="02000000000000000000" pitchFamily="2" charset="0"/>
              </a:rPr>
              <a:t> into a thick cloud of space dust.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58AC28-C3B0-55BA-AA3C-385C0238048F}"/>
              </a:ext>
            </a:extLst>
          </p:cNvPr>
          <p:cNvSpPr txBox="1"/>
          <p:nvPr/>
        </p:nvSpPr>
        <p:spPr>
          <a:xfrm>
            <a:off x="984731" y="5566546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2576033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0575"/>
            <a:ext cx="11338560" cy="54483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460657"/>
            <a:ext cx="76392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“dis” meant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“not” and “away from” in Latin.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To disapprove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means more than not approving.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means “away from approving”.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6D71971-7B08-8F18-09F4-D58318440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add the prefix dis?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appoint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29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CDC8DC2-A36B-C912-EA7E-5B7733220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does not want to disappoint anyone.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dis</a:t>
            </a:r>
            <a:r>
              <a:rPr lang="en-GB" sz="8000" dirty="0">
                <a:solidFill>
                  <a:schemeClr val="bg1"/>
                </a:solidFill>
              </a:rPr>
              <a:t>appoint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913309"/>
            <a:ext cx="5337962" cy="42086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appoint 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dis-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944581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A43643D-8FAC-7AFB-078C-69A8EF23A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add the prefix dis?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agree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848" y="161448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219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9C457648-B49E-AA13-FC61-AD4F4183D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Sometimes Aimee and Emile disagree.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dis</a:t>
            </a:r>
            <a:r>
              <a:rPr lang="en-GB" sz="8000" dirty="0">
                <a:solidFill>
                  <a:schemeClr val="bg1"/>
                </a:solidFill>
              </a:rPr>
              <a:t>agree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agree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dis-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50765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47F46708-B51B-ADCC-9AE3-B38F599B8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add the prefix dis?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obey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873" y="2217851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29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083FD208-410D-EFF6-21B7-1DC151E08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will never disobey the rules.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dis</a:t>
            </a:r>
            <a:r>
              <a:rPr lang="en-GB" sz="8000" dirty="0">
                <a:solidFill>
                  <a:schemeClr val="bg1"/>
                </a:solidFill>
              </a:rPr>
              <a:t>obey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obey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dis-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3D7606F-6DC5-46CF-7078-37BDAF7EC8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118" y="2010234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5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0E67393-F862-A3B1-63BB-1F274492F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add the prefix dis?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appear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28" y="1614182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623888" indent="-623888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FC2046FE-11F6-5B9B-5665-612B1E7C3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the gems disappear if they are not found in time?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dis</a:t>
            </a:r>
            <a:r>
              <a:rPr lang="en-GB" sz="8000" dirty="0">
                <a:solidFill>
                  <a:schemeClr val="bg1"/>
                </a:solidFill>
              </a:rPr>
              <a:t>appear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appear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dis-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694082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7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166B129-3714-8607-785D-A5951CF9FD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add the prefix dis?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believe</a:t>
            </a: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3D9F07E-DE7F-3958-7626-44FA0F5C99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8" y="198637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0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F774D21F-551F-E5C3-D35F-782E7F808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disbelieve your story.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dis</a:t>
            </a:r>
            <a:r>
              <a:rPr lang="en-GB" sz="8000" dirty="0">
                <a:solidFill>
                  <a:schemeClr val="bg1"/>
                </a:solidFill>
              </a:rPr>
              <a:t>believe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believe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dis-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68BB543-DD7C-839E-5435-F8A6D1C9E2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7295" y="1185341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33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disable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8401284" y="413555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051560" y="429764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8401284" y="51041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able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688702" y="41264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5723258" y="413555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7846688" y="42976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5723258" y="51351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2946718" y="180510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dishonest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8171042" y="38386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honest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3753525" y="400077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8171042" y="480727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honest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1390667" y="38295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dishonest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5493016" y="38696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7616446" y="401012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5493016" y="483827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2619466" y="221575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disrespectful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8010898" y="4196129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10320749" y="4192999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9707730" y="43145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2785388" y="434003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8049885" y="5115965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422530" y="416885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disrespectful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10320749" y="5164336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3853990" y="4252083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3894180" y="5124876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7486859" y="432709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481F2-B727-6DCF-347F-89E172ED3E90}"/>
              </a:ext>
            </a:extLst>
          </p:cNvPr>
          <p:cNvSpPr txBox="1">
            <a:spLocks/>
          </p:cNvSpPr>
          <p:nvPr/>
        </p:nvSpPr>
        <p:spPr>
          <a:xfrm>
            <a:off x="5979941" y="4183554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6F7FCB3-5CA8-6A87-6757-E309366176BE}"/>
              </a:ext>
            </a:extLst>
          </p:cNvPr>
          <p:cNvSpPr txBox="1">
            <a:spLocks/>
          </p:cNvSpPr>
          <p:nvPr/>
        </p:nvSpPr>
        <p:spPr>
          <a:xfrm>
            <a:off x="5979941" y="5152150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D9CC9751-012D-26C8-7128-8D9AEC0FE000}"/>
              </a:ext>
            </a:extLst>
          </p:cNvPr>
          <p:cNvSpPr/>
          <p:nvPr/>
        </p:nvSpPr>
        <p:spPr>
          <a:xfrm>
            <a:off x="5441490" y="42774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  <p:bldP spid="2" grpId="0" animBg="1"/>
      <p:bldP spid="13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discomfort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7238977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A8CEE30-C227-423B-DB38-FB6A782ECB19}"/>
              </a:ext>
            </a:extLst>
          </p:cNvPr>
          <p:cNvSpPr txBox="1">
            <a:spLocks/>
          </p:cNvSpPr>
          <p:nvPr/>
        </p:nvSpPr>
        <p:spPr>
          <a:xfrm>
            <a:off x="9796094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fort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5D6B474-06B8-8CB5-AEAE-2C4DB8ADEAC8}"/>
              </a:ext>
            </a:extLst>
          </p:cNvPr>
          <p:cNvSpPr/>
          <p:nvPr/>
        </p:nvSpPr>
        <p:spPr>
          <a:xfrm>
            <a:off x="9301953" y="35459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2821460" y="35676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7238977" y="437411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458602" y="33964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discomfort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B9A068-3E23-31DC-93A1-82CC9B57D9F2}"/>
              </a:ext>
            </a:extLst>
          </p:cNvPr>
          <p:cNvSpPr txBox="1">
            <a:spLocks/>
          </p:cNvSpPr>
          <p:nvPr/>
        </p:nvSpPr>
        <p:spPr>
          <a:xfrm>
            <a:off x="9796095" y="437411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strong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4560951" y="343652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6623927" y="35769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4560951" y="44051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ot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dis___y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dis____e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dis___r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dis_____t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14613" y="2394857"/>
            <a:ext cx="2859018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disappoint </a:t>
            </a:r>
          </a:p>
          <a:p>
            <a:pPr algn="ctr"/>
            <a:r>
              <a:rPr lang="en-GB" sz="3600" dirty="0"/>
              <a:t>disagree disobey</a:t>
            </a:r>
          </a:p>
          <a:p>
            <a:pPr algn="ctr"/>
            <a:r>
              <a:rPr lang="en-GB" sz="3600" dirty="0"/>
              <a:t>disappear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dis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dis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dis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appea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dis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appoin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14613" y="2394857"/>
            <a:ext cx="2859018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disappoint </a:t>
            </a:r>
          </a:p>
          <a:p>
            <a:pPr algn="ctr"/>
            <a:r>
              <a:rPr lang="en-GB" sz="3600" dirty="0"/>
              <a:t>disagree disobey</a:t>
            </a:r>
          </a:p>
          <a:p>
            <a:pPr algn="ctr"/>
            <a:r>
              <a:rPr lang="en-GB" sz="3600" dirty="0"/>
              <a:t>disappear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3CCC5DE8-8AC6-0054-1808-6BCFE54394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737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272167" y="1747487"/>
            <a:ext cx="1147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was warned by the elders not to dissappoint her parents, dissagree with the villagers, or dissobey the rules of the village.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8E4CCF9-DF5B-D4BE-9518-E1E2017445DF}"/>
              </a:ext>
            </a:extLst>
          </p:cNvPr>
          <p:cNvSpPr txBox="1"/>
          <p:nvPr/>
        </p:nvSpPr>
        <p:spPr>
          <a:xfrm>
            <a:off x="272167" y="3366656"/>
            <a:ext cx="1147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was warned by the elders not to disappoint her parents, disagree with the villagers, or disobey the rules of the village.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014882-C2E1-0BA5-2D38-8D57F161D023}"/>
              </a:ext>
            </a:extLst>
          </p:cNvPr>
          <p:cNvSpPr txBox="1"/>
          <p:nvPr/>
        </p:nvSpPr>
        <p:spPr>
          <a:xfrm>
            <a:off x="272167" y="4855706"/>
            <a:ext cx="1147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was warned by the elders not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disappoint</a:t>
            </a:r>
            <a:r>
              <a:rPr lang="en-GB" sz="3200" dirty="0">
                <a:solidFill>
                  <a:schemeClr val="bg1"/>
                </a:solidFill>
              </a:rPr>
              <a:t> her parents,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disagree</a:t>
            </a:r>
            <a:r>
              <a:rPr lang="en-GB" sz="3200" dirty="0">
                <a:solidFill>
                  <a:schemeClr val="bg1"/>
                </a:solidFill>
              </a:rPr>
              <a:t> with the villagers, or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disobey</a:t>
            </a:r>
            <a:r>
              <a:rPr lang="en-GB" sz="3200" dirty="0">
                <a:solidFill>
                  <a:schemeClr val="bg1"/>
                </a:solidFill>
              </a:rPr>
              <a:t> the rules of the village.</a:t>
            </a:r>
          </a:p>
        </p:txBody>
      </p: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38664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is </a:t>
            </a:r>
            <a:r>
              <a:rPr lang="en-GB" sz="3400" dirty="0" err="1">
                <a:solidFill>
                  <a:schemeClr val="bg1"/>
                </a:solidFill>
              </a:rPr>
              <a:t>disrepectfull</a:t>
            </a:r>
            <a:r>
              <a:rPr lang="en-GB" sz="3400" dirty="0">
                <a:solidFill>
                  <a:schemeClr val="bg1"/>
                </a:solidFill>
              </a:rPr>
              <a:t> to </a:t>
            </a:r>
            <a:r>
              <a:rPr lang="en-GB" sz="3400" dirty="0" err="1">
                <a:solidFill>
                  <a:schemeClr val="bg1"/>
                </a:solidFill>
              </a:rPr>
              <a:t>dissobey</a:t>
            </a:r>
            <a:r>
              <a:rPr lang="en-GB" sz="3400" dirty="0">
                <a:solidFill>
                  <a:schemeClr val="bg1"/>
                </a:solidFill>
              </a:rPr>
              <a:t> the rules in class.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46364" y="5318605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disrespectful</a:t>
            </a:r>
            <a:r>
              <a:rPr lang="en-GB" sz="3400" dirty="0">
                <a:solidFill>
                  <a:schemeClr val="bg1"/>
                </a:solidFill>
              </a:rPr>
              <a:t>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disobey</a:t>
            </a:r>
            <a:r>
              <a:rPr lang="en-GB" sz="3400" dirty="0">
                <a:solidFill>
                  <a:schemeClr val="bg1"/>
                </a:solidFill>
              </a:rPr>
              <a:t> the rules in class.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852624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is disrespectful to disobey the rules in class.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0220" y="1724611"/>
            <a:ext cx="7459640" cy="37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disappear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disappoint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disobey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dislike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disallow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disapprove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disable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disagree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dishonest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disrespect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disease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disbelief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7F8681C-28DA-B8BB-7616-B114C0636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4E17EE-27BE-9223-A6B7-AA414F1F312E}"/>
              </a:ext>
            </a:extLst>
          </p:cNvPr>
          <p:cNvSpPr txBox="1"/>
          <p:nvPr/>
        </p:nvSpPr>
        <p:spPr>
          <a:xfrm>
            <a:off x="1928262" y="876693"/>
            <a:ext cx="8281686" cy="2746786"/>
          </a:xfrm>
          <a:prstGeom prst="roundRect">
            <a:avLst>
              <a:gd name="adj" fmla="val 11804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US" sz="4400" dirty="0">
                <a:latin typeface="Andika" panose="02000000000000000000" pitchFamily="2" charset="0"/>
              </a:rPr>
              <a:t>We are going to read some sentences together about Emile and Aimee.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A47F5A-AB3E-C7D8-2684-DD63C7F1860A}"/>
              </a:ext>
            </a:extLst>
          </p:cNvPr>
          <p:cNvSpPr txBox="1"/>
          <p:nvPr/>
        </p:nvSpPr>
        <p:spPr>
          <a:xfrm>
            <a:off x="1013011" y="4097759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111088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DBD0803A-589D-31D2-1511-F65561167C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78A8F-4A1B-53DF-58E8-0909C408BC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245096"/>
            <a:ext cx="11585542" cy="5378012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doesn’t want to disappoint Aimee, so he always tries his best.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Sometimes Emile and Aimee disagree about which way to go on their adventures.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Emile knows he should not disobey the space rules, even if he is curious.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sz="3000" dirty="0">
                <a:latin typeface="Andika" panose="02000000000000000000" pitchFamily="2" charset="0"/>
              </a:rPr>
              <a:t>Aimee watches as Emile seems to disappear into a thick cloud of space dust.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F9180A-631E-15C7-FF31-6735E7D86B7E}"/>
              </a:ext>
            </a:extLst>
          </p:cNvPr>
          <p:cNvSpPr txBox="1"/>
          <p:nvPr/>
        </p:nvSpPr>
        <p:spPr>
          <a:xfrm>
            <a:off x="984731" y="5566546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181101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1125</Words>
  <Application>Microsoft Office PowerPoint</Application>
  <PresentationFormat>Widescreen</PresentationFormat>
  <Paragraphs>220</Paragraphs>
  <Slides>31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dis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Morphology by Emile</dc:title>
  <dc:creator>Glen Jones;Siobhan;Penn;Sarah</dc:creator>
  <cp:lastModifiedBy>Glen Jones</cp:lastModifiedBy>
  <cp:revision>64</cp:revision>
  <dcterms:created xsi:type="dcterms:W3CDTF">2022-05-31T09:42:07Z</dcterms:created>
  <dcterms:modified xsi:type="dcterms:W3CDTF">2026-06-02T09:25:47Z</dcterms:modified>
</cp:coreProperties>
</file>