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7"/>
  </p:notesMasterIdLst>
  <p:sldIdLst>
    <p:sldId id="390" r:id="rId2"/>
    <p:sldId id="541" r:id="rId3"/>
    <p:sldId id="542" r:id="rId4"/>
    <p:sldId id="543" r:id="rId5"/>
    <p:sldId id="544" r:id="rId6"/>
    <p:sldId id="546" r:id="rId7"/>
    <p:sldId id="548" r:id="rId8"/>
    <p:sldId id="368" r:id="rId9"/>
    <p:sldId id="552" r:id="rId10"/>
    <p:sldId id="274" r:id="rId11"/>
    <p:sldId id="294" r:id="rId12"/>
    <p:sldId id="378" r:id="rId13"/>
    <p:sldId id="554" r:id="rId14"/>
    <p:sldId id="553" r:id="rId15"/>
    <p:sldId id="282" r:id="rId16"/>
    <p:sldId id="286" r:id="rId17"/>
    <p:sldId id="285" r:id="rId18"/>
    <p:sldId id="287" r:id="rId19"/>
    <p:sldId id="281" r:id="rId20"/>
    <p:sldId id="405" r:id="rId21"/>
    <p:sldId id="407" r:id="rId22"/>
    <p:sldId id="406" r:id="rId23"/>
    <p:sldId id="369" r:id="rId24"/>
    <p:sldId id="524" r:id="rId25"/>
    <p:sldId id="277" r:id="rId26"/>
  </p:sldIdLst>
  <p:sldSz cx="12192000" cy="6858000"/>
  <p:notesSz cx="6858000" cy="9144000"/>
  <p:embeddedFontLst>
    <p:embeddedFont>
      <p:font typeface="Andika" panose="02000000000000000000" pitchFamily="2"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B267C"/>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5769CA-3771-4FD3-9BFC-454FF39F6E6B}" v="3" dt="2026-06-02T09:28:34.4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41" autoAdjust="0"/>
  </p:normalViewPr>
  <p:slideViewPr>
    <p:cSldViewPr snapToGrid="0">
      <p:cViewPr varScale="1">
        <p:scale>
          <a:sx n="87" d="100"/>
          <a:sy n="87" d="100"/>
        </p:scale>
        <p:origin x="102"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496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sldOrd">
      <pc:chgData name="Glen Jones" userId="e846aaca-4b24-4b13-b0d0-f2308e16b284" providerId="ADAL" clId="{ED47ACC3-9597-4D89-A1DC-43CF280EF274}" dt="2026-06-02T09:28:34.422" v="1410"/>
      <pc:docMkLst>
        <pc:docMk/>
      </pc:docMkLst>
      <pc:sldChg chg="delSp modSp mod addAnim delAnim modAnim">
        <pc:chgData name="Glen Jones" userId="e846aaca-4b24-4b13-b0d0-f2308e16b284" providerId="ADAL" clId="{ED47ACC3-9597-4D89-A1DC-43CF280EF274}" dt="2026-06-02T09:28:34.422" v="1410"/>
        <pc:sldMkLst>
          <pc:docMk/>
          <pc:sldMk cId="1531151529" sldId="407"/>
        </pc:sldMkLst>
        <pc:spChg chg="mod">
          <ac:chgData name="Glen Jones" userId="e846aaca-4b24-4b13-b0d0-f2308e16b284" providerId="ADAL" clId="{ED47ACC3-9597-4D89-A1DC-43CF280EF274}" dt="2026-06-02T09:28:23.881" v="1408" actId="1076"/>
          <ac:spMkLst>
            <pc:docMk/>
            <pc:sldMk cId="1531151529" sldId="407"/>
            <ac:spMk id="8" creationId="{B3C61B70-E1E0-AB60-6C20-634CDE2ADC3D}"/>
          </ac:spMkLst>
        </pc:spChg>
        <pc:spChg chg="del">
          <ac:chgData name="Glen Jones" userId="e846aaca-4b24-4b13-b0d0-f2308e16b284" providerId="ADAL" clId="{ED47ACC3-9597-4D89-A1DC-43CF280EF274}" dt="2026-06-02T09:28:19.701" v="1407" actId="478"/>
          <ac:spMkLst>
            <pc:docMk/>
            <pc:sldMk cId="1531151529" sldId="407"/>
            <ac:spMk id="22" creationId="{DD1D238B-DFBC-5904-6BF3-0C37BA7C08ED}"/>
          </ac:spMkLst>
        </pc:spChg>
      </pc:sldChg>
      <pc:sldChg chg="modSp mod modAnim">
        <pc:chgData name="Glen Jones" userId="e846aaca-4b24-4b13-b0d0-f2308e16b284" providerId="ADAL" clId="{ED47ACC3-9597-4D89-A1DC-43CF280EF274}" dt="2026-06-02T09:27:14.525" v="1405"/>
        <pc:sldMkLst>
          <pc:docMk/>
          <pc:sldMk cId="2004214985" sldId="54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8E0AE5DC-9B80-4EC3-A950-834898D219A3}" type="datetimeFigureOut">
              <a:rPr lang="en-GB" smtClean="0"/>
              <a:pPr/>
              <a:t>02/06/2026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6FC48057-9267-4CD0-B561-411611CBA57F}" type="slidenum">
              <a:rPr lang="en-GB" smtClean="0"/>
              <a:pPr/>
              <a:t>‹#›</a:t>
            </a:fld>
            <a:endParaRPr lang="en-GB" dirty="0"/>
          </a:p>
        </p:txBody>
      </p:sp>
    </p:spTree>
    <p:extLst>
      <p:ext uri="{BB962C8B-B14F-4D97-AF65-F5344CB8AC3E}">
        <p14:creationId xmlns:p14="http://schemas.microsoft.com/office/powerpoint/2010/main" val="255710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pPr/>
              <a:t>1</a:t>
            </a:fld>
            <a:endParaRPr lang="en-GB" dirty="0"/>
          </a:p>
        </p:txBody>
      </p:sp>
    </p:spTree>
    <p:extLst>
      <p:ext uri="{BB962C8B-B14F-4D97-AF65-F5344CB8AC3E}">
        <p14:creationId xmlns:p14="http://schemas.microsoft.com/office/powerpoint/2010/main" val="831869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B50D6-905A-14A3-77D3-E5DA2BBE1E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B1083B-6452-FD34-7BAC-5BDB5BE9C6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CF46FA-4BA9-4DC3-9836-9213C90D35A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48CF112-D5E9-1794-4C5C-135ACF10BA78}"/>
              </a:ext>
            </a:extLst>
          </p:cNvPr>
          <p:cNvSpPr>
            <a:spLocks noGrp="1"/>
          </p:cNvSpPr>
          <p:nvPr>
            <p:ph type="sldNum" sz="quarter" idx="5"/>
          </p:nvPr>
        </p:nvSpPr>
        <p:spPr/>
        <p:txBody>
          <a:bodyPr/>
          <a:lstStyle/>
          <a:p>
            <a:fld id="{6FC48057-9267-4CD0-B561-411611CBA57F}" type="slidenum">
              <a:rPr lang="en-GB" smtClean="0"/>
              <a:pPr/>
              <a:t>13</a:t>
            </a:fld>
            <a:endParaRPr lang="en-GB" dirty="0"/>
          </a:p>
        </p:txBody>
      </p:sp>
    </p:spTree>
    <p:extLst>
      <p:ext uri="{BB962C8B-B14F-4D97-AF65-F5344CB8AC3E}">
        <p14:creationId xmlns:p14="http://schemas.microsoft.com/office/powerpoint/2010/main" val="2977445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ndika" panose="02000000000000000000" pitchFamily="2" charset="0"/>
                <a:ea typeface="+mn-ea"/>
                <a:cs typeface="+mn-cs"/>
              </a:rPr>
              <a:t>It is </a:t>
            </a:r>
            <a:r>
              <a:rPr lang="en-GB" sz="1200" b="1" i="0" kern="1200" dirty="0">
                <a:solidFill>
                  <a:schemeClr val="tx1"/>
                </a:solidFill>
                <a:effectLst/>
                <a:latin typeface="Andika" panose="02000000000000000000" pitchFamily="2" charset="0"/>
                <a:ea typeface="+mn-ea"/>
                <a:cs typeface="+mn-cs"/>
              </a:rPr>
              <a:t>not</a:t>
            </a:r>
            <a:r>
              <a:rPr lang="en-GB" sz="1200" b="0" i="0" kern="1200" dirty="0">
                <a:solidFill>
                  <a:schemeClr val="tx1"/>
                </a:solidFill>
                <a:effectLst/>
                <a:latin typeface="Andika" panose="02000000000000000000" pitchFamily="2" charset="0"/>
                <a:ea typeface="+mn-ea"/>
                <a:cs typeface="+mn-cs"/>
              </a:rPr>
              <a:t> split as </a:t>
            </a:r>
            <a:r>
              <a:rPr lang="en-GB" sz="1200" b="0" i="1" kern="1200" dirty="0">
                <a:solidFill>
                  <a:schemeClr val="tx1"/>
                </a:solidFill>
                <a:effectLst/>
                <a:latin typeface="Andika" panose="02000000000000000000" pitchFamily="2" charset="0"/>
                <a:ea typeface="+mn-ea"/>
                <a:cs typeface="+mn-cs"/>
              </a:rPr>
              <a:t>sub + </a:t>
            </a:r>
            <a:r>
              <a:rPr lang="en-GB" sz="1200" b="0" i="1" kern="1200" dirty="0" err="1">
                <a:solidFill>
                  <a:schemeClr val="tx1"/>
                </a:solidFill>
                <a:effectLst/>
                <a:latin typeface="Andika" panose="02000000000000000000" pitchFamily="2" charset="0"/>
                <a:ea typeface="+mn-ea"/>
                <a:cs typeface="+mn-cs"/>
              </a:rPr>
              <a:t>stite</a:t>
            </a:r>
            <a:r>
              <a:rPr lang="en-GB" sz="1200" b="0" i="1" kern="1200" dirty="0">
                <a:solidFill>
                  <a:schemeClr val="tx1"/>
                </a:solidFill>
                <a:effectLst/>
                <a:latin typeface="Andika" panose="02000000000000000000" pitchFamily="2" charset="0"/>
                <a:ea typeface="+mn-ea"/>
                <a:cs typeface="+mn-cs"/>
              </a:rPr>
              <a:t> + </a:t>
            </a:r>
            <a:r>
              <a:rPr lang="en-GB" sz="1200" b="0" i="1" kern="1200" dirty="0" err="1">
                <a:solidFill>
                  <a:schemeClr val="tx1"/>
                </a:solidFill>
                <a:effectLst/>
                <a:latin typeface="Andika" panose="02000000000000000000" pitchFamily="2" charset="0"/>
                <a:ea typeface="+mn-ea"/>
                <a:cs typeface="+mn-cs"/>
              </a:rPr>
              <a:t>ute</a:t>
            </a:r>
            <a:r>
              <a:rPr lang="en-GB" sz="1200" b="0" i="0" kern="1200" dirty="0">
                <a:solidFill>
                  <a:schemeClr val="tx1"/>
                </a:solidFill>
                <a:effectLst/>
                <a:latin typeface="Andika" panose="02000000000000000000" pitchFamily="2" charset="0"/>
                <a:ea typeface="+mn-ea"/>
                <a:cs typeface="+mn-cs"/>
              </a:rPr>
              <a:t>.</a:t>
            </a:r>
            <a:br>
              <a:rPr lang="en-GB" sz="1200" b="0" i="0" kern="1200" dirty="0">
                <a:solidFill>
                  <a:schemeClr val="tx1"/>
                </a:solidFill>
                <a:effectLst/>
                <a:latin typeface="Andika" panose="02000000000000000000" pitchFamily="2" charset="0"/>
                <a:ea typeface="+mn-ea"/>
                <a:cs typeface="+mn-cs"/>
              </a:rPr>
            </a:br>
            <a:r>
              <a:rPr lang="en-GB" sz="1200" b="0" i="0" kern="1200" dirty="0">
                <a:solidFill>
                  <a:schemeClr val="tx1"/>
                </a:solidFill>
                <a:effectLst/>
                <a:latin typeface="Andika" panose="02000000000000000000" pitchFamily="2" charset="0"/>
                <a:ea typeface="+mn-ea"/>
                <a:cs typeface="+mn-cs"/>
              </a:rPr>
              <a:t>The meaningful base is </a:t>
            </a:r>
            <a:r>
              <a:rPr lang="en-GB" sz="1200" b="1" i="0" kern="1200" dirty="0" err="1">
                <a:solidFill>
                  <a:schemeClr val="tx1"/>
                </a:solidFill>
                <a:effectLst/>
                <a:latin typeface="Andika" panose="02000000000000000000" pitchFamily="2" charset="0"/>
                <a:ea typeface="+mn-ea"/>
                <a:cs typeface="+mn-cs"/>
              </a:rPr>
              <a:t>stitute</a:t>
            </a:r>
            <a:r>
              <a:rPr lang="en-GB" sz="1200" b="0" i="0" kern="1200" dirty="0">
                <a:solidFill>
                  <a:schemeClr val="tx1"/>
                </a:solidFill>
                <a:effectLst/>
                <a:latin typeface="Andika" panose="02000000000000000000" pitchFamily="2" charset="0"/>
                <a:ea typeface="+mn-ea"/>
                <a:cs typeface="+mn-cs"/>
              </a:rPr>
              <a:t>, which comes from Latin </a:t>
            </a:r>
            <a:r>
              <a:rPr lang="en-GB" sz="1200" b="0" i="1" kern="1200" dirty="0" err="1">
                <a:solidFill>
                  <a:schemeClr val="tx1"/>
                </a:solidFill>
                <a:effectLst/>
                <a:latin typeface="Andika" panose="02000000000000000000" pitchFamily="2" charset="0"/>
                <a:ea typeface="+mn-ea"/>
                <a:cs typeface="+mn-cs"/>
              </a:rPr>
              <a:t>statuere</a:t>
            </a:r>
            <a:r>
              <a:rPr lang="en-GB" sz="1200" b="0" i="0" kern="1200" dirty="0">
                <a:solidFill>
                  <a:schemeClr val="tx1"/>
                </a:solidFill>
                <a:effectLst/>
                <a:latin typeface="Andika" panose="02000000000000000000" pitchFamily="2" charset="0"/>
                <a:ea typeface="+mn-ea"/>
                <a:cs typeface="+mn-cs"/>
              </a:rPr>
              <a:t> (to place or set).</a:t>
            </a:r>
          </a:p>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pPr/>
              <a:t>19</a:t>
            </a:fld>
            <a:endParaRPr lang="en-GB" dirty="0"/>
          </a:p>
        </p:txBody>
      </p:sp>
    </p:spTree>
    <p:extLst>
      <p:ext uri="{BB962C8B-B14F-4D97-AF65-F5344CB8AC3E}">
        <p14:creationId xmlns:p14="http://schemas.microsoft.com/office/powerpoint/2010/main" val="2605261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7BBBE-5444-4C21-A88F-6E0CC6B0A7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B49AD5-08C1-89A8-152B-AFD0B9FC58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690857-609C-DA5D-2014-2D58EC96A0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ndika" panose="02000000000000000000" pitchFamily="2" charset="0"/>
                <a:ea typeface="+mn-ea"/>
                <a:cs typeface="+mn-cs"/>
              </a:rPr>
              <a:t>Base ends with </a:t>
            </a:r>
            <a:r>
              <a:rPr lang="en-GB" sz="1200" b="1" i="0" kern="1200" dirty="0">
                <a:solidFill>
                  <a:schemeClr val="tx1"/>
                </a:solidFill>
                <a:effectLst/>
                <a:latin typeface="Andika" panose="02000000000000000000" pitchFamily="2" charset="0"/>
                <a:ea typeface="+mn-ea"/>
                <a:cs typeface="+mn-cs"/>
              </a:rPr>
              <a:t>e</a:t>
            </a:r>
            <a:r>
              <a:rPr lang="en-GB" sz="1200" b="0" i="0" kern="1200" dirty="0">
                <a:solidFill>
                  <a:schemeClr val="tx1"/>
                </a:solidFill>
                <a:effectLst/>
                <a:latin typeface="Andika" panose="02000000000000000000" pitchFamily="2" charset="0"/>
                <a:ea typeface="+mn-ea"/>
                <a:cs typeface="+mn-cs"/>
              </a:rPr>
              <a:t> suffix </a:t>
            </a:r>
            <a:r>
              <a:rPr lang="en-GB" sz="1200" b="1" i="0" kern="1200" dirty="0">
                <a:solidFill>
                  <a:schemeClr val="tx1"/>
                </a:solidFill>
                <a:effectLst/>
                <a:latin typeface="Andika" panose="02000000000000000000" pitchFamily="2" charset="0"/>
                <a:ea typeface="+mn-ea"/>
                <a:cs typeface="+mn-cs"/>
              </a:rPr>
              <a:t>‑ed</a:t>
            </a:r>
            <a:r>
              <a:rPr lang="en-GB" sz="1200" b="0" i="0" kern="1200" dirty="0">
                <a:solidFill>
                  <a:schemeClr val="tx1"/>
                </a:solidFill>
                <a:effectLst/>
                <a:latin typeface="Andika" panose="02000000000000000000" pitchFamily="2" charset="0"/>
                <a:ea typeface="+mn-ea"/>
                <a:cs typeface="+mn-cs"/>
              </a:rPr>
              <a:t> starts with a vowel </a:t>
            </a:r>
            <a:r>
              <a:rPr lang="en-GB" sz="1200" b="1" i="0" kern="1200" dirty="0">
                <a:solidFill>
                  <a:schemeClr val="tx1"/>
                </a:solidFill>
                <a:effectLst/>
                <a:latin typeface="Andika" panose="02000000000000000000" pitchFamily="2" charset="0"/>
                <a:ea typeface="+mn-ea"/>
                <a:cs typeface="+mn-cs"/>
              </a:rPr>
              <a:t>Rule 3</a:t>
            </a:r>
            <a:r>
              <a:rPr lang="en-GB" sz="1200" b="1" i="0" kern="1200">
                <a:solidFill>
                  <a:schemeClr val="tx1"/>
                </a:solidFill>
                <a:effectLst/>
                <a:latin typeface="Andika" panose="02000000000000000000" pitchFamily="2" charset="0"/>
                <a:ea typeface="+mn-ea"/>
                <a:cs typeface="+mn-cs"/>
              </a:rPr>
              <a:t>: drop the silent E</a:t>
            </a:r>
            <a:endParaRPr lang="en-GB" sz="1200" b="0" i="0" kern="1200" dirty="0">
              <a:solidFill>
                <a:schemeClr val="tx1"/>
              </a:solidFill>
              <a:effectLst/>
              <a:latin typeface="Andika" panose="02000000000000000000" pitchFamily="2" charset="0"/>
              <a:ea typeface="+mn-ea"/>
              <a:cs typeface="+mn-cs"/>
            </a:endParaRPr>
          </a:p>
        </p:txBody>
      </p:sp>
      <p:sp>
        <p:nvSpPr>
          <p:cNvPr id="4" name="Slide Number Placeholder 3">
            <a:extLst>
              <a:ext uri="{FF2B5EF4-FFF2-40B4-BE49-F238E27FC236}">
                <a16:creationId xmlns:a16="http://schemas.microsoft.com/office/drawing/2014/main" id="{2C03B117-CFC6-FF4E-E4E4-ADBDAB769182}"/>
              </a:ext>
            </a:extLst>
          </p:cNvPr>
          <p:cNvSpPr>
            <a:spLocks noGrp="1"/>
          </p:cNvSpPr>
          <p:nvPr>
            <p:ph type="sldNum" sz="quarter" idx="5"/>
          </p:nvPr>
        </p:nvSpPr>
        <p:spPr/>
        <p:txBody>
          <a:bodyPr/>
          <a:lstStyle/>
          <a:p>
            <a:fld id="{6FC48057-9267-4CD0-B561-411611CBA57F}" type="slidenum">
              <a:rPr lang="en-GB" smtClean="0"/>
              <a:pPr/>
              <a:t>20</a:t>
            </a:fld>
            <a:endParaRPr lang="en-GB" dirty="0"/>
          </a:p>
        </p:txBody>
      </p:sp>
    </p:spTree>
    <p:extLst>
      <p:ext uri="{BB962C8B-B14F-4D97-AF65-F5344CB8AC3E}">
        <p14:creationId xmlns:p14="http://schemas.microsoft.com/office/powerpoint/2010/main" val="990236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5EA0D-52CC-975A-4B41-D58D5DC32D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B300EB-D3A5-2958-69AB-94B215071E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A5FC7-6E8F-684A-C204-79846E0CA65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38096D9-4EF6-AC5B-44FB-AA9D10B22799}"/>
              </a:ext>
            </a:extLst>
          </p:cNvPr>
          <p:cNvSpPr>
            <a:spLocks noGrp="1"/>
          </p:cNvSpPr>
          <p:nvPr>
            <p:ph type="sldNum" sz="quarter" idx="5"/>
          </p:nvPr>
        </p:nvSpPr>
        <p:spPr/>
        <p:txBody>
          <a:bodyPr/>
          <a:lstStyle/>
          <a:p>
            <a:fld id="{6FC48057-9267-4CD0-B561-411611CBA57F}" type="slidenum">
              <a:rPr lang="en-GB" smtClean="0"/>
              <a:pPr/>
              <a:t>21</a:t>
            </a:fld>
            <a:endParaRPr lang="en-GB" dirty="0"/>
          </a:p>
        </p:txBody>
      </p:sp>
    </p:spTree>
    <p:extLst>
      <p:ext uri="{BB962C8B-B14F-4D97-AF65-F5344CB8AC3E}">
        <p14:creationId xmlns:p14="http://schemas.microsoft.com/office/powerpoint/2010/main" val="242723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064F-702B-2F89-6339-DCBFDFD299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DD0B08-BB5D-45AF-C258-2D158DACD3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8AE888-8D10-6FD9-60AE-B708DE65782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EB00C38-144A-56FD-4A79-88B04B0564D9}"/>
              </a:ext>
            </a:extLst>
          </p:cNvPr>
          <p:cNvSpPr>
            <a:spLocks noGrp="1"/>
          </p:cNvSpPr>
          <p:nvPr>
            <p:ph type="sldNum" sz="quarter" idx="5"/>
          </p:nvPr>
        </p:nvSpPr>
        <p:spPr/>
        <p:txBody>
          <a:bodyPr/>
          <a:lstStyle/>
          <a:p>
            <a:fld id="{6FC48057-9267-4CD0-B561-411611CBA57F}" type="slidenum">
              <a:rPr lang="en-GB" smtClean="0"/>
              <a:pPr/>
              <a:t>22</a:t>
            </a:fld>
            <a:endParaRPr lang="en-GB" dirty="0"/>
          </a:p>
        </p:txBody>
      </p:sp>
    </p:spTree>
    <p:extLst>
      <p:ext uri="{BB962C8B-B14F-4D97-AF65-F5344CB8AC3E}">
        <p14:creationId xmlns:p14="http://schemas.microsoft.com/office/powerpoint/2010/main" val="305283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A2C28-A5F8-04DE-24B5-747156AEC2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D72D91-D4B0-345F-B6B6-8326B381DB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D25C04-D8E3-6DEB-EB4A-1A8AAA73627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C32FB25-4B7E-4286-8736-6EAF4740D9BA}"/>
              </a:ext>
            </a:extLst>
          </p:cNvPr>
          <p:cNvSpPr>
            <a:spLocks noGrp="1"/>
          </p:cNvSpPr>
          <p:nvPr>
            <p:ph type="sldNum" sz="quarter" idx="5"/>
          </p:nvPr>
        </p:nvSpPr>
        <p:spPr/>
        <p:txBody>
          <a:bodyPr/>
          <a:lstStyle/>
          <a:p>
            <a:fld id="{6FC48057-9267-4CD0-B561-411611CBA57F}" type="slidenum">
              <a:rPr lang="en-GB" smtClean="0"/>
              <a:pPr/>
              <a:t>2</a:t>
            </a:fld>
            <a:endParaRPr lang="en-GB" dirty="0"/>
          </a:p>
        </p:txBody>
      </p:sp>
    </p:spTree>
    <p:extLst>
      <p:ext uri="{BB962C8B-B14F-4D97-AF65-F5344CB8AC3E}">
        <p14:creationId xmlns:p14="http://schemas.microsoft.com/office/powerpoint/2010/main" val="1510830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F5BA9-E2C1-8FE7-D058-4BDACA8182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85E731-1EA6-9A80-20B5-C85DCF98D5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C84C32-EC3E-5562-45B0-E6A1F4D887C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3512E71-A6D0-D4C9-DA32-C43F4CB63BDD}"/>
              </a:ext>
            </a:extLst>
          </p:cNvPr>
          <p:cNvSpPr>
            <a:spLocks noGrp="1"/>
          </p:cNvSpPr>
          <p:nvPr>
            <p:ph type="sldNum" sz="quarter" idx="5"/>
          </p:nvPr>
        </p:nvSpPr>
        <p:spPr/>
        <p:txBody>
          <a:bodyPr/>
          <a:lstStyle/>
          <a:p>
            <a:fld id="{6FC48057-9267-4CD0-B561-411611CBA57F}" type="slidenum">
              <a:rPr lang="en-GB" smtClean="0"/>
              <a:pPr/>
              <a:t>3</a:t>
            </a:fld>
            <a:endParaRPr lang="en-GB" dirty="0"/>
          </a:p>
        </p:txBody>
      </p:sp>
    </p:spTree>
    <p:extLst>
      <p:ext uri="{BB962C8B-B14F-4D97-AF65-F5344CB8AC3E}">
        <p14:creationId xmlns:p14="http://schemas.microsoft.com/office/powerpoint/2010/main" val="670347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5D53-9DC8-DE57-7250-447B97D178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03907E-4B65-3B02-6022-CC441C273C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494B3-CDC8-DA2A-D183-86306711F9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EC0A2CC-3FE8-A037-F7D7-5DBA07388D56}"/>
              </a:ext>
            </a:extLst>
          </p:cNvPr>
          <p:cNvSpPr>
            <a:spLocks noGrp="1"/>
          </p:cNvSpPr>
          <p:nvPr>
            <p:ph type="sldNum" sz="quarter" idx="5"/>
          </p:nvPr>
        </p:nvSpPr>
        <p:spPr/>
        <p:txBody>
          <a:bodyPr/>
          <a:lstStyle/>
          <a:p>
            <a:fld id="{6FC48057-9267-4CD0-B561-411611CBA57F}" type="slidenum">
              <a:rPr lang="en-GB" smtClean="0"/>
              <a:pPr/>
              <a:t>4</a:t>
            </a:fld>
            <a:endParaRPr lang="en-GB" dirty="0"/>
          </a:p>
        </p:txBody>
      </p:sp>
    </p:spTree>
    <p:extLst>
      <p:ext uri="{BB962C8B-B14F-4D97-AF65-F5344CB8AC3E}">
        <p14:creationId xmlns:p14="http://schemas.microsoft.com/office/powerpoint/2010/main" val="1367500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4AB38-B333-57C8-E695-9B39F3791D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0CFC5-6621-E22B-43C0-A0BF31426D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544877-0EC3-DE54-0D36-4FC237034502}"/>
              </a:ext>
            </a:extLst>
          </p:cNvPr>
          <p:cNvSpPr>
            <a:spLocks noGrp="1"/>
          </p:cNvSpPr>
          <p:nvPr>
            <p:ph type="body" idx="1"/>
          </p:nvPr>
        </p:nvSpPr>
        <p:spPr/>
        <p:txBody>
          <a:bodyPr/>
          <a:lstStyle/>
          <a:p>
            <a:r>
              <a:rPr lang="en-GB" dirty="0"/>
              <a:t>These words would be pronounced the same. So phonetically they are “correct”. But only one conveys the meaning of the word. </a:t>
            </a:r>
          </a:p>
        </p:txBody>
      </p:sp>
      <p:sp>
        <p:nvSpPr>
          <p:cNvPr id="4" name="Slide Number Placeholder 3">
            <a:extLst>
              <a:ext uri="{FF2B5EF4-FFF2-40B4-BE49-F238E27FC236}">
                <a16:creationId xmlns:a16="http://schemas.microsoft.com/office/drawing/2014/main" id="{939667BB-7591-92CD-9100-3FB124E1EBAC}"/>
              </a:ext>
            </a:extLst>
          </p:cNvPr>
          <p:cNvSpPr>
            <a:spLocks noGrp="1"/>
          </p:cNvSpPr>
          <p:nvPr>
            <p:ph type="sldNum" sz="quarter" idx="5"/>
          </p:nvPr>
        </p:nvSpPr>
        <p:spPr/>
        <p:txBody>
          <a:bodyPr/>
          <a:lstStyle/>
          <a:p>
            <a:fld id="{6FC48057-9267-4CD0-B561-411611CBA57F}" type="slidenum">
              <a:rPr lang="en-GB" smtClean="0"/>
              <a:pPr/>
              <a:t>5</a:t>
            </a:fld>
            <a:endParaRPr lang="en-GB" dirty="0"/>
          </a:p>
        </p:txBody>
      </p:sp>
    </p:spTree>
    <p:extLst>
      <p:ext uri="{BB962C8B-B14F-4D97-AF65-F5344CB8AC3E}">
        <p14:creationId xmlns:p14="http://schemas.microsoft.com/office/powerpoint/2010/main" val="620686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7173E-6851-B1B4-B07E-CCF84F0D2E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E8CAD4-1C8C-4D08-D938-6FF72F68ACE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D44D7FB-03BE-E469-8E01-91BDF634122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BAA2B35-9471-E4AE-4698-1FD01FB56F72}"/>
              </a:ext>
            </a:extLst>
          </p:cNvPr>
          <p:cNvSpPr>
            <a:spLocks noGrp="1"/>
          </p:cNvSpPr>
          <p:nvPr>
            <p:ph type="sldNum" sz="quarter" idx="5"/>
          </p:nvPr>
        </p:nvSpPr>
        <p:spPr/>
        <p:txBody>
          <a:bodyPr/>
          <a:lstStyle/>
          <a:p>
            <a:fld id="{6FC48057-9267-4CD0-B561-411611CBA57F}" type="slidenum">
              <a:rPr lang="en-GB" smtClean="0"/>
              <a:pPr/>
              <a:t>6</a:t>
            </a:fld>
            <a:endParaRPr lang="en-GB" dirty="0"/>
          </a:p>
        </p:txBody>
      </p:sp>
    </p:spTree>
    <p:extLst>
      <p:ext uri="{BB962C8B-B14F-4D97-AF65-F5344CB8AC3E}">
        <p14:creationId xmlns:p14="http://schemas.microsoft.com/office/powerpoint/2010/main" val="1012272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094B2-4E34-D5BD-693D-9C63106DDF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419042-8CFD-80B5-0856-D1787A5C88C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78602EC-D3F2-018B-2987-BB0AF6153D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ndika" panose="02000000000000000000" pitchFamily="2" charset="0"/>
                <a:ea typeface="+mn-ea"/>
                <a:cs typeface="+mn-cs"/>
              </a:rPr>
              <a:t>If I know what the parts mean, I can spell the whole word.</a:t>
            </a:r>
          </a:p>
          <a:p>
            <a:endParaRPr lang="en-GB" dirty="0"/>
          </a:p>
        </p:txBody>
      </p:sp>
      <p:sp>
        <p:nvSpPr>
          <p:cNvPr id="4" name="Slide Number Placeholder 3">
            <a:extLst>
              <a:ext uri="{FF2B5EF4-FFF2-40B4-BE49-F238E27FC236}">
                <a16:creationId xmlns:a16="http://schemas.microsoft.com/office/drawing/2014/main" id="{CC984014-4916-C9DD-A92B-C4122CB41493}"/>
              </a:ext>
            </a:extLst>
          </p:cNvPr>
          <p:cNvSpPr>
            <a:spLocks noGrp="1"/>
          </p:cNvSpPr>
          <p:nvPr>
            <p:ph type="sldNum" sz="quarter" idx="5"/>
          </p:nvPr>
        </p:nvSpPr>
        <p:spPr/>
        <p:txBody>
          <a:bodyPr/>
          <a:lstStyle/>
          <a:p>
            <a:fld id="{6FC48057-9267-4CD0-B561-411611CBA57F}" type="slidenum">
              <a:rPr lang="en-GB" smtClean="0"/>
              <a:t>7</a:t>
            </a:fld>
            <a:endParaRPr lang="en-GB"/>
          </a:p>
        </p:txBody>
      </p:sp>
    </p:spTree>
    <p:extLst>
      <p:ext uri="{BB962C8B-B14F-4D97-AF65-F5344CB8AC3E}">
        <p14:creationId xmlns:p14="http://schemas.microsoft.com/office/powerpoint/2010/main" val="2080791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pPr/>
              <a:t>10</a:t>
            </a:fld>
            <a:endParaRPr lang="en-GB" dirty="0"/>
          </a:p>
        </p:txBody>
      </p:sp>
    </p:spTree>
    <p:extLst>
      <p:ext uri="{BB962C8B-B14F-4D97-AF65-F5344CB8AC3E}">
        <p14:creationId xmlns:p14="http://schemas.microsoft.com/office/powerpoint/2010/main" val="531810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pPr/>
              <a:t>12</a:t>
            </a:fld>
            <a:endParaRPr lang="en-GB" dirty="0"/>
          </a:p>
        </p:txBody>
      </p:sp>
    </p:spTree>
    <p:extLst>
      <p:ext uri="{BB962C8B-B14F-4D97-AF65-F5344CB8AC3E}">
        <p14:creationId xmlns:p14="http://schemas.microsoft.com/office/powerpoint/2010/main" val="883621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151433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02/06/2026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02/06/2026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 Id="rId9"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a:t>
            </a:r>
            <a:r>
              <a:rPr lang="en-GB" i="1" dirty="0">
                <a:solidFill>
                  <a:schemeClr val="bg1"/>
                </a:solidFill>
              </a:rPr>
              <a:t>.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a:t>
            </a:r>
            <a:r>
              <a:rPr lang="en-GB" i="1" dirty="0">
                <a:solidFill>
                  <a:schemeClr val="bg1"/>
                </a:solidFill>
              </a:rPr>
              <a:t>” on the menu above and then “</a:t>
            </a:r>
            <a:r>
              <a:rPr lang="en-GB" i="1" u="sng" dirty="0">
                <a:solidFill>
                  <a:schemeClr val="bg1"/>
                </a:solidFill>
              </a:rPr>
              <a:t>From Beginning</a:t>
            </a:r>
            <a:r>
              <a:rPr lang="en-GB" i="1" dirty="0">
                <a:solidFill>
                  <a:schemeClr val="bg1"/>
                </a:solidFill>
              </a:rPr>
              <a:t>”.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51B7AE-EAEE-6594-4FCF-EF8AF70CC4B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27104" y="1963668"/>
            <a:ext cx="9144000" cy="129333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prefix </a:t>
            </a:r>
            <a:r>
              <a:rPr lang="en-GB" u="sng" dirty="0">
                <a:solidFill>
                  <a:schemeClr val="bg1"/>
                </a:solidFill>
                <a:latin typeface="+mn-lt"/>
                <a:ea typeface="Andika"/>
                <a:cs typeface="Andika"/>
              </a:rPr>
              <a:t>sub</a:t>
            </a:r>
            <a:endParaRPr lang="en-GB" dirty="0">
              <a:solidFill>
                <a:schemeClr val="bg1"/>
              </a:solidFill>
              <a:latin typeface="+mn-lt"/>
              <a:ea typeface="Andika"/>
              <a:cs typeface="Andika"/>
            </a:endParaRPr>
          </a:p>
        </p:txBody>
      </p:sp>
      <p:pic>
        <p:nvPicPr>
          <p:cNvPr id="8" name="Picture 7" descr="A picture containing logo&#10;&#10;Description automatically generated">
            <a:extLst>
              <a:ext uri="{FF2B5EF4-FFF2-40B4-BE49-F238E27FC236}">
                <a16:creationId xmlns:a16="http://schemas.microsoft.com/office/drawing/2014/main" id="{01C6609C-3BE2-B0DA-7453-364149A179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DEAAB03A-E35E-EC91-EFFD-E281E0F2F3D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BB5931B9-8640-EB72-8245-B378A533FEC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1055 0.48797 " pathEditMode="relative" rAng="0" ptsTypes="AA">
                                      <p:cBhvr>
                                        <p:cTn id="6" dur="2000" fill="hold"/>
                                        <p:tgtEl>
                                          <p:spTgt spid="9"/>
                                        </p:tgtEl>
                                        <p:attrNameLst>
                                          <p:attrName>ppt_x</p:attrName>
                                          <p:attrName>ppt_y</p:attrName>
                                        </p:attrNameLst>
                                      </p:cBhvr>
                                      <p:rCtr x="5521" y="24398"/>
                                    </p:animMotion>
                                  </p:childTnLst>
                                </p:cTn>
                              </p:par>
                              <p:par>
                                <p:cTn id="7" presetID="42" presetClass="path" presetSubtype="0" accel="50000" decel="50000" fill="hold" nodeType="withEffect">
                                  <p:stCondLst>
                                    <p:cond delay="0"/>
                                  </p:stCondLst>
                                  <p:childTnLst>
                                    <p:animMotion origin="layout" path="M -1.04167E-6 2.22222E-6 L -0.23008 -0.05556 " pathEditMode="relative" rAng="0" ptsTypes="AA">
                                      <p:cBhvr>
                                        <p:cTn id="8" dur="2000" fill="hold"/>
                                        <p:tgtEl>
                                          <p:spTgt spid="10"/>
                                        </p:tgtEl>
                                        <p:attrNameLst>
                                          <p:attrName>ppt_x</p:attrName>
                                          <p:attrName>ppt_y</p:attrName>
                                        </p:attrNameLst>
                                      </p:cBhvr>
                                      <p:rCtr x="-11510" y="-2778"/>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86CE8E7C-8A7A-7DB6-5EDD-9F7DE231DD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44747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subdivide		subheading		submarine	submerge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340655" y="3710866"/>
            <a:ext cx="9650027" cy="132277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 means </a:t>
            </a:r>
            <a:r>
              <a:rPr lang="en-GB" u="sng" dirty="0">
                <a:solidFill>
                  <a:schemeClr val="bg1"/>
                </a:solidFill>
                <a:latin typeface="Andika"/>
                <a:ea typeface="Andika"/>
                <a:cs typeface="Andika"/>
              </a:rPr>
              <a:t>below</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191502DD-7090-32DD-8E77-B267ACB860E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81221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790575"/>
            <a:ext cx="11338560" cy="5448300"/>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3962757" y="1429880"/>
            <a:ext cx="7639291" cy="4031873"/>
          </a:xfrm>
          <a:prstGeom prst="rect">
            <a:avLst/>
          </a:prstGeom>
          <a:noFill/>
        </p:spPr>
        <p:txBody>
          <a:bodyPr wrap="square" rtlCol="0" anchor="ctr">
            <a:spAutoFit/>
          </a:bodyPr>
          <a:lstStyle/>
          <a:p>
            <a:r>
              <a:rPr lang="en-GB" sz="2800" dirty="0">
                <a:solidFill>
                  <a:schemeClr val="bg1"/>
                </a:solidFill>
                <a:latin typeface="Andika" panose="02000000000000000000" pitchFamily="2" charset="0"/>
              </a:rPr>
              <a:t>The word “sub” meant “under” or “below” in Latin. </a:t>
            </a:r>
          </a:p>
          <a:p>
            <a:endParaRPr lang="en-GB" sz="2800" dirty="0">
              <a:solidFill>
                <a:schemeClr val="bg1"/>
              </a:solidFill>
              <a:latin typeface="Andika" panose="02000000000000000000" pitchFamily="2" charset="0"/>
            </a:endParaRPr>
          </a:p>
          <a:p>
            <a:r>
              <a:rPr lang="en-GB" sz="2800" dirty="0">
                <a:solidFill>
                  <a:schemeClr val="bg1"/>
                </a:solidFill>
                <a:latin typeface="Andika" panose="02000000000000000000" pitchFamily="2" charset="0"/>
              </a:rPr>
              <a:t>Sub‑ is the opposite of “super‑”</a:t>
            </a:r>
          </a:p>
          <a:p>
            <a:endParaRPr lang="en-GB" sz="2800" dirty="0">
              <a:solidFill>
                <a:schemeClr val="bg1"/>
              </a:solidFill>
              <a:latin typeface="Andika" panose="02000000000000000000" pitchFamily="2" charset="0"/>
            </a:endParaRPr>
          </a:p>
          <a:p>
            <a:pPr marL="457200" indent="-457200">
              <a:buFont typeface="Arial" panose="020B0604020202020204" pitchFamily="34" charset="0"/>
              <a:buChar char="•"/>
            </a:pPr>
            <a:r>
              <a:rPr lang="en-GB" sz="2800" dirty="0">
                <a:solidFill>
                  <a:schemeClr val="bg1"/>
                </a:solidFill>
                <a:latin typeface="Andika" panose="02000000000000000000" pitchFamily="2" charset="0"/>
              </a:rPr>
              <a:t>subscript → goes under the normal text</a:t>
            </a:r>
          </a:p>
          <a:p>
            <a:pPr marL="457200" indent="-457200">
              <a:buFont typeface="Arial" panose="020B0604020202020204" pitchFamily="34" charset="0"/>
              <a:buChar char="•"/>
            </a:pPr>
            <a:r>
              <a:rPr lang="en-GB" sz="2800" dirty="0">
                <a:solidFill>
                  <a:schemeClr val="bg1"/>
                </a:solidFill>
                <a:latin typeface="Andika" panose="02000000000000000000" pitchFamily="2" charset="0"/>
              </a:rPr>
              <a:t>superscript → goes above the normal text</a:t>
            </a:r>
          </a:p>
          <a:p>
            <a:endParaRPr lang="en-GB" sz="2800" dirty="0">
              <a:solidFill>
                <a:schemeClr val="bg1"/>
              </a:solidFill>
              <a:latin typeface="Andika" panose="02000000000000000000" pitchFamily="2" charset="0"/>
            </a:endParaRPr>
          </a:p>
          <a:p>
            <a:r>
              <a:rPr lang="en-GB" sz="2800" dirty="0">
                <a:solidFill>
                  <a:schemeClr val="bg1"/>
                </a:solidFill>
                <a:latin typeface="Andika" panose="02000000000000000000" pitchFamily="2" charset="0"/>
              </a:rPr>
              <a:t>If super‑ goes above</a:t>
            </a:r>
            <a:r>
              <a:rPr lang="en-GB" sz="3200" dirty="0">
                <a:solidFill>
                  <a:schemeClr val="bg1"/>
                </a:solidFill>
                <a:latin typeface="Andika" panose="02000000000000000000" pitchFamily="2" charset="0"/>
              </a:rPr>
              <a:t>, sub‑ goes below.</a:t>
            </a:r>
          </a:p>
        </p:txBody>
      </p:sp>
      <p:sp>
        <p:nvSpPr>
          <p:cNvPr id="7" name="TextBox 6">
            <a:extLst>
              <a:ext uri="{FF2B5EF4-FFF2-40B4-BE49-F238E27FC236}">
                <a16:creationId xmlns:a16="http://schemas.microsoft.com/office/drawing/2014/main" id="{9E4AE5D9-55E4-6C1F-D103-3A437FDA86F0}"/>
              </a:ext>
            </a:extLst>
          </p:cNvPr>
          <p:cNvSpPr txBox="1"/>
          <p:nvPr/>
        </p:nvSpPr>
        <p:spPr>
          <a:xfrm>
            <a:off x="1998461" y="4955335"/>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9815D48-2CB1-0E5C-F397-3AA91E14051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14046" y="1545190"/>
            <a:ext cx="2548711" cy="3398281"/>
          </a:xfrm>
          <a:prstGeom prst="rect">
            <a:avLst/>
          </a:prstGeom>
        </p:spPr>
      </p:pic>
      <p:pic>
        <p:nvPicPr>
          <p:cNvPr id="11" name="Picture 10" descr="Icon&#10;&#10;Description automatically generated">
            <a:extLst>
              <a:ext uri="{FF2B5EF4-FFF2-40B4-BE49-F238E27FC236}">
                <a16:creationId xmlns:a16="http://schemas.microsoft.com/office/drawing/2014/main" id="{3DE4136C-1A9B-C8B1-CB80-81DB04B309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48" y="4065996"/>
            <a:ext cx="2354089" cy="2991896"/>
          </a:xfrm>
          <a:prstGeom prst="rect">
            <a:avLst/>
          </a:prstGeom>
        </p:spPr>
      </p:pic>
    </p:spTree>
    <p:extLst>
      <p:ext uri="{BB962C8B-B14F-4D97-AF65-F5344CB8AC3E}">
        <p14:creationId xmlns:p14="http://schemas.microsoft.com/office/powerpoint/2010/main" val="202694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0CD4E-C840-7375-AC9F-0FC6A25363AC}"/>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CE6A5BA4-DF48-DBE1-04CC-D78217FE4F2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81221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1B36141-5C25-3CE4-58A3-5090E0144989}"/>
              </a:ext>
            </a:extLst>
          </p:cNvPr>
          <p:cNvSpPr>
            <a:spLocks noGrp="1"/>
          </p:cNvSpPr>
          <p:nvPr>
            <p:ph idx="1"/>
          </p:nvPr>
        </p:nvSpPr>
        <p:spPr>
          <a:xfrm>
            <a:off x="600891" y="790575"/>
            <a:ext cx="11338560" cy="5448300"/>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392206CD-D1C2-E0A5-F7CF-39F45C7D8838}"/>
              </a:ext>
            </a:extLst>
          </p:cNvPr>
          <p:cNvSpPr txBox="1"/>
          <p:nvPr/>
        </p:nvSpPr>
        <p:spPr>
          <a:xfrm>
            <a:off x="4554939" y="814329"/>
            <a:ext cx="7047109" cy="5262979"/>
          </a:xfrm>
          <a:prstGeom prst="rect">
            <a:avLst/>
          </a:prstGeom>
          <a:noFill/>
        </p:spPr>
        <p:txBody>
          <a:bodyPr wrap="square" rtlCol="0" anchor="ctr">
            <a:spAutoFit/>
          </a:bodyPr>
          <a:lstStyle/>
          <a:p>
            <a:r>
              <a:rPr lang="en-GB" sz="2800" dirty="0">
                <a:solidFill>
                  <a:schemeClr val="bg1"/>
                </a:solidFill>
                <a:latin typeface="Andika" panose="02000000000000000000" pitchFamily="2" charset="0"/>
              </a:rPr>
              <a:t>Some sub‑ words don’t mean physically under — they mean less important or part of something -.</a:t>
            </a:r>
          </a:p>
          <a:p>
            <a:endParaRPr lang="en-GB" sz="2800" dirty="0">
              <a:solidFill>
                <a:schemeClr val="bg1"/>
              </a:solidFill>
              <a:latin typeface="Andika" panose="02000000000000000000" pitchFamily="2" charset="0"/>
            </a:endParaRPr>
          </a:p>
          <a:p>
            <a:pPr marL="893763" indent="-457200">
              <a:buFont typeface="Arial" panose="020B0604020202020204" pitchFamily="34" charset="0"/>
              <a:buChar char="•"/>
            </a:pPr>
            <a:r>
              <a:rPr lang="en-GB" sz="2800" dirty="0">
                <a:solidFill>
                  <a:schemeClr val="bg1"/>
                </a:solidFill>
                <a:latin typeface="Andika" panose="02000000000000000000" pitchFamily="2" charset="0"/>
              </a:rPr>
              <a:t>subtitle → text under the main title</a:t>
            </a:r>
          </a:p>
          <a:p>
            <a:pPr marL="893763" indent="-457200">
              <a:buFont typeface="Arial" panose="020B0604020202020204" pitchFamily="34" charset="0"/>
              <a:buChar char="•"/>
            </a:pPr>
            <a:r>
              <a:rPr lang="en-GB" sz="2800" dirty="0">
                <a:solidFill>
                  <a:schemeClr val="bg1"/>
                </a:solidFill>
                <a:latin typeface="Andika" panose="02000000000000000000" pitchFamily="2" charset="0"/>
              </a:rPr>
              <a:t>subtopic → a smaller part of a topic</a:t>
            </a:r>
          </a:p>
          <a:p>
            <a:pPr marL="893763" indent="-457200">
              <a:buFont typeface="Arial" panose="020B0604020202020204" pitchFamily="34" charset="0"/>
              <a:buChar char="•"/>
            </a:pPr>
            <a:r>
              <a:rPr lang="en-GB" sz="2800" dirty="0">
                <a:solidFill>
                  <a:schemeClr val="bg1"/>
                </a:solidFill>
                <a:latin typeface="Andika" panose="02000000000000000000" pitchFamily="2" charset="0"/>
              </a:rPr>
              <a:t>substandard → below the expected standard</a:t>
            </a:r>
          </a:p>
          <a:p>
            <a:pPr marL="893763" indent="-457200"/>
            <a:endParaRPr lang="en-GB" sz="2800" dirty="0">
              <a:solidFill>
                <a:schemeClr val="bg1"/>
              </a:solidFill>
              <a:latin typeface="Andika" panose="02000000000000000000" pitchFamily="2" charset="0"/>
            </a:endParaRPr>
          </a:p>
          <a:p>
            <a:pPr marL="893763" indent="-457200"/>
            <a:r>
              <a:rPr lang="en-GB" sz="2800" dirty="0">
                <a:solidFill>
                  <a:schemeClr val="bg1"/>
                </a:solidFill>
                <a:latin typeface="Andika" panose="02000000000000000000" pitchFamily="2" charset="0"/>
              </a:rPr>
              <a:t>So sub‑ can be:</a:t>
            </a:r>
          </a:p>
          <a:p>
            <a:pPr marL="893763" indent="-457200">
              <a:buFont typeface="Arial" panose="020B0604020202020204" pitchFamily="34" charset="0"/>
              <a:buChar char="•"/>
            </a:pPr>
            <a:r>
              <a:rPr lang="en-GB" sz="2800" dirty="0">
                <a:solidFill>
                  <a:schemeClr val="bg1"/>
                </a:solidFill>
                <a:latin typeface="Andika" panose="02000000000000000000" pitchFamily="2" charset="0"/>
              </a:rPr>
              <a:t>under in place </a:t>
            </a:r>
          </a:p>
          <a:p>
            <a:pPr marL="893763" indent="-457200">
              <a:buFont typeface="Arial" panose="020B0604020202020204" pitchFamily="34" charset="0"/>
              <a:buChar char="•"/>
            </a:pPr>
            <a:r>
              <a:rPr lang="en-GB" sz="2800" dirty="0">
                <a:solidFill>
                  <a:schemeClr val="bg1"/>
                </a:solidFill>
                <a:latin typeface="Andika" panose="02000000000000000000" pitchFamily="2" charset="0"/>
              </a:rPr>
              <a:t>under in importance </a:t>
            </a: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588B666E-0CC5-F5A0-A654-350509B7975F}"/>
              </a:ext>
            </a:extLst>
          </p:cNvPr>
          <p:cNvSpPr txBox="1"/>
          <p:nvPr/>
        </p:nvSpPr>
        <p:spPr>
          <a:xfrm>
            <a:off x="1998461" y="4955335"/>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48CB982-6FDD-34BD-098E-36CD462A087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14046" y="1545190"/>
            <a:ext cx="2548711" cy="3398281"/>
          </a:xfrm>
          <a:prstGeom prst="rect">
            <a:avLst/>
          </a:prstGeom>
        </p:spPr>
      </p:pic>
      <p:pic>
        <p:nvPicPr>
          <p:cNvPr id="11" name="Picture 10" descr="Icon&#10;&#10;Description automatically generated">
            <a:extLst>
              <a:ext uri="{FF2B5EF4-FFF2-40B4-BE49-F238E27FC236}">
                <a16:creationId xmlns:a16="http://schemas.microsoft.com/office/drawing/2014/main" id="{EE716247-8DBC-D9D5-C376-9D0FEED382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48" y="4065996"/>
            <a:ext cx="2354089" cy="2991896"/>
          </a:xfrm>
          <a:prstGeom prst="rect">
            <a:avLst/>
          </a:prstGeom>
        </p:spPr>
      </p:pic>
    </p:spTree>
    <p:extLst>
      <p:ext uri="{BB962C8B-B14F-4D97-AF65-F5344CB8AC3E}">
        <p14:creationId xmlns:p14="http://schemas.microsoft.com/office/powerpoint/2010/main" val="2905581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fade">
                                      <p:cBhvr>
                                        <p:cTn id="27" dur="500"/>
                                        <p:tgtEl>
                                          <p:spTgt spid="2">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fade">
                                      <p:cBhvr>
                                        <p:cTn id="3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E9EC423F-7BC5-6AD9-B1F8-089233652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To split something into smaller parts. If you cut a pizza into smaller slices, you subdivide it.</a:t>
            </a:r>
          </a:p>
        </p:txBody>
      </p:sp>
      <p:sp>
        <p:nvSpPr>
          <p:cNvPr id="2" name="TextBox 1">
            <a:extLst>
              <a:ext uri="{FF2B5EF4-FFF2-40B4-BE49-F238E27FC236}">
                <a16:creationId xmlns:a16="http://schemas.microsoft.com/office/drawing/2014/main" id="{871F52B6-B1E5-A1FF-1BD3-5FF6AF4DC0F8}"/>
              </a:ext>
            </a:extLst>
          </p:cNvPr>
          <p:cNvSpPr txBox="1"/>
          <p:nvPr/>
        </p:nvSpPr>
        <p:spPr>
          <a:xfrm>
            <a:off x="6014491" y="3777607"/>
            <a:ext cx="5371968" cy="1323439"/>
          </a:xfrm>
          <a:prstGeom prst="rect">
            <a:avLst/>
          </a:prstGeom>
          <a:noFill/>
        </p:spPr>
        <p:txBody>
          <a:bodyPr wrap="square" rtlCol="0">
            <a:spAutoFit/>
          </a:bodyPr>
          <a:lstStyle/>
          <a:p>
            <a:r>
              <a:rPr lang="en-GB" sz="8000" dirty="0">
                <a:solidFill>
                  <a:schemeClr val="bg1"/>
                </a:solidFill>
              </a:rPr>
              <a:t>subdivide</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7680" y="2824712"/>
            <a:ext cx="4925919" cy="3883809"/>
          </a:xfrm>
          <a:prstGeom prst="rect">
            <a:avLst/>
          </a:prstGeom>
        </p:spPr>
      </p:pic>
    </p:spTree>
    <p:extLst>
      <p:ext uri="{BB962C8B-B14F-4D97-AF65-F5344CB8AC3E}">
        <p14:creationId xmlns:p14="http://schemas.microsoft.com/office/powerpoint/2010/main" val="319642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22E1FAFE-CD89-B49F-1FC0-5F78C627C4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3600" dirty="0">
                <a:solidFill>
                  <a:schemeClr val="bg1"/>
                </a:solidFill>
              </a:rPr>
              <a:t>A smaller title or heading that comes under the main title to give more detail. For example, in a book chapter, a subheading might tell you what a section is about.</a:t>
            </a:r>
          </a:p>
        </p:txBody>
      </p:sp>
      <p:sp>
        <p:nvSpPr>
          <p:cNvPr id="2" name="TextBox 1">
            <a:extLst>
              <a:ext uri="{FF2B5EF4-FFF2-40B4-BE49-F238E27FC236}">
                <a16:creationId xmlns:a16="http://schemas.microsoft.com/office/drawing/2014/main" id="{871F52B6-B1E5-A1FF-1BD3-5FF6AF4DC0F8}"/>
              </a:ext>
            </a:extLst>
          </p:cNvPr>
          <p:cNvSpPr txBox="1"/>
          <p:nvPr/>
        </p:nvSpPr>
        <p:spPr>
          <a:xfrm>
            <a:off x="4518212" y="3870961"/>
            <a:ext cx="7145250" cy="1323439"/>
          </a:xfrm>
          <a:prstGeom prst="rect">
            <a:avLst/>
          </a:prstGeom>
          <a:noFill/>
        </p:spPr>
        <p:txBody>
          <a:bodyPr wrap="square" rtlCol="0">
            <a:spAutoFit/>
          </a:bodyPr>
          <a:lstStyle/>
          <a:p>
            <a:r>
              <a:rPr lang="en-GB" sz="8000" dirty="0">
                <a:solidFill>
                  <a:schemeClr val="bg1"/>
                </a:solidFill>
              </a:rPr>
              <a:t>subheading</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211" y="2806555"/>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5570169A-EB3C-99C2-539B-EFD3B7CCA6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To go underwater or cover something with water. When you dive into a pool, you submerge yourself.</a:t>
            </a:r>
          </a:p>
        </p:txBody>
      </p:sp>
      <p:sp>
        <p:nvSpPr>
          <p:cNvPr id="2" name="TextBox 1">
            <a:extLst>
              <a:ext uri="{FF2B5EF4-FFF2-40B4-BE49-F238E27FC236}">
                <a16:creationId xmlns:a16="http://schemas.microsoft.com/office/drawing/2014/main" id="{871F52B6-B1E5-A1FF-1BD3-5FF6AF4DC0F8}"/>
              </a:ext>
            </a:extLst>
          </p:cNvPr>
          <p:cNvSpPr txBox="1"/>
          <p:nvPr/>
        </p:nvSpPr>
        <p:spPr>
          <a:xfrm>
            <a:off x="5802284" y="4087949"/>
            <a:ext cx="5092140" cy="1323439"/>
          </a:xfrm>
          <a:prstGeom prst="rect">
            <a:avLst/>
          </a:prstGeom>
          <a:noFill/>
        </p:spPr>
        <p:txBody>
          <a:bodyPr wrap="square" rtlCol="0">
            <a:spAutoFit/>
          </a:bodyPr>
          <a:lstStyle/>
          <a:p>
            <a:r>
              <a:rPr lang="en-GB" sz="8000" dirty="0">
                <a:solidFill>
                  <a:schemeClr val="bg1"/>
                </a:solidFill>
              </a:rPr>
              <a:t>submerge</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4568" y="2798946"/>
            <a:ext cx="4948285" cy="3901443"/>
          </a:xfrm>
          <a:prstGeom prst="rect">
            <a:avLst/>
          </a:prstGeom>
        </p:spPr>
      </p:pic>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E450E006-6316-74F1-345C-53C2B97D0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r>
              <a:rPr lang="en-GB" sz="3600" dirty="0">
                <a:solidFill>
                  <a:schemeClr val="bg1"/>
                </a:solidFill>
              </a:rPr>
              <a:t>Thoughts or feelings that are in your mind but you’re not fully aware of them. It's like a hidden part of your brain that works even when you don't realise it.</a:t>
            </a:r>
          </a:p>
        </p:txBody>
      </p:sp>
      <p:sp>
        <p:nvSpPr>
          <p:cNvPr id="2" name="TextBox 1">
            <a:extLst>
              <a:ext uri="{FF2B5EF4-FFF2-40B4-BE49-F238E27FC236}">
                <a16:creationId xmlns:a16="http://schemas.microsoft.com/office/drawing/2014/main" id="{871F52B6-B1E5-A1FF-1BD3-5FF6AF4DC0F8}"/>
              </a:ext>
            </a:extLst>
          </p:cNvPr>
          <p:cNvSpPr txBox="1"/>
          <p:nvPr/>
        </p:nvSpPr>
        <p:spPr>
          <a:xfrm>
            <a:off x="4838743" y="4050225"/>
            <a:ext cx="6680903" cy="1323439"/>
          </a:xfrm>
          <a:prstGeom prst="rect">
            <a:avLst/>
          </a:prstGeom>
          <a:noFill/>
        </p:spPr>
        <p:txBody>
          <a:bodyPr wrap="square" rtlCol="0">
            <a:spAutoFit/>
          </a:bodyPr>
          <a:lstStyle/>
          <a:p>
            <a:r>
              <a:rPr lang="en-GB" sz="8000" dirty="0">
                <a:solidFill>
                  <a:schemeClr val="bg1"/>
                </a:solidFill>
              </a:rPr>
              <a:t>subconscious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2354" y="2701369"/>
            <a:ext cx="3962754" cy="3697191"/>
          </a:xfrm>
          <a:prstGeom prst="rect">
            <a:avLst/>
          </a:prstGeom>
        </p:spPr>
      </p:pic>
    </p:spTree>
    <p:extLst>
      <p:ext uri="{BB962C8B-B14F-4D97-AF65-F5344CB8AC3E}">
        <p14:creationId xmlns:p14="http://schemas.microsoft.com/office/powerpoint/2010/main" val="28309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2048011D-6C74-EC52-52C3-5ABC853E17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3200" dirty="0">
                <a:solidFill>
                  <a:schemeClr val="bg1"/>
                </a:solidFill>
              </a:rPr>
              <a:t>The words shown at the bottom of a movie or TV show that translate or explain what people are saying. They help you understand if the characters are speaking another language or speaking quietly.</a:t>
            </a:r>
          </a:p>
        </p:txBody>
      </p:sp>
      <p:sp>
        <p:nvSpPr>
          <p:cNvPr id="2" name="TextBox 1">
            <a:extLst>
              <a:ext uri="{FF2B5EF4-FFF2-40B4-BE49-F238E27FC236}">
                <a16:creationId xmlns:a16="http://schemas.microsoft.com/office/drawing/2014/main" id="{871F52B6-B1E5-A1FF-1BD3-5FF6AF4DC0F8}"/>
              </a:ext>
            </a:extLst>
          </p:cNvPr>
          <p:cNvSpPr txBox="1"/>
          <p:nvPr/>
        </p:nvSpPr>
        <p:spPr>
          <a:xfrm>
            <a:off x="4574582" y="4064726"/>
            <a:ext cx="5285173" cy="1323439"/>
          </a:xfrm>
          <a:prstGeom prst="rect">
            <a:avLst/>
          </a:prstGeom>
          <a:noFill/>
        </p:spPr>
        <p:txBody>
          <a:bodyPr wrap="square" rtlCol="0">
            <a:spAutoFit/>
          </a:bodyPr>
          <a:lstStyle/>
          <a:p>
            <a:r>
              <a:rPr lang="en-GB" sz="8000" dirty="0">
                <a:solidFill>
                  <a:schemeClr val="bg1"/>
                </a:solidFill>
              </a:rPr>
              <a:t>subtitle</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80313" y="3429000"/>
            <a:ext cx="2493378" cy="3212545"/>
          </a:xfrm>
          <a:prstGeom prst="rect">
            <a:avLst/>
          </a:prstGeom>
        </p:spPr>
      </p:pic>
    </p:spTree>
    <p:extLst>
      <p:ext uri="{BB962C8B-B14F-4D97-AF65-F5344CB8AC3E}">
        <p14:creationId xmlns:p14="http://schemas.microsoft.com/office/powerpoint/2010/main" val="30205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A7B2DF37-5583-914A-4569-0DC0E842C3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Can you break the word into morphemes?</a:t>
            </a:r>
          </a:p>
        </p:txBody>
      </p:sp>
      <p:sp>
        <p:nvSpPr>
          <p:cNvPr id="2" name="TextBox 1">
            <a:extLst>
              <a:ext uri="{FF2B5EF4-FFF2-40B4-BE49-F238E27FC236}">
                <a16:creationId xmlns:a16="http://schemas.microsoft.com/office/drawing/2014/main" id="{871F52B6-B1E5-A1FF-1BD3-5FF6AF4DC0F8}"/>
              </a:ext>
            </a:extLst>
          </p:cNvPr>
          <p:cNvSpPr txBox="1"/>
          <p:nvPr/>
        </p:nvSpPr>
        <p:spPr>
          <a:xfrm>
            <a:off x="3091671" y="2239015"/>
            <a:ext cx="7683702" cy="1569660"/>
          </a:xfrm>
          <a:prstGeom prst="rect">
            <a:avLst/>
          </a:prstGeom>
          <a:noFill/>
        </p:spPr>
        <p:txBody>
          <a:bodyPr wrap="square" rtlCol="0">
            <a:spAutoFit/>
          </a:bodyPr>
          <a:lstStyle/>
          <a:p>
            <a:pPr algn="ctr"/>
            <a:r>
              <a:rPr lang="en-GB" sz="9600" dirty="0">
                <a:solidFill>
                  <a:schemeClr val="bg1"/>
                </a:solidFill>
              </a:rPr>
              <a:t>substitute </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585" y="1242335"/>
            <a:ext cx="3140056" cy="2475757"/>
          </a:xfrm>
          <a:prstGeom prst="rect">
            <a:avLst/>
          </a:prstGeom>
        </p:spPr>
      </p:pic>
      <p:sp>
        <p:nvSpPr>
          <p:cNvPr id="8" name="Title 1">
            <a:extLst>
              <a:ext uri="{FF2B5EF4-FFF2-40B4-BE49-F238E27FC236}">
                <a16:creationId xmlns:a16="http://schemas.microsoft.com/office/drawing/2014/main" id="{BE1798FA-D194-2AAF-8A29-1B179CE19214}"/>
              </a:ext>
            </a:extLst>
          </p:cNvPr>
          <p:cNvSpPr txBox="1">
            <a:spLocks/>
          </p:cNvSpPr>
          <p:nvPr/>
        </p:nvSpPr>
        <p:spPr>
          <a:xfrm>
            <a:off x="8401284" y="4135551"/>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stitute</a:t>
            </a:r>
            <a:endParaRPr lang="en-GB" sz="2800" dirty="0">
              <a:solidFill>
                <a:schemeClr val="bg1"/>
              </a:solidFill>
              <a:latin typeface="+mn-lt"/>
              <a:ea typeface="Andika"/>
              <a:cs typeface="Andika"/>
            </a:endParaRPr>
          </a:p>
        </p:txBody>
      </p:sp>
      <p:sp>
        <p:nvSpPr>
          <p:cNvPr id="11" name="Arrow: Right 10">
            <a:extLst>
              <a:ext uri="{FF2B5EF4-FFF2-40B4-BE49-F238E27FC236}">
                <a16:creationId xmlns:a16="http://schemas.microsoft.com/office/drawing/2014/main" id="{FA9F537B-1A3A-4552-77B3-94E01F4CC7C8}"/>
              </a:ext>
            </a:extLst>
          </p:cNvPr>
          <p:cNvSpPr/>
          <p:nvPr/>
        </p:nvSpPr>
        <p:spPr>
          <a:xfrm>
            <a:off x="4051560" y="4297646"/>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026DB9E2-494D-7855-FEC4-8740F3880D3A}"/>
              </a:ext>
            </a:extLst>
          </p:cNvPr>
          <p:cNvSpPr txBox="1">
            <a:spLocks/>
          </p:cNvSpPr>
          <p:nvPr/>
        </p:nvSpPr>
        <p:spPr>
          <a:xfrm>
            <a:off x="8401284" y="5104147"/>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a:solidFill>
                  <a:schemeClr val="bg1"/>
                </a:solidFill>
                <a:ea typeface="Andika"/>
                <a:cs typeface="Andika"/>
              </a:rPr>
              <a:t>set up </a:t>
            </a:r>
            <a:endParaRPr lang="en-GB" sz="2800" dirty="0">
              <a:solidFill>
                <a:schemeClr val="bg1"/>
              </a:solidFill>
              <a:ea typeface="Andika"/>
              <a:cs typeface="Andika"/>
            </a:endParaRPr>
          </a:p>
        </p:txBody>
      </p:sp>
      <p:sp>
        <p:nvSpPr>
          <p:cNvPr id="13" name="Title 1">
            <a:extLst>
              <a:ext uri="{FF2B5EF4-FFF2-40B4-BE49-F238E27FC236}">
                <a16:creationId xmlns:a16="http://schemas.microsoft.com/office/drawing/2014/main" id="{1D32BD2E-641F-DE44-A869-60D69E0CEE30}"/>
              </a:ext>
            </a:extLst>
          </p:cNvPr>
          <p:cNvSpPr txBox="1">
            <a:spLocks/>
          </p:cNvSpPr>
          <p:nvPr/>
        </p:nvSpPr>
        <p:spPr>
          <a:xfrm>
            <a:off x="1688702" y="4126468"/>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substitute</a:t>
            </a:r>
            <a:r>
              <a:rPr lang="en-GB" sz="2800" dirty="0">
                <a:solidFill>
                  <a:schemeClr val="bg1"/>
                </a:solidFill>
                <a:latin typeface="+mn-lt"/>
                <a:ea typeface="Andika"/>
                <a:cs typeface="Andika"/>
              </a:rPr>
              <a:t> </a:t>
            </a:r>
          </a:p>
        </p:txBody>
      </p:sp>
      <p:sp>
        <p:nvSpPr>
          <p:cNvPr id="4" name="Title 1">
            <a:extLst>
              <a:ext uri="{FF2B5EF4-FFF2-40B4-BE49-F238E27FC236}">
                <a16:creationId xmlns:a16="http://schemas.microsoft.com/office/drawing/2014/main" id="{2C34AA18-FDF8-6B5D-ABB5-71EBDA8B9471}"/>
              </a:ext>
            </a:extLst>
          </p:cNvPr>
          <p:cNvSpPr txBox="1">
            <a:spLocks/>
          </p:cNvSpPr>
          <p:nvPr/>
        </p:nvSpPr>
        <p:spPr>
          <a:xfrm>
            <a:off x="5723258" y="4135551"/>
            <a:ext cx="1980000"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sub</a:t>
            </a:r>
          </a:p>
        </p:txBody>
      </p:sp>
      <p:sp>
        <p:nvSpPr>
          <p:cNvPr id="6" name="Cross 5">
            <a:extLst>
              <a:ext uri="{FF2B5EF4-FFF2-40B4-BE49-F238E27FC236}">
                <a16:creationId xmlns:a16="http://schemas.microsoft.com/office/drawing/2014/main" id="{05B5B659-2620-F806-0308-5166E23993BF}"/>
              </a:ext>
            </a:extLst>
          </p:cNvPr>
          <p:cNvSpPr/>
          <p:nvPr/>
        </p:nvSpPr>
        <p:spPr>
          <a:xfrm>
            <a:off x="7846688" y="4297646"/>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3C2C3E6C-0807-840B-8B06-DD4ACEDFB607}"/>
              </a:ext>
            </a:extLst>
          </p:cNvPr>
          <p:cNvSpPr txBox="1">
            <a:spLocks/>
          </p:cNvSpPr>
          <p:nvPr/>
        </p:nvSpPr>
        <p:spPr>
          <a:xfrm>
            <a:off x="5723258" y="5135152"/>
            <a:ext cx="1980000"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under/ below</a:t>
            </a:r>
          </a:p>
        </p:txBody>
      </p:sp>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1" grpId="0" animBg="1"/>
      <p:bldP spid="12" grpId="0" animBg="1"/>
      <p:bldP spid="13" grpId="0" animBg="1"/>
      <p:bldP spid="4" grpId="0" animBg="1"/>
      <p:bldP spid="6"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D3E8D-CF7A-37A9-EC70-B1B88F873B69}"/>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31E9A90B-A366-8270-2D42-E0AEBD657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7F88BFB-B89D-0C69-8D3E-B60DF17AA07C}"/>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623888" indent="-623888">
              <a:buNone/>
            </a:pPr>
            <a:r>
              <a:rPr lang="en-GB" sz="4400" dirty="0">
                <a:solidFill>
                  <a:schemeClr val="bg1">
                    <a:lumMod val="95000"/>
                  </a:schemeClr>
                </a:solidFill>
              </a:rPr>
              <a:t>The spelling of a word relates to:</a:t>
            </a:r>
          </a:p>
          <a:p>
            <a:pPr marL="1703388" indent="-1079500">
              <a:buFont typeface="+mj-lt"/>
              <a:buAutoNum type="arabicPeriod"/>
            </a:pPr>
            <a:r>
              <a:rPr lang="en-GB" sz="4400" dirty="0">
                <a:solidFill>
                  <a:schemeClr val="bg1">
                    <a:lumMod val="95000"/>
                  </a:schemeClr>
                </a:solidFill>
              </a:rPr>
              <a:t>how the word is pronounced and </a:t>
            </a:r>
          </a:p>
          <a:p>
            <a:pPr marL="1703388" indent="-1079500">
              <a:buFont typeface="+mj-lt"/>
              <a:buAutoNum type="arabicPeriod"/>
            </a:pPr>
            <a:r>
              <a:rPr lang="en-GB" sz="4400" dirty="0">
                <a:solidFill>
                  <a:schemeClr val="bg1">
                    <a:lumMod val="95000"/>
                  </a:schemeClr>
                </a:solidFill>
              </a:rPr>
              <a:t>what the word means.  </a:t>
            </a:r>
          </a:p>
          <a:p>
            <a:pPr marL="0" indent="0" algn="ctr">
              <a:buNone/>
            </a:pPr>
            <a:endParaRPr lang="en-GB" sz="4400" dirty="0">
              <a:solidFill>
                <a:schemeClr val="bg1"/>
              </a:solidFill>
            </a:endParaRPr>
          </a:p>
        </p:txBody>
      </p:sp>
      <p:pic>
        <p:nvPicPr>
          <p:cNvPr id="7" name="Picture 6" descr="A close-up of a toy&#10;&#10;Description automatically generated with medium confidence">
            <a:extLst>
              <a:ext uri="{FF2B5EF4-FFF2-40B4-BE49-F238E27FC236}">
                <a16:creationId xmlns:a16="http://schemas.microsoft.com/office/drawing/2014/main" id="{8BBD21FB-6D2F-C02E-CC0B-F69D1E9FAA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35" y="4093065"/>
            <a:ext cx="2168862" cy="2794430"/>
          </a:xfrm>
          <a:prstGeom prst="rect">
            <a:avLst/>
          </a:prstGeom>
        </p:spPr>
      </p:pic>
      <p:sp>
        <p:nvSpPr>
          <p:cNvPr id="4" name="Title 1">
            <a:extLst>
              <a:ext uri="{FF2B5EF4-FFF2-40B4-BE49-F238E27FC236}">
                <a16:creationId xmlns:a16="http://schemas.microsoft.com/office/drawing/2014/main" id="{E2733546-FAEB-DDAA-9228-4E52875E9704}"/>
              </a:ext>
            </a:extLst>
          </p:cNvPr>
          <p:cNvSpPr txBox="1">
            <a:spLocks/>
          </p:cNvSpPr>
          <p:nvPr/>
        </p:nvSpPr>
        <p:spPr>
          <a:xfrm>
            <a:off x="4116000" y="4093065"/>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828DCA17-ACA0-5B48-7C41-21EE876A0EAE}"/>
              </a:ext>
            </a:extLst>
          </p:cNvPr>
          <p:cNvSpPr txBox="1">
            <a:spLocks/>
          </p:cNvSpPr>
          <p:nvPr/>
        </p:nvSpPr>
        <p:spPr>
          <a:xfrm>
            <a:off x="6673117" y="4093065"/>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B3AE4124-2C95-12B5-5478-D9AE2655EAFB}"/>
              </a:ext>
            </a:extLst>
          </p:cNvPr>
          <p:cNvSpPr txBox="1">
            <a:spLocks/>
          </p:cNvSpPr>
          <p:nvPr/>
        </p:nvSpPr>
        <p:spPr>
          <a:xfrm>
            <a:off x="2551289" y="3094098"/>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How are these words pronounced? </a:t>
            </a:r>
          </a:p>
        </p:txBody>
      </p:sp>
      <p:sp>
        <p:nvSpPr>
          <p:cNvPr id="19" name="Title 1">
            <a:extLst>
              <a:ext uri="{FF2B5EF4-FFF2-40B4-BE49-F238E27FC236}">
                <a16:creationId xmlns:a16="http://schemas.microsoft.com/office/drawing/2014/main" id="{0E030E05-73D9-F33F-3A71-D64F52A322FE}"/>
              </a:ext>
            </a:extLst>
          </p:cNvPr>
          <p:cNvSpPr txBox="1">
            <a:spLocks/>
          </p:cNvSpPr>
          <p:nvPr/>
        </p:nvSpPr>
        <p:spPr>
          <a:xfrm>
            <a:off x="2551289" y="5155378"/>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Only one is correctly spelt.</a:t>
            </a:r>
          </a:p>
        </p:txBody>
      </p:sp>
    </p:spTree>
    <p:extLst>
      <p:ext uri="{BB962C8B-B14F-4D97-AF65-F5344CB8AC3E}">
        <p14:creationId xmlns:p14="http://schemas.microsoft.com/office/powerpoint/2010/main" val="2190720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8"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F3050-E05F-018A-C9E3-9B04A255AF45}"/>
            </a:ext>
          </a:extLst>
        </p:cNvPr>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CE7188FE-1626-2AA0-F2F7-E7ABC7CAD1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B7CA9E1-4F92-1F6D-46AF-EA42BBC020AE}"/>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Can you break the word into morphemes?</a:t>
            </a:r>
          </a:p>
        </p:txBody>
      </p:sp>
      <p:pic>
        <p:nvPicPr>
          <p:cNvPr id="6" name="Picture 5" descr="A picture containing wheel&#10;&#10;Description automatically generated">
            <a:extLst>
              <a:ext uri="{FF2B5EF4-FFF2-40B4-BE49-F238E27FC236}">
                <a16:creationId xmlns:a16="http://schemas.microsoft.com/office/drawing/2014/main" id="{5A2DB55C-87B6-429A-4EEE-6388A1AF81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0237" y="1231923"/>
            <a:ext cx="2464627" cy="2299461"/>
          </a:xfrm>
          <a:prstGeom prst="rect">
            <a:avLst/>
          </a:prstGeom>
        </p:spPr>
      </p:pic>
      <p:sp>
        <p:nvSpPr>
          <p:cNvPr id="5" name="TextBox 4">
            <a:extLst>
              <a:ext uri="{FF2B5EF4-FFF2-40B4-BE49-F238E27FC236}">
                <a16:creationId xmlns:a16="http://schemas.microsoft.com/office/drawing/2014/main" id="{0C010ACA-6D7B-FB16-883F-A2EC81F4C7B7}"/>
              </a:ext>
            </a:extLst>
          </p:cNvPr>
          <p:cNvSpPr txBox="1"/>
          <p:nvPr/>
        </p:nvSpPr>
        <p:spPr>
          <a:xfrm>
            <a:off x="2946718" y="1805102"/>
            <a:ext cx="6905237" cy="1569660"/>
          </a:xfrm>
          <a:prstGeom prst="rect">
            <a:avLst/>
          </a:prstGeom>
          <a:noFill/>
        </p:spPr>
        <p:txBody>
          <a:bodyPr wrap="square" rtlCol="0">
            <a:spAutoFit/>
          </a:bodyPr>
          <a:lstStyle/>
          <a:p>
            <a:pPr algn="ctr"/>
            <a:r>
              <a:rPr lang="en-GB" sz="9600" dirty="0">
                <a:solidFill>
                  <a:schemeClr val="bg1"/>
                </a:solidFill>
              </a:rPr>
              <a:t>subtitled</a:t>
            </a:r>
          </a:p>
        </p:txBody>
      </p:sp>
      <p:sp>
        <p:nvSpPr>
          <p:cNvPr id="7" name="Title 1">
            <a:extLst>
              <a:ext uri="{FF2B5EF4-FFF2-40B4-BE49-F238E27FC236}">
                <a16:creationId xmlns:a16="http://schemas.microsoft.com/office/drawing/2014/main" id="{07367C0C-8AE9-E27A-0142-CECCF11BE6CC}"/>
              </a:ext>
            </a:extLst>
          </p:cNvPr>
          <p:cNvSpPr txBox="1">
            <a:spLocks/>
          </p:cNvSpPr>
          <p:nvPr/>
        </p:nvSpPr>
        <p:spPr>
          <a:xfrm>
            <a:off x="7339769" y="3651051"/>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title</a:t>
            </a:r>
          </a:p>
        </p:txBody>
      </p:sp>
      <p:sp>
        <p:nvSpPr>
          <p:cNvPr id="14" name="Arrow: Right 13">
            <a:extLst>
              <a:ext uri="{FF2B5EF4-FFF2-40B4-BE49-F238E27FC236}">
                <a16:creationId xmlns:a16="http://schemas.microsoft.com/office/drawing/2014/main" id="{1B3DBC21-53DF-FD95-37D7-9BE277BFBCDC}"/>
              </a:ext>
            </a:extLst>
          </p:cNvPr>
          <p:cNvSpPr/>
          <p:nvPr/>
        </p:nvSpPr>
        <p:spPr>
          <a:xfrm>
            <a:off x="2922252" y="3813146"/>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itle 1">
            <a:extLst>
              <a:ext uri="{FF2B5EF4-FFF2-40B4-BE49-F238E27FC236}">
                <a16:creationId xmlns:a16="http://schemas.microsoft.com/office/drawing/2014/main" id="{E78FB968-625E-1AA3-4B53-D14A06422311}"/>
              </a:ext>
            </a:extLst>
          </p:cNvPr>
          <p:cNvSpPr txBox="1">
            <a:spLocks/>
          </p:cNvSpPr>
          <p:nvPr/>
        </p:nvSpPr>
        <p:spPr>
          <a:xfrm>
            <a:off x="7339769" y="4619647"/>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honest</a:t>
            </a:r>
          </a:p>
        </p:txBody>
      </p:sp>
      <p:sp>
        <p:nvSpPr>
          <p:cNvPr id="19" name="Title 1">
            <a:extLst>
              <a:ext uri="{FF2B5EF4-FFF2-40B4-BE49-F238E27FC236}">
                <a16:creationId xmlns:a16="http://schemas.microsoft.com/office/drawing/2014/main" id="{2A647156-BDCB-9ED2-C6F3-F9077243C11A}"/>
              </a:ext>
            </a:extLst>
          </p:cNvPr>
          <p:cNvSpPr txBox="1">
            <a:spLocks/>
          </p:cNvSpPr>
          <p:nvPr/>
        </p:nvSpPr>
        <p:spPr>
          <a:xfrm>
            <a:off x="559394" y="3641968"/>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subtitled </a:t>
            </a:r>
            <a:r>
              <a:rPr lang="en-GB" sz="2800" dirty="0">
                <a:solidFill>
                  <a:schemeClr val="bg1"/>
                </a:solidFill>
                <a:latin typeface="+mn-lt"/>
                <a:ea typeface="Andika"/>
                <a:cs typeface="Andika"/>
              </a:rPr>
              <a:t> </a:t>
            </a:r>
          </a:p>
        </p:txBody>
      </p:sp>
      <p:sp>
        <p:nvSpPr>
          <p:cNvPr id="21" name="Title 1">
            <a:extLst>
              <a:ext uri="{FF2B5EF4-FFF2-40B4-BE49-F238E27FC236}">
                <a16:creationId xmlns:a16="http://schemas.microsoft.com/office/drawing/2014/main" id="{381C2927-1235-9A44-5FE8-8F7618753776}"/>
              </a:ext>
            </a:extLst>
          </p:cNvPr>
          <p:cNvSpPr txBox="1">
            <a:spLocks/>
          </p:cNvSpPr>
          <p:nvPr/>
        </p:nvSpPr>
        <p:spPr>
          <a:xfrm>
            <a:off x="4661743" y="3682056"/>
            <a:ext cx="1980000"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sub</a:t>
            </a:r>
          </a:p>
        </p:txBody>
      </p:sp>
      <p:sp>
        <p:nvSpPr>
          <p:cNvPr id="22" name="Cross 21">
            <a:extLst>
              <a:ext uri="{FF2B5EF4-FFF2-40B4-BE49-F238E27FC236}">
                <a16:creationId xmlns:a16="http://schemas.microsoft.com/office/drawing/2014/main" id="{340E95FB-151A-AA7B-FFB1-1CC5C31518EF}"/>
              </a:ext>
            </a:extLst>
          </p:cNvPr>
          <p:cNvSpPr/>
          <p:nvPr/>
        </p:nvSpPr>
        <p:spPr>
          <a:xfrm>
            <a:off x="6785173" y="3822493"/>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itle 1">
            <a:extLst>
              <a:ext uri="{FF2B5EF4-FFF2-40B4-BE49-F238E27FC236}">
                <a16:creationId xmlns:a16="http://schemas.microsoft.com/office/drawing/2014/main" id="{7EDD36A0-B25F-D1B3-37CD-B1CA29D8AAF9}"/>
              </a:ext>
            </a:extLst>
          </p:cNvPr>
          <p:cNvSpPr txBox="1">
            <a:spLocks/>
          </p:cNvSpPr>
          <p:nvPr/>
        </p:nvSpPr>
        <p:spPr>
          <a:xfrm>
            <a:off x="4661743" y="4650652"/>
            <a:ext cx="1980000"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not</a:t>
            </a:r>
          </a:p>
        </p:txBody>
      </p:sp>
      <p:sp>
        <p:nvSpPr>
          <p:cNvPr id="2" name="Title 1">
            <a:extLst>
              <a:ext uri="{FF2B5EF4-FFF2-40B4-BE49-F238E27FC236}">
                <a16:creationId xmlns:a16="http://schemas.microsoft.com/office/drawing/2014/main" id="{5FF5EE60-4460-EE98-879F-AE8C9D7B7436}"/>
              </a:ext>
            </a:extLst>
          </p:cNvPr>
          <p:cNvSpPr txBox="1">
            <a:spLocks/>
          </p:cNvSpPr>
          <p:nvPr/>
        </p:nvSpPr>
        <p:spPr>
          <a:xfrm>
            <a:off x="10135951" y="3679315"/>
            <a:ext cx="1424599"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ed</a:t>
            </a:r>
          </a:p>
        </p:txBody>
      </p:sp>
      <p:sp>
        <p:nvSpPr>
          <p:cNvPr id="8" name="Cross 7">
            <a:extLst>
              <a:ext uri="{FF2B5EF4-FFF2-40B4-BE49-F238E27FC236}">
                <a16:creationId xmlns:a16="http://schemas.microsoft.com/office/drawing/2014/main" id="{C89D88AD-CDC8-BF58-838B-71F1C4F8B07D}"/>
              </a:ext>
            </a:extLst>
          </p:cNvPr>
          <p:cNvSpPr/>
          <p:nvPr/>
        </p:nvSpPr>
        <p:spPr>
          <a:xfrm>
            <a:off x="9522932" y="3800834"/>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itle 1">
            <a:extLst>
              <a:ext uri="{FF2B5EF4-FFF2-40B4-BE49-F238E27FC236}">
                <a16:creationId xmlns:a16="http://schemas.microsoft.com/office/drawing/2014/main" id="{ACA74009-64FE-149E-E4ED-D1E7C11A2840}"/>
              </a:ext>
            </a:extLst>
          </p:cNvPr>
          <p:cNvSpPr txBox="1">
            <a:spLocks/>
          </p:cNvSpPr>
          <p:nvPr/>
        </p:nvSpPr>
        <p:spPr>
          <a:xfrm>
            <a:off x="10135951" y="4650652"/>
            <a:ext cx="1424599"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happened in the past</a:t>
            </a:r>
          </a:p>
        </p:txBody>
      </p:sp>
      <p:sp>
        <p:nvSpPr>
          <p:cNvPr id="10" name="TextBox 9">
            <a:extLst>
              <a:ext uri="{FF2B5EF4-FFF2-40B4-BE49-F238E27FC236}">
                <a16:creationId xmlns:a16="http://schemas.microsoft.com/office/drawing/2014/main" id="{F4863F2D-6E66-B6BF-6667-803F8EDF6578}"/>
              </a:ext>
            </a:extLst>
          </p:cNvPr>
          <p:cNvSpPr txBox="1"/>
          <p:nvPr/>
        </p:nvSpPr>
        <p:spPr>
          <a:xfrm>
            <a:off x="2914839" y="6022576"/>
            <a:ext cx="7082069" cy="584775"/>
          </a:xfrm>
          <a:prstGeom prst="rect">
            <a:avLst/>
          </a:prstGeom>
          <a:noFill/>
        </p:spPr>
        <p:txBody>
          <a:bodyPr wrap="square" rtlCol="0">
            <a:spAutoFit/>
          </a:bodyPr>
          <a:lstStyle/>
          <a:p>
            <a:pPr algn="ctr"/>
            <a:r>
              <a:rPr lang="en-GB" sz="3200" dirty="0">
                <a:solidFill>
                  <a:schemeClr val="bg1"/>
                </a:solidFill>
              </a:rPr>
              <a:t>Where has the E gone?</a:t>
            </a:r>
          </a:p>
        </p:txBody>
      </p:sp>
    </p:spTree>
    <p:extLst>
      <p:ext uri="{BB962C8B-B14F-4D97-AF65-F5344CB8AC3E}">
        <p14:creationId xmlns:p14="http://schemas.microsoft.com/office/powerpoint/2010/main" val="7850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4" grpId="0" animBg="1"/>
      <p:bldP spid="18" grpId="0" animBg="1"/>
      <p:bldP spid="19" grpId="0" animBg="1"/>
      <p:bldP spid="21" grpId="0" animBg="1"/>
      <p:bldP spid="22" grpId="0" animBg="1"/>
      <p:bldP spid="23" grpId="0" animBg="1"/>
      <p:bldP spid="2" grpId="0" animBg="1"/>
      <p:bldP spid="8" grpId="0" animBg="1"/>
      <p:bldP spid="9"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283F4-541C-FCFA-5F4D-E37FB0C72950}"/>
            </a:ext>
          </a:extLst>
        </p:cNvPr>
        <p:cNvGrpSpPr/>
        <p:nvPr/>
      </p:nvGrpSpPr>
      <p:grpSpPr>
        <a:xfrm>
          <a:off x="0" y="0"/>
          <a:ext cx="0" cy="0"/>
          <a:chOff x="0" y="0"/>
          <a:chExt cx="0" cy="0"/>
        </a:xfrm>
      </p:grpSpPr>
      <p:pic>
        <p:nvPicPr>
          <p:cNvPr id="5" name="Picture 4" descr="Diagram, background pattern&#10;&#10;Description automatically generated">
            <a:extLst>
              <a:ext uri="{FF2B5EF4-FFF2-40B4-BE49-F238E27FC236}">
                <a16:creationId xmlns:a16="http://schemas.microsoft.com/office/drawing/2014/main" id="{A6F0EB55-42BE-A782-202E-6E53C9F9C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0C79652A-93AE-3AF4-7FDE-8D9AF4FF9A2B}"/>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Can you break the word into morphemes?</a:t>
            </a:r>
          </a:p>
        </p:txBody>
      </p:sp>
      <p:pic>
        <p:nvPicPr>
          <p:cNvPr id="7" name="Picture 6" descr="A picture containing toy, vector graphics&#10;&#10;Description automatically generated">
            <a:extLst>
              <a:ext uri="{FF2B5EF4-FFF2-40B4-BE49-F238E27FC236}">
                <a16:creationId xmlns:a16="http://schemas.microsoft.com/office/drawing/2014/main" id="{02A48B91-EAAE-0AB9-59BB-2B8BC4C02E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385" y="1273824"/>
            <a:ext cx="3219461" cy="2538363"/>
          </a:xfrm>
          <a:prstGeom prst="rect">
            <a:avLst/>
          </a:prstGeom>
        </p:spPr>
      </p:pic>
      <p:sp>
        <p:nvSpPr>
          <p:cNvPr id="4" name="TextBox 3">
            <a:extLst>
              <a:ext uri="{FF2B5EF4-FFF2-40B4-BE49-F238E27FC236}">
                <a16:creationId xmlns:a16="http://schemas.microsoft.com/office/drawing/2014/main" id="{4B99EFA5-A306-C166-3A70-040E1BFAE8CE}"/>
              </a:ext>
            </a:extLst>
          </p:cNvPr>
          <p:cNvSpPr txBox="1"/>
          <p:nvPr/>
        </p:nvSpPr>
        <p:spPr>
          <a:xfrm>
            <a:off x="2619466" y="2215758"/>
            <a:ext cx="9063302" cy="1569660"/>
          </a:xfrm>
          <a:prstGeom prst="rect">
            <a:avLst/>
          </a:prstGeom>
          <a:noFill/>
        </p:spPr>
        <p:txBody>
          <a:bodyPr wrap="square" rtlCol="0">
            <a:spAutoFit/>
          </a:bodyPr>
          <a:lstStyle/>
          <a:p>
            <a:pPr algn="ctr"/>
            <a:r>
              <a:rPr lang="en-GB" sz="9600" dirty="0">
                <a:solidFill>
                  <a:schemeClr val="bg1"/>
                </a:solidFill>
              </a:rPr>
              <a:t>subconscious</a:t>
            </a:r>
          </a:p>
        </p:txBody>
      </p:sp>
      <p:sp>
        <p:nvSpPr>
          <p:cNvPr id="6" name="Title 1">
            <a:extLst>
              <a:ext uri="{FF2B5EF4-FFF2-40B4-BE49-F238E27FC236}">
                <a16:creationId xmlns:a16="http://schemas.microsoft.com/office/drawing/2014/main" id="{30492D03-CFBB-3E50-44FC-1714E993B735}"/>
              </a:ext>
            </a:extLst>
          </p:cNvPr>
          <p:cNvSpPr txBox="1">
            <a:spLocks/>
          </p:cNvSpPr>
          <p:nvPr/>
        </p:nvSpPr>
        <p:spPr>
          <a:xfrm>
            <a:off x="8010898" y="4196129"/>
            <a:ext cx="1541333"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sci</a:t>
            </a:r>
          </a:p>
        </p:txBody>
      </p:sp>
      <p:sp>
        <p:nvSpPr>
          <p:cNvPr id="9" name="Title 1">
            <a:extLst>
              <a:ext uri="{FF2B5EF4-FFF2-40B4-BE49-F238E27FC236}">
                <a16:creationId xmlns:a16="http://schemas.microsoft.com/office/drawing/2014/main" id="{F1DB6849-7880-64B6-B284-319B94327ABC}"/>
              </a:ext>
            </a:extLst>
          </p:cNvPr>
          <p:cNvSpPr txBox="1">
            <a:spLocks/>
          </p:cNvSpPr>
          <p:nvPr/>
        </p:nvSpPr>
        <p:spPr>
          <a:xfrm>
            <a:off x="10320749" y="4192999"/>
            <a:ext cx="1424599"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ous</a:t>
            </a:r>
            <a:endParaRPr lang="en-GB" sz="2800" dirty="0">
              <a:solidFill>
                <a:schemeClr val="bg1"/>
              </a:solidFill>
              <a:latin typeface="+mn-lt"/>
              <a:ea typeface="Andika"/>
              <a:cs typeface="Andika"/>
            </a:endParaRPr>
          </a:p>
        </p:txBody>
      </p:sp>
      <p:sp>
        <p:nvSpPr>
          <p:cNvPr id="10" name="Cross 9">
            <a:extLst>
              <a:ext uri="{FF2B5EF4-FFF2-40B4-BE49-F238E27FC236}">
                <a16:creationId xmlns:a16="http://schemas.microsoft.com/office/drawing/2014/main" id="{1B6B962C-B1A3-BBD2-963A-99C1724F384D}"/>
              </a:ext>
            </a:extLst>
          </p:cNvPr>
          <p:cNvSpPr/>
          <p:nvPr/>
        </p:nvSpPr>
        <p:spPr>
          <a:xfrm>
            <a:off x="9707730" y="4314518"/>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BFDDAEC1-876B-252F-79AE-1850C2EC26F1}"/>
              </a:ext>
            </a:extLst>
          </p:cNvPr>
          <p:cNvSpPr/>
          <p:nvPr/>
        </p:nvSpPr>
        <p:spPr>
          <a:xfrm>
            <a:off x="2785388" y="4340033"/>
            <a:ext cx="860500"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itle 1">
            <a:extLst>
              <a:ext uri="{FF2B5EF4-FFF2-40B4-BE49-F238E27FC236}">
                <a16:creationId xmlns:a16="http://schemas.microsoft.com/office/drawing/2014/main" id="{C01E589D-7710-DC9D-C1E3-11E3B02673EB}"/>
              </a:ext>
            </a:extLst>
          </p:cNvPr>
          <p:cNvSpPr txBox="1">
            <a:spLocks/>
          </p:cNvSpPr>
          <p:nvPr/>
        </p:nvSpPr>
        <p:spPr>
          <a:xfrm>
            <a:off x="8049885" y="5115965"/>
            <a:ext cx="1541333"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know</a:t>
            </a:r>
          </a:p>
        </p:txBody>
      </p:sp>
      <p:sp>
        <p:nvSpPr>
          <p:cNvPr id="19" name="Title 1">
            <a:extLst>
              <a:ext uri="{FF2B5EF4-FFF2-40B4-BE49-F238E27FC236}">
                <a16:creationId xmlns:a16="http://schemas.microsoft.com/office/drawing/2014/main" id="{38FE98DE-296B-1BA4-EB11-B886ABDB43AC}"/>
              </a:ext>
            </a:extLst>
          </p:cNvPr>
          <p:cNvSpPr txBox="1">
            <a:spLocks/>
          </p:cNvSpPr>
          <p:nvPr/>
        </p:nvSpPr>
        <p:spPr>
          <a:xfrm>
            <a:off x="422530" y="4168855"/>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subconscious</a:t>
            </a:r>
            <a:r>
              <a:rPr lang="en-GB" sz="2800" dirty="0">
                <a:solidFill>
                  <a:schemeClr val="bg1"/>
                </a:solidFill>
                <a:latin typeface="+mn-lt"/>
                <a:ea typeface="Andika"/>
                <a:cs typeface="Andika"/>
              </a:rPr>
              <a:t> </a:t>
            </a:r>
          </a:p>
        </p:txBody>
      </p:sp>
      <p:sp>
        <p:nvSpPr>
          <p:cNvPr id="20" name="Title 1">
            <a:extLst>
              <a:ext uri="{FF2B5EF4-FFF2-40B4-BE49-F238E27FC236}">
                <a16:creationId xmlns:a16="http://schemas.microsoft.com/office/drawing/2014/main" id="{F3A1FD71-02FA-4354-14DB-BFAC3CA354A5}"/>
              </a:ext>
            </a:extLst>
          </p:cNvPr>
          <p:cNvSpPr txBox="1">
            <a:spLocks/>
          </p:cNvSpPr>
          <p:nvPr/>
        </p:nvSpPr>
        <p:spPr>
          <a:xfrm>
            <a:off x="10320749" y="5164336"/>
            <a:ext cx="1424599"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quality of</a:t>
            </a:r>
          </a:p>
        </p:txBody>
      </p:sp>
      <p:sp>
        <p:nvSpPr>
          <p:cNvPr id="8" name="Title 1">
            <a:extLst>
              <a:ext uri="{FF2B5EF4-FFF2-40B4-BE49-F238E27FC236}">
                <a16:creationId xmlns:a16="http://schemas.microsoft.com/office/drawing/2014/main" id="{B3C61B70-E1E0-AB60-6C20-634CDE2ADC3D}"/>
              </a:ext>
            </a:extLst>
          </p:cNvPr>
          <p:cNvSpPr txBox="1">
            <a:spLocks/>
          </p:cNvSpPr>
          <p:nvPr/>
        </p:nvSpPr>
        <p:spPr>
          <a:xfrm>
            <a:off x="3894180" y="4232195"/>
            <a:ext cx="1432001"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sub</a:t>
            </a:r>
          </a:p>
        </p:txBody>
      </p:sp>
      <p:sp>
        <p:nvSpPr>
          <p:cNvPr id="11" name="Title 1">
            <a:extLst>
              <a:ext uri="{FF2B5EF4-FFF2-40B4-BE49-F238E27FC236}">
                <a16:creationId xmlns:a16="http://schemas.microsoft.com/office/drawing/2014/main" id="{708F15AE-57E0-131E-855B-C76E9E2089BD}"/>
              </a:ext>
            </a:extLst>
          </p:cNvPr>
          <p:cNvSpPr txBox="1">
            <a:spLocks/>
          </p:cNvSpPr>
          <p:nvPr/>
        </p:nvSpPr>
        <p:spPr>
          <a:xfrm>
            <a:off x="3894180" y="5124876"/>
            <a:ext cx="1432001"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under/ below</a:t>
            </a:r>
          </a:p>
        </p:txBody>
      </p:sp>
      <p:sp>
        <p:nvSpPr>
          <p:cNvPr id="12" name="Cross 11">
            <a:extLst>
              <a:ext uri="{FF2B5EF4-FFF2-40B4-BE49-F238E27FC236}">
                <a16:creationId xmlns:a16="http://schemas.microsoft.com/office/drawing/2014/main" id="{135F30E0-23E0-32B0-7533-BEA1F85E2A41}"/>
              </a:ext>
            </a:extLst>
          </p:cNvPr>
          <p:cNvSpPr/>
          <p:nvPr/>
        </p:nvSpPr>
        <p:spPr>
          <a:xfrm>
            <a:off x="7486859" y="4327093"/>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912481F2-B727-6DCF-347F-89E172ED3E90}"/>
              </a:ext>
            </a:extLst>
          </p:cNvPr>
          <p:cNvSpPr txBox="1">
            <a:spLocks/>
          </p:cNvSpPr>
          <p:nvPr/>
        </p:nvSpPr>
        <p:spPr>
          <a:xfrm>
            <a:off x="5979941" y="4183554"/>
            <a:ext cx="1432001"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con</a:t>
            </a:r>
          </a:p>
        </p:txBody>
      </p:sp>
      <p:sp>
        <p:nvSpPr>
          <p:cNvPr id="13" name="Title 1">
            <a:extLst>
              <a:ext uri="{FF2B5EF4-FFF2-40B4-BE49-F238E27FC236}">
                <a16:creationId xmlns:a16="http://schemas.microsoft.com/office/drawing/2014/main" id="{A6F7FCB3-5CA8-6A87-6757-E309366176BE}"/>
              </a:ext>
            </a:extLst>
          </p:cNvPr>
          <p:cNvSpPr txBox="1">
            <a:spLocks/>
          </p:cNvSpPr>
          <p:nvPr/>
        </p:nvSpPr>
        <p:spPr>
          <a:xfrm>
            <a:off x="5979941" y="5152150"/>
            <a:ext cx="1432001"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together</a:t>
            </a:r>
          </a:p>
        </p:txBody>
      </p:sp>
      <p:sp>
        <p:nvSpPr>
          <p:cNvPr id="15" name="Cross 14">
            <a:extLst>
              <a:ext uri="{FF2B5EF4-FFF2-40B4-BE49-F238E27FC236}">
                <a16:creationId xmlns:a16="http://schemas.microsoft.com/office/drawing/2014/main" id="{D9CC9751-012D-26C8-7128-8D9AEC0FE000}"/>
              </a:ext>
            </a:extLst>
          </p:cNvPr>
          <p:cNvSpPr/>
          <p:nvPr/>
        </p:nvSpPr>
        <p:spPr>
          <a:xfrm>
            <a:off x="5441490" y="4277423"/>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3115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9" grpId="0" animBg="1"/>
      <p:bldP spid="10" grpId="0" animBg="1"/>
      <p:bldP spid="14" grpId="0" animBg="1"/>
      <p:bldP spid="18" grpId="0" animBg="1"/>
      <p:bldP spid="19" grpId="0" animBg="1"/>
      <p:bldP spid="20" grpId="0" animBg="1"/>
      <p:bldP spid="8" grpId="0" animBg="1"/>
      <p:bldP spid="11" grpId="0" animBg="1"/>
      <p:bldP spid="12" grpId="0" animBg="1"/>
      <p:bldP spid="2" grpId="0" animBg="1"/>
      <p:bldP spid="13"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23208-E978-F085-A0F5-1048C11DC8F6}"/>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563374C4-8817-5C6A-8DE5-840A3BB63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F2B17FB-5511-59D0-3310-E25E2BEAE4C2}"/>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Can you break the word into morphemes?</a:t>
            </a:r>
          </a:p>
        </p:txBody>
      </p:sp>
      <p:sp>
        <p:nvSpPr>
          <p:cNvPr id="4" name="TextBox 3">
            <a:extLst>
              <a:ext uri="{FF2B5EF4-FFF2-40B4-BE49-F238E27FC236}">
                <a16:creationId xmlns:a16="http://schemas.microsoft.com/office/drawing/2014/main" id="{AAF41AF4-85FC-C93D-87CE-6481A936862D}"/>
              </a:ext>
            </a:extLst>
          </p:cNvPr>
          <p:cNvSpPr txBox="1"/>
          <p:nvPr/>
        </p:nvSpPr>
        <p:spPr>
          <a:xfrm>
            <a:off x="2241093" y="1100384"/>
            <a:ext cx="7767869" cy="1569660"/>
          </a:xfrm>
          <a:prstGeom prst="rect">
            <a:avLst/>
          </a:prstGeom>
          <a:noFill/>
        </p:spPr>
        <p:txBody>
          <a:bodyPr wrap="square" rtlCol="0">
            <a:spAutoFit/>
          </a:bodyPr>
          <a:lstStyle/>
          <a:p>
            <a:pPr algn="ctr"/>
            <a:r>
              <a:rPr lang="en-GB" sz="9600" dirty="0">
                <a:solidFill>
                  <a:schemeClr val="bg1"/>
                </a:solidFill>
              </a:rPr>
              <a:t>subdividing</a:t>
            </a:r>
          </a:p>
        </p:txBody>
      </p:sp>
      <p:sp>
        <p:nvSpPr>
          <p:cNvPr id="6" name="Title 1">
            <a:extLst>
              <a:ext uri="{FF2B5EF4-FFF2-40B4-BE49-F238E27FC236}">
                <a16:creationId xmlns:a16="http://schemas.microsoft.com/office/drawing/2014/main" id="{BB94D007-A669-29BA-EFB8-65DFD41AE8D2}"/>
              </a:ext>
            </a:extLst>
          </p:cNvPr>
          <p:cNvSpPr txBox="1">
            <a:spLocks/>
          </p:cNvSpPr>
          <p:nvPr/>
        </p:nvSpPr>
        <p:spPr>
          <a:xfrm>
            <a:off x="5639623" y="2800413"/>
            <a:ext cx="1106247"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di</a:t>
            </a:r>
          </a:p>
        </p:txBody>
      </p:sp>
      <p:sp>
        <p:nvSpPr>
          <p:cNvPr id="9" name="Title 1">
            <a:extLst>
              <a:ext uri="{FF2B5EF4-FFF2-40B4-BE49-F238E27FC236}">
                <a16:creationId xmlns:a16="http://schemas.microsoft.com/office/drawing/2014/main" id="{1A8CEE30-C227-423B-DB38-FB6A782ECB19}"/>
              </a:ext>
            </a:extLst>
          </p:cNvPr>
          <p:cNvSpPr txBox="1">
            <a:spLocks/>
          </p:cNvSpPr>
          <p:nvPr/>
        </p:nvSpPr>
        <p:spPr>
          <a:xfrm>
            <a:off x="7447028" y="2809496"/>
            <a:ext cx="1980000" cy="669804"/>
          </a:xfrm>
          <a:prstGeom prst="roundRect">
            <a:avLst>
              <a:gd name="adj" fmla="val 25095"/>
            </a:avLst>
          </a:prstGeom>
          <a:solidFill>
            <a:schemeClr val="accent2"/>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vide</a:t>
            </a:r>
          </a:p>
        </p:txBody>
      </p:sp>
      <p:sp>
        <p:nvSpPr>
          <p:cNvPr id="10" name="Cross 9">
            <a:extLst>
              <a:ext uri="{FF2B5EF4-FFF2-40B4-BE49-F238E27FC236}">
                <a16:creationId xmlns:a16="http://schemas.microsoft.com/office/drawing/2014/main" id="{25D6B474-06B8-8CB5-AEAE-2C4DB8ADEAC8}"/>
              </a:ext>
            </a:extLst>
          </p:cNvPr>
          <p:cNvSpPr/>
          <p:nvPr/>
        </p:nvSpPr>
        <p:spPr>
          <a:xfrm>
            <a:off x="6881303" y="2940850"/>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A73B6AD6-AB91-4B5F-C00C-26F209F59ADC}"/>
              </a:ext>
            </a:extLst>
          </p:cNvPr>
          <p:cNvSpPr/>
          <p:nvPr/>
        </p:nvSpPr>
        <p:spPr>
          <a:xfrm>
            <a:off x="2850489" y="2971591"/>
            <a:ext cx="531168"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itle 1">
            <a:extLst>
              <a:ext uri="{FF2B5EF4-FFF2-40B4-BE49-F238E27FC236}">
                <a16:creationId xmlns:a16="http://schemas.microsoft.com/office/drawing/2014/main" id="{6A936C12-35FC-6AF6-F179-9F561B1A9AB2}"/>
              </a:ext>
            </a:extLst>
          </p:cNvPr>
          <p:cNvSpPr txBox="1">
            <a:spLocks/>
          </p:cNvSpPr>
          <p:nvPr/>
        </p:nvSpPr>
        <p:spPr>
          <a:xfrm>
            <a:off x="5639623" y="3769009"/>
            <a:ext cx="1106247"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two</a:t>
            </a:r>
          </a:p>
        </p:txBody>
      </p:sp>
      <p:sp>
        <p:nvSpPr>
          <p:cNvPr id="19" name="Title 1">
            <a:extLst>
              <a:ext uri="{FF2B5EF4-FFF2-40B4-BE49-F238E27FC236}">
                <a16:creationId xmlns:a16="http://schemas.microsoft.com/office/drawing/2014/main" id="{4A70828F-AD60-E5A9-46FE-D70171573E85}"/>
              </a:ext>
            </a:extLst>
          </p:cNvPr>
          <p:cNvSpPr txBox="1">
            <a:spLocks/>
          </p:cNvSpPr>
          <p:nvPr/>
        </p:nvSpPr>
        <p:spPr>
          <a:xfrm>
            <a:off x="487631" y="2800413"/>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subdividing </a:t>
            </a:r>
            <a:r>
              <a:rPr lang="en-GB" sz="2800" dirty="0">
                <a:solidFill>
                  <a:schemeClr val="bg1"/>
                </a:solidFill>
                <a:latin typeface="+mn-lt"/>
                <a:ea typeface="Andika"/>
                <a:cs typeface="Andika"/>
              </a:rPr>
              <a:t> </a:t>
            </a:r>
          </a:p>
        </p:txBody>
      </p:sp>
      <p:sp>
        <p:nvSpPr>
          <p:cNvPr id="20" name="Title 1">
            <a:extLst>
              <a:ext uri="{FF2B5EF4-FFF2-40B4-BE49-F238E27FC236}">
                <a16:creationId xmlns:a16="http://schemas.microsoft.com/office/drawing/2014/main" id="{6AB9A068-3E23-31DC-93A1-82CC9B57D9F2}"/>
              </a:ext>
            </a:extLst>
          </p:cNvPr>
          <p:cNvSpPr txBox="1">
            <a:spLocks/>
          </p:cNvSpPr>
          <p:nvPr/>
        </p:nvSpPr>
        <p:spPr>
          <a:xfrm>
            <a:off x="7447029" y="3778093"/>
            <a:ext cx="1980000" cy="669804"/>
          </a:xfrm>
          <a:prstGeom prst="roundRect">
            <a:avLst>
              <a:gd name="adj" fmla="val 25095"/>
            </a:avLst>
          </a:prstGeom>
          <a:solidFill>
            <a:schemeClr val="accent2"/>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see</a:t>
            </a:r>
          </a:p>
        </p:txBody>
      </p:sp>
      <p:sp>
        <p:nvSpPr>
          <p:cNvPr id="21" name="Title 1">
            <a:extLst>
              <a:ext uri="{FF2B5EF4-FFF2-40B4-BE49-F238E27FC236}">
                <a16:creationId xmlns:a16="http://schemas.microsoft.com/office/drawing/2014/main" id="{AA7C7D41-7D32-83C2-CEA3-AE7BA46A495A}"/>
              </a:ext>
            </a:extLst>
          </p:cNvPr>
          <p:cNvSpPr txBox="1">
            <a:spLocks/>
          </p:cNvSpPr>
          <p:nvPr/>
        </p:nvSpPr>
        <p:spPr>
          <a:xfrm>
            <a:off x="3548515" y="2800413"/>
            <a:ext cx="1444514"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sub</a:t>
            </a:r>
          </a:p>
        </p:txBody>
      </p:sp>
      <p:sp>
        <p:nvSpPr>
          <p:cNvPr id="22" name="Cross 21">
            <a:extLst>
              <a:ext uri="{FF2B5EF4-FFF2-40B4-BE49-F238E27FC236}">
                <a16:creationId xmlns:a16="http://schemas.microsoft.com/office/drawing/2014/main" id="{26326F35-B135-0911-1A71-E158885CAEFB}"/>
              </a:ext>
            </a:extLst>
          </p:cNvPr>
          <p:cNvSpPr/>
          <p:nvPr/>
        </p:nvSpPr>
        <p:spPr>
          <a:xfrm>
            <a:off x="5093025" y="2949933"/>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itle 1">
            <a:extLst>
              <a:ext uri="{FF2B5EF4-FFF2-40B4-BE49-F238E27FC236}">
                <a16:creationId xmlns:a16="http://schemas.microsoft.com/office/drawing/2014/main" id="{1EB4DEA2-5F1F-66DD-9220-2191B2C7A603}"/>
              </a:ext>
            </a:extLst>
          </p:cNvPr>
          <p:cNvSpPr txBox="1">
            <a:spLocks/>
          </p:cNvSpPr>
          <p:nvPr/>
        </p:nvSpPr>
        <p:spPr>
          <a:xfrm>
            <a:off x="3548515" y="3769009"/>
            <a:ext cx="1444514"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under/ below</a:t>
            </a:r>
          </a:p>
        </p:txBody>
      </p:sp>
      <p:sp>
        <p:nvSpPr>
          <p:cNvPr id="2" name="Title 1">
            <a:extLst>
              <a:ext uri="{FF2B5EF4-FFF2-40B4-BE49-F238E27FC236}">
                <a16:creationId xmlns:a16="http://schemas.microsoft.com/office/drawing/2014/main" id="{66B5A770-A433-BB6A-8A26-D3A2FA1F45BD}"/>
              </a:ext>
            </a:extLst>
          </p:cNvPr>
          <p:cNvSpPr txBox="1">
            <a:spLocks/>
          </p:cNvSpPr>
          <p:nvPr/>
        </p:nvSpPr>
        <p:spPr>
          <a:xfrm>
            <a:off x="10128186" y="2786826"/>
            <a:ext cx="1424599"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ing</a:t>
            </a:r>
          </a:p>
        </p:txBody>
      </p:sp>
      <p:sp>
        <p:nvSpPr>
          <p:cNvPr id="8" name="Cross 7">
            <a:extLst>
              <a:ext uri="{FF2B5EF4-FFF2-40B4-BE49-F238E27FC236}">
                <a16:creationId xmlns:a16="http://schemas.microsoft.com/office/drawing/2014/main" id="{502152BF-B663-8301-C7AD-DA0AF9FA3883}"/>
              </a:ext>
            </a:extLst>
          </p:cNvPr>
          <p:cNvSpPr/>
          <p:nvPr/>
        </p:nvSpPr>
        <p:spPr>
          <a:xfrm>
            <a:off x="9515167" y="2908345"/>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E20390F8-7D9B-F8C8-E160-269F68FFFEC5}"/>
              </a:ext>
            </a:extLst>
          </p:cNvPr>
          <p:cNvSpPr txBox="1">
            <a:spLocks/>
          </p:cNvSpPr>
          <p:nvPr/>
        </p:nvSpPr>
        <p:spPr>
          <a:xfrm>
            <a:off x="10128186" y="3758163"/>
            <a:ext cx="1424599"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ea typeface="Andika"/>
                <a:cs typeface="Andika"/>
              </a:rPr>
              <a:t>happening now</a:t>
            </a:r>
          </a:p>
        </p:txBody>
      </p:sp>
      <p:sp>
        <p:nvSpPr>
          <p:cNvPr id="12" name="TextBox 11">
            <a:extLst>
              <a:ext uri="{FF2B5EF4-FFF2-40B4-BE49-F238E27FC236}">
                <a16:creationId xmlns:a16="http://schemas.microsoft.com/office/drawing/2014/main" id="{42079F00-517D-5D74-29F1-F160759DF727}"/>
              </a:ext>
            </a:extLst>
          </p:cNvPr>
          <p:cNvSpPr txBox="1"/>
          <p:nvPr/>
        </p:nvSpPr>
        <p:spPr>
          <a:xfrm>
            <a:off x="2683631" y="4691372"/>
            <a:ext cx="7082069" cy="584775"/>
          </a:xfrm>
          <a:prstGeom prst="rect">
            <a:avLst/>
          </a:prstGeom>
          <a:noFill/>
        </p:spPr>
        <p:txBody>
          <a:bodyPr wrap="square" rtlCol="0">
            <a:spAutoFit/>
          </a:bodyPr>
          <a:lstStyle/>
          <a:p>
            <a:pPr algn="ctr"/>
            <a:r>
              <a:rPr lang="en-GB" sz="3200" dirty="0">
                <a:solidFill>
                  <a:schemeClr val="bg1"/>
                </a:solidFill>
              </a:rPr>
              <a:t>Where has the E gone?</a:t>
            </a:r>
          </a:p>
        </p:txBody>
      </p:sp>
      <p:sp>
        <p:nvSpPr>
          <p:cNvPr id="13" name="TextBox 12">
            <a:extLst>
              <a:ext uri="{FF2B5EF4-FFF2-40B4-BE49-F238E27FC236}">
                <a16:creationId xmlns:a16="http://schemas.microsoft.com/office/drawing/2014/main" id="{107F80A7-D56D-8615-6759-33F61F937F44}"/>
              </a:ext>
            </a:extLst>
          </p:cNvPr>
          <p:cNvSpPr txBox="1"/>
          <p:nvPr/>
        </p:nvSpPr>
        <p:spPr>
          <a:xfrm>
            <a:off x="623965" y="5368453"/>
            <a:ext cx="11201400" cy="1077218"/>
          </a:xfrm>
          <a:prstGeom prst="rect">
            <a:avLst/>
          </a:prstGeom>
          <a:noFill/>
        </p:spPr>
        <p:txBody>
          <a:bodyPr wrap="square" rtlCol="0">
            <a:spAutoFit/>
          </a:bodyPr>
          <a:lstStyle/>
          <a:p>
            <a:pPr lvl="0" algn="ctr">
              <a:defRPr/>
            </a:pPr>
            <a:r>
              <a:rPr lang="en-GB" sz="3200" dirty="0">
                <a:solidFill>
                  <a:schemeClr val="bg1"/>
                </a:solidFill>
                <a:latin typeface="Andika" panose="02000000000000000000" pitchFamily="2" charset="0"/>
              </a:rPr>
              <a:t>Base ends with </a:t>
            </a:r>
            <a:r>
              <a:rPr lang="en-GB" sz="3200" b="1" dirty="0">
                <a:solidFill>
                  <a:schemeClr val="bg1"/>
                </a:solidFill>
                <a:latin typeface="Andika" panose="02000000000000000000" pitchFamily="2" charset="0"/>
              </a:rPr>
              <a:t>e</a:t>
            </a:r>
            <a:r>
              <a:rPr lang="en-GB" sz="3200" dirty="0">
                <a:solidFill>
                  <a:schemeClr val="bg1"/>
                </a:solidFill>
                <a:latin typeface="Andika" panose="02000000000000000000" pitchFamily="2" charset="0"/>
              </a:rPr>
              <a:t> suffix </a:t>
            </a:r>
            <a:r>
              <a:rPr lang="en-GB" sz="3200" b="1" dirty="0">
                <a:solidFill>
                  <a:schemeClr val="bg1"/>
                </a:solidFill>
                <a:latin typeface="Andika" panose="02000000000000000000" pitchFamily="2" charset="0"/>
              </a:rPr>
              <a:t>‑ed</a:t>
            </a:r>
            <a:r>
              <a:rPr lang="en-GB" sz="3200" dirty="0">
                <a:solidFill>
                  <a:schemeClr val="bg1"/>
                </a:solidFill>
                <a:latin typeface="Andika" panose="02000000000000000000" pitchFamily="2" charset="0"/>
              </a:rPr>
              <a:t> starts with a vowel </a:t>
            </a:r>
            <a:br>
              <a:rPr lang="en-GB" sz="3200" dirty="0">
                <a:solidFill>
                  <a:schemeClr val="bg1"/>
                </a:solidFill>
                <a:latin typeface="Andika" panose="02000000000000000000" pitchFamily="2" charset="0"/>
              </a:rPr>
            </a:br>
            <a:r>
              <a:rPr lang="en-GB" sz="3200" b="1" dirty="0">
                <a:solidFill>
                  <a:schemeClr val="bg1"/>
                </a:solidFill>
                <a:latin typeface="Andika" panose="02000000000000000000" pitchFamily="2" charset="0"/>
              </a:rPr>
              <a:t>Rule 3</a:t>
            </a:r>
            <a:r>
              <a:rPr lang="en-GB" sz="3200" b="1">
                <a:solidFill>
                  <a:schemeClr val="bg1"/>
                </a:solidFill>
                <a:latin typeface="Andika" panose="02000000000000000000" pitchFamily="2" charset="0"/>
              </a:rPr>
              <a:t>: drop the silent E</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409324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9" grpId="0" animBg="1"/>
      <p:bldP spid="10" grpId="0" animBg="1"/>
      <p:bldP spid="14" grpId="0" animBg="1"/>
      <p:bldP spid="18" grpId="0" animBg="1"/>
      <p:bldP spid="19" grpId="0" animBg="1"/>
      <p:bldP spid="20" grpId="0" animBg="1"/>
      <p:bldP spid="21" grpId="0" animBg="1"/>
      <p:bldP spid="22" grpId="0" animBg="1"/>
      <p:bldP spid="23" grpId="0" animBg="1"/>
      <p:bldP spid="2" grpId="0" animBg="1"/>
      <p:bldP spid="8" grpId="0" animBg="1"/>
      <p:bldP spid="11" grpId="0" animBg="1"/>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3BBC2-78C4-F7C3-DAD0-17851C20661B}"/>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C357764-9647-7503-7ADE-698BFCBA87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A02003C8-DB26-D8EE-A026-BFB4B4E2F562}"/>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77D3FF0C-83D9-6745-64A3-DFB672C09259}"/>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25C3CD16-A1F1-67AE-35C2-721F9C766A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98B377D-4174-F3B0-71F9-6BCAFA023AFD}"/>
              </a:ext>
            </a:extLst>
          </p:cNvPr>
          <p:cNvSpPr txBox="1"/>
          <p:nvPr/>
        </p:nvSpPr>
        <p:spPr>
          <a:xfrm>
            <a:off x="272167" y="2011447"/>
            <a:ext cx="11471564" cy="1077218"/>
          </a:xfrm>
          <a:prstGeom prst="rect">
            <a:avLst/>
          </a:prstGeom>
          <a:noFill/>
        </p:spPr>
        <p:txBody>
          <a:bodyPr wrap="square" rtlCol="0">
            <a:spAutoFit/>
          </a:bodyPr>
          <a:lstStyle/>
          <a:p>
            <a:pPr algn="ctr"/>
            <a:r>
              <a:rPr lang="en-GB" sz="3200" dirty="0">
                <a:solidFill>
                  <a:schemeClr val="bg1"/>
                </a:solidFill>
              </a:rPr>
              <a:t>The teacher used a </a:t>
            </a:r>
            <a:r>
              <a:rPr lang="en-GB" sz="3200" dirty="0" err="1">
                <a:solidFill>
                  <a:schemeClr val="bg1"/>
                </a:solidFill>
              </a:rPr>
              <a:t>subheding</a:t>
            </a:r>
            <a:r>
              <a:rPr lang="en-GB" sz="3200" dirty="0">
                <a:solidFill>
                  <a:schemeClr val="bg1"/>
                </a:solidFill>
              </a:rPr>
              <a:t> to </a:t>
            </a:r>
            <a:r>
              <a:rPr lang="en-GB" sz="3200" dirty="0" err="1">
                <a:solidFill>
                  <a:schemeClr val="bg1"/>
                </a:solidFill>
              </a:rPr>
              <a:t>subdivid</a:t>
            </a:r>
            <a:r>
              <a:rPr lang="en-GB" sz="3200" dirty="0">
                <a:solidFill>
                  <a:schemeClr val="bg1"/>
                </a:solidFill>
              </a:rPr>
              <a:t> </a:t>
            </a:r>
            <a:br>
              <a:rPr lang="en-GB" sz="3200" dirty="0">
                <a:solidFill>
                  <a:schemeClr val="bg1"/>
                </a:solidFill>
              </a:rPr>
            </a:br>
            <a:r>
              <a:rPr lang="en-GB" sz="3200" dirty="0">
                <a:solidFill>
                  <a:schemeClr val="bg1"/>
                </a:solidFill>
              </a:rPr>
              <a:t>the work into </a:t>
            </a:r>
            <a:r>
              <a:rPr lang="en-GB" sz="3200" dirty="0" err="1">
                <a:solidFill>
                  <a:schemeClr val="bg1"/>
                </a:solidFill>
              </a:rPr>
              <a:t>sudsections</a:t>
            </a:r>
            <a:r>
              <a:rPr lang="en-GB" sz="3200" dirty="0">
                <a:solidFill>
                  <a:schemeClr val="bg1"/>
                </a:solidFill>
              </a:rPr>
              <a:t>.</a:t>
            </a:r>
          </a:p>
        </p:txBody>
      </p:sp>
      <p:cxnSp>
        <p:nvCxnSpPr>
          <p:cNvPr id="9" name="Straight Connector 8">
            <a:extLst>
              <a:ext uri="{FF2B5EF4-FFF2-40B4-BE49-F238E27FC236}">
                <a16:creationId xmlns:a16="http://schemas.microsoft.com/office/drawing/2014/main" id="{DEB012F2-EDA5-8E4D-9CC0-6626295B7CFA}"/>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8FFCC3-1B7D-2B02-50AC-2A87514CE0D0}"/>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8E4CCF9-DF5B-D4BE-9518-E1E2017445DF}"/>
              </a:ext>
            </a:extLst>
          </p:cNvPr>
          <p:cNvSpPr txBox="1"/>
          <p:nvPr/>
        </p:nvSpPr>
        <p:spPr>
          <a:xfrm>
            <a:off x="272167" y="3627577"/>
            <a:ext cx="11471564" cy="1077218"/>
          </a:xfrm>
          <a:prstGeom prst="rect">
            <a:avLst/>
          </a:prstGeom>
          <a:noFill/>
        </p:spPr>
        <p:txBody>
          <a:bodyPr wrap="square" rtlCol="0">
            <a:spAutoFit/>
          </a:bodyPr>
          <a:lstStyle/>
          <a:p>
            <a:pPr algn="ctr"/>
            <a:r>
              <a:rPr lang="en-GB" sz="3200" dirty="0">
                <a:solidFill>
                  <a:schemeClr val="bg1"/>
                </a:solidFill>
              </a:rPr>
              <a:t>The teacher used a subheading to subdivide </a:t>
            </a:r>
            <a:br>
              <a:rPr lang="en-GB" sz="3200" dirty="0">
                <a:solidFill>
                  <a:schemeClr val="bg1"/>
                </a:solidFill>
              </a:rPr>
            </a:br>
            <a:r>
              <a:rPr lang="en-GB" sz="3200" dirty="0">
                <a:solidFill>
                  <a:schemeClr val="bg1"/>
                </a:solidFill>
              </a:rPr>
              <a:t>the work into subsections.</a:t>
            </a:r>
          </a:p>
        </p:txBody>
      </p:sp>
      <p:sp>
        <p:nvSpPr>
          <p:cNvPr id="3" name="TextBox 2">
            <a:extLst>
              <a:ext uri="{FF2B5EF4-FFF2-40B4-BE49-F238E27FC236}">
                <a16:creationId xmlns:a16="http://schemas.microsoft.com/office/drawing/2014/main" id="{41014882-C2E1-0BA5-2D38-8D57F161D023}"/>
              </a:ext>
            </a:extLst>
          </p:cNvPr>
          <p:cNvSpPr txBox="1"/>
          <p:nvPr/>
        </p:nvSpPr>
        <p:spPr>
          <a:xfrm>
            <a:off x="272167" y="5097060"/>
            <a:ext cx="11471564" cy="1077218"/>
          </a:xfrm>
          <a:prstGeom prst="rect">
            <a:avLst/>
          </a:prstGeom>
          <a:noFill/>
        </p:spPr>
        <p:txBody>
          <a:bodyPr wrap="square" rtlCol="0">
            <a:spAutoFit/>
          </a:bodyPr>
          <a:lstStyle/>
          <a:p>
            <a:pPr algn="ctr"/>
            <a:r>
              <a:rPr lang="en-GB" sz="3200" dirty="0">
                <a:solidFill>
                  <a:schemeClr val="bg1"/>
                </a:solidFill>
              </a:rPr>
              <a:t>The teacher used a </a:t>
            </a:r>
            <a:r>
              <a:rPr lang="en-GB" sz="3200" u="sng" dirty="0">
                <a:solidFill>
                  <a:schemeClr val="accent6">
                    <a:lumMod val="50000"/>
                  </a:schemeClr>
                </a:solidFill>
              </a:rPr>
              <a:t>subheading</a:t>
            </a:r>
            <a:r>
              <a:rPr lang="en-GB" sz="3200" dirty="0">
                <a:solidFill>
                  <a:schemeClr val="bg1"/>
                </a:solidFill>
              </a:rPr>
              <a:t> to </a:t>
            </a:r>
            <a:r>
              <a:rPr lang="en-GB" sz="3200" u="sng" dirty="0">
                <a:solidFill>
                  <a:schemeClr val="accent6">
                    <a:lumMod val="50000"/>
                  </a:schemeClr>
                </a:solidFill>
              </a:rPr>
              <a:t>subdivide</a:t>
            </a:r>
            <a:r>
              <a:rPr lang="en-GB" sz="3200" dirty="0">
                <a:solidFill>
                  <a:schemeClr val="bg1"/>
                </a:solidFill>
              </a:rPr>
              <a:t> </a:t>
            </a:r>
            <a:br>
              <a:rPr lang="en-GB" sz="3200" dirty="0">
                <a:solidFill>
                  <a:schemeClr val="bg1"/>
                </a:solidFill>
              </a:rPr>
            </a:br>
            <a:r>
              <a:rPr lang="en-GB" sz="3200" dirty="0">
                <a:solidFill>
                  <a:schemeClr val="bg1"/>
                </a:solidFill>
              </a:rPr>
              <a:t>the work into </a:t>
            </a:r>
            <a:r>
              <a:rPr lang="en-GB" sz="3200" u="sng" dirty="0">
                <a:solidFill>
                  <a:schemeClr val="accent6">
                    <a:lumMod val="50000"/>
                  </a:schemeClr>
                </a:solidFill>
              </a:rPr>
              <a:t>subsections</a:t>
            </a:r>
            <a:r>
              <a:rPr lang="en-GB" sz="3200" dirty="0">
                <a:solidFill>
                  <a:schemeClr val="bg1"/>
                </a:solidFill>
              </a:rPr>
              <a:t>.</a:t>
            </a:r>
          </a:p>
        </p:txBody>
      </p:sp>
    </p:spTree>
    <p:extLst>
      <p:ext uri="{BB962C8B-B14F-4D97-AF65-F5344CB8AC3E}">
        <p14:creationId xmlns:p14="http://schemas.microsoft.com/office/powerpoint/2010/main" val="74484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EA30C-ECF6-E3A9-607E-C041C06FB0D8}"/>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6506E5F-716F-23C1-CFB5-31F96CC189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A0025EB4-4105-B4F0-9228-45F18BD78855}"/>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02012932-592B-4BC8-8CAD-76A14E28B842}"/>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7C0C7097-6177-8DFC-ACCD-8A65E7C19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243F266D-38C6-C5AF-BCA6-37244D9141A2}"/>
              </a:ext>
            </a:extLst>
          </p:cNvPr>
          <p:cNvSpPr txBox="1"/>
          <p:nvPr/>
        </p:nvSpPr>
        <p:spPr>
          <a:xfrm>
            <a:off x="332509" y="1949831"/>
            <a:ext cx="11471564" cy="1138773"/>
          </a:xfrm>
          <a:prstGeom prst="rect">
            <a:avLst/>
          </a:prstGeom>
          <a:noFill/>
        </p:spPr>
        <p:txBody>
          <a:bodyPr wrap="square" rtlCol="0">
            <a:spAutoFit/>
          </a:bodyPr>
          <a:lstStyle/>
          <a:p>
            <a:pPr algn="ctr"/>
            <a:r>
              <a:rPr lang="en-GB" sz="3400" dirty="0">
                <a:solidFill>
                  <a:schemeClr val="bg1"/>
                </a:solidFill>
              </a:rPr>
              <a:t>The </a:t>
            </a:r>
            <a:r>
              <a:rPr lang="en-GB" sz="3400" dirty="0" err="1">
                <a:solidFill>
                  <a:schemeClr val="bg1"/>
                </a:solidFill>
              </a:rPr>
              <a:t>submarene</a:t>
            </a:r>
            <a:r>
              <a:rPr lang="en-GB" sz="3400" dirty="0">
                <a:solidFill>
                  <a:schemeClr val="bg1"/>
                </a:solidFill>
              </a:rPr>
              <a:t> began to </a:t>
            </a:r>
            <a:r>
              <a:rPr lang="en-GB" sz="3400" dirty="0" err="1">
                <a:solidFill>
                  <a:schemeClr val="bg1"/>
                </a:solidFill>
              </a:rPr>
              <a:t>submerje</a:t>
            </a:r>
            <a:r>
              <a:rPr lang="en-GB" sz="3400" dirty="0">
                <a:solidFill>
                  <a:schemeClr val="bg1"/>
                </a:solidFill>
              </a:rPr>
              <a:t> slowly </a:t>
            </a:r>
            <a:br>
              <a:rPr lang="en-GB" sz="3400" dirty="0">
                <a:solidFill>
                  <a:schemeClr val="bg1"/>
                </a:solidFill>
              </a:rPr>
            </a:br>
            <a:r>
              <a:rPr lang="en-GB" sz="3400" dirty="0">
                <a:solidFill>
                  <a:schemeClr val="bg1"/>
                </a:solidFill>
              </a:rPr>
              <a:t>in the </a:t>
            </a:r>
            <a:r>
              <a:rPr lang="en-GB" sz="3400" dirty="0" err="1">
                <a:solidFill>
                  <a:schemeClr val="bg1"/>
                </a:solidFill>
              </a:rPr>
              <a:t>icey</a:t>
            </a:r>
            <a:r>
              <a:rPr lang="en-GB" sz="3400" dirty="0">
                <a:solidFill>
                  <a:schemeClr val="bg1"/>
                </a:solidFill>
              </a:rPr>
              <a:t>, </a:t>
            </a:r>
            <a:r>
              <a:rPr lang="en-GB" sz="3400" dirty="0" err="1">
                <a:solidFill>
                  <a:schemeClr val="bg1"/>
                </a:solidFill>
              </a:rPr>
              <a:t>sudzero</a:t>
            </a:r>
            <a:r>
              <a:rPr lang="en-GB" sz="3400" dirty="0">
                <a:solidFill>
                  <a:schemeClr val="bg1"/>
                </a:solidFill>
              </a:rPr>
              <a:t> sea.</a:t>
            </a:r>
          </a:p>
        </p:txBody>
      </p:sp>
      <p:sp>
        <p:nvSpPr>
          <p:cNvPr id="5" name="TextBox 4">
            <a:extLst>
              <a:ext uri="{FF2B5EF4-FFF2-40B4-BE49-F238E27FC236}">
                <a16:creationId xmlns:a16="http://schemas.microsoft.com/office/drawing/2014/main" id="{754E044A-D462-5A1C-CA9C-C9E8DDD6B002}"/>
              </a:ext>
            </a:extLst>
          </p:cNvPr>
          <p:cNvSpPr txBox="1"/>
          <p:nvPr/>
        </p:nvSpPr>
        <p:spPr>
          <a:xfrm>
            <a:off x="387927" y="5054182"/>
            <a:ext cx="11471564" cy="1138773"/>
          </a:xfrm>
          <a:prstGeom prst="rect">
            <a:avLst/>
          </a:prstGeom>
          <a:noFill/>
        </p:spPr>
        <p:txBody>
          <a:bodyPr wrap="square" rtlCol="0">
            <a:spAutoFit/>
          </a:bodyPr>
          <a:lstStyle/>
          <a:p>
            <a:pPr algn="ctr"/>
            <a:r>
              <a:rPr lang="en-GB" sz="3400" dirty="0">
                <a:solidFill>
                  <a:schemeClr val="bg1"/>
                </a:solidFill>
              </a:rPr>
              <a:t>The </a:t>
            </a:r>
            <a:r>
              <a:rPr lang="en-GB" sz="3400" u="sng" dirty="0">
                <a:solidFill>
                  <a:schemeClr val="accent6">
                    <a:lumMod val="50000"/>
                  </a:schemeClr>
                </a:solidFill>
              </a:rPr>
              <a:t>submarine</a:t>
            </a:r>
            <a:r>
              <a:rPr lang="en-GB" sz="3400" dirty="0">
                <a:solidFill>
                  <a:schemeClr val="bg1"/>
                </a:solidFill>
              </a:rPr>
              <a:t> began to </a:t>
            </a:r>
            <a:r>
              <a:rPr lang="en-GB" sz="3400" u="sng" dirty="0">
                <a:solidFill>
                  <a:schemeClr val="accent6">
                    <a:lumMod val="50000"/>
                  </a:schemeClr>
                </a:solidFill>
              </a:rPr>
              <a:t>submerge</a:t>
            </a:r>
            <a:r>
              <a:rPr lang="en-GB" sz="3400" dirty="0">
                <a:solidFill>
                  <a:schemeClr val="bg1"/>
                </a:solidFill>
              </a:rPr>
              <a:t> slowly </a:t>
            </a:r>
            <a:br>
              <a:rPr lang="en-GB" sz="3400" dirty="0">
                <a:solidFill>
                  <a:schemeClr val="bg1"/>
                </a:solidFill>
              </a:rPr>
            </a:br>
            <a:r>
              <a:rPr lang="en-GB" sz="3400" dirty="0">
                <a:solidFill>
                  <a:schemeClr val="bg1"/>
                </a:solidFill>
              </a:rPr>
              <a:t>in the </a:t>
            </a:r>
            <a:r>
              <a:rPr lang="en-GB" sz="3400" u="sng" dirty="0">
                <a:solidFill>
                  <a:schemeClr val="accent6">
                    <a:lumMod val="50000"/>
                  </a:schemeClr>
                </a:solidFill>
              </a:rPr>
              <a:t>icy</a:t>
            </a:r>
            <a:r>
              <a:rPr lang="en-GB" sz="3400" dirty="0">
                <a:solidFill>
                  <a:schemeClr val="bg1"/>
                </a:solidFill>
              </a:rPr>
              <a:t>, </a:t>
            </a:r>
            <a:r>
              <a:rPr lang="en-GB" sz="3400" u="sng" dirty="0">
                <a:solidFill>
                  <a:schemeClr val="accent6">
                    <a:lumMod val="50000"/>
                  </a:schemeClr>
                </a:solidFill>
              </a:rPr>
              <a:t>subzero</a:t>
            </a:r>
            <a:r>
              <a:rPr lang="en-GB" sz="3400" dirty="0">
                <a:solidFill>
                  <a:schemeClr val="bg1"/>
                </a:solidFill>
              </a:rPr>
              <a:t> sea.</a:t>
            </a:r>
          </a:p>
        </p:txBody>
      </p:sp>
      <p:sp>
        <p:nvSpPr>
          <p:cNvPr id="7" name="TextBox 6">
            <a:extLst>
              <a:ext uri="{FF2B5EF4-FFF2-40B4-BE49-F238E27FC236}">
                <a16:creationId xmlns:a16="http://schemas.microsoft.com/office/drawing/2014/main" id="{4B61AE4A-0112-9150-6799-0DE8C8578EF6}"/>
              </a:ext>
            </a:extLst>
          </p:cNvPr>
          <p:cNvSpPr txBox="1"/>
          <p:nvPr/>
        </p:nvSpPr>
        <p:spPr>
          <a:xfrm>
            <a:off x="360218" y="3664033"/>
            <a:ext cx="11471564" cy="1138773"/>
          </a:xfrm>
          <a:prstGeom prst="rect">
            <a:avLst/>
          </a:prstGeom>
          <a:noFill/>
        </p:spPr>
        <p:txBody>
          <a:bodyPr wrap="square" rtlCol="0">
            <a:spAutoFit/>
          </a:bodyPr>
          <a:lstStyle/>
          <a:p>
            <a:pPr algn="ctr"/>
            <a:r>
              <a:rPr lang="en-GB" sz="3400" dirty="0">
                <a:solidFill>
                  <a:schemeClr val="bg1"/>
                </a:solidFill>
              </a:rPr>
              <a:t>The submarine began to submerge slowly </a:t>
            </a:r>
            <a:br>
              <a:rPr lang="en-GB" sz="3400" dirty="0">
                <a:solidFill>
                  <a:schemeClr val="bg1"/>
                </a:solidFill>
              </a:rPr>
            </a:br>
            <a:r>
              <a:rPr lang="en-GB" sz="3400" dirty="0">
                <a:solidFill>
                  <a:schemeClr val="bg1"/>
                </a:solidFill>
              </a:rPr>
              <a:t>in the icy, subzero sea.</a:t>
            </a:r>
          </a:p>
        </p:txBody>
      </p:sp>
      <p:cxnSp>
        <p:nvCxnSpPr>
          <p:cNvPr id="9" name="Straight Connector 8">
            <a:extLst>
              <a:ext uri="{FF2B5EF4-FFF2-40B4-BE49-F238E27FC236}">
                <a16:creationId xmlns:a16="http://schemas.microsoft.com/office/drawing/2014/main" id="{F31A67A1-DE5F-F02E-D8DE-9BAA6DCD4E96}"/>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AF529A0-33B7-8A08-717E-1A79CFB519BA}"/>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051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CB086559-B5FB-1A9A-82A9-FE86BC196D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7" name="Rectangle: Rounded Corners 6">
            <a:extLst>
              <a:ext uri="{FF2B5EF4-FFF2-40B4-BE49-F238E27FC236}">
                <a16:creationId xmlns:a16="http://schemas.microsoft.com/office/drawing/2014/main" id="{36978792-A5EE-496B-B0E0-C6FD309BE292}"/>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pic>
        <p:nvPicPr>
          <p:cNvPr id="9" name="Picture 8" descr="A picture containing text&#10;&#10;Description automatically generated">
            <a:extLst>
              <a:ext uri="{FF2B5EF4-FFF2-40B4-BE49-F238E27FC236}">
                <a16:creationId xmlns:a16="http://schemas.microsoft.com/office/drawing/2014/main" id="{8631F5E2-E18F-1587-F217-04424B6CA0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70853" y="1980730"/>
            <a:ext cx="7459640" cy="347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989013" indent="-808038">
              <a:lnSpc>
                <a:spcPct val="150000"/>
              </a:lnSpc>
              <a:spcBef>
                <a:spcPct val="0"/>
              </a:spcBef>
              <a:buFont typeface="+mj-lt"/>
              <a:buAutoNum type="arabicPeriod"/>
            </a:pPr>
            <a:r>
              <a:rPr lang="en-GB" altLang="en-US" sz="2800" dirty="0">
                <a:solidFill>
                  <a:schemeClr val="tx1"/>
                </a:solidFill>
              </a:rPr>
              <a:t>subdivide </a:t>
            </a:r>
          </a:p>
          <a:p>
            <a:pPr marL="989013" indent="-808038">
              <a:lnSpc>
                <a:spcPct val="150000"/>
              </a:lnSpc>
              <a:spcBef>
                <a:spcPct val="0"/>
              </a:spcBef>
              <a:buNone/>
            </a:pPr>
            <a:r>
              <a:rPr lang="en-GB" altLang="en-US" sz="2800" dirty="0">
                <a:solidFill>
                  <a:schemeClr val="tx1"/>
                </a:solidFill>
              </a:rPr>
              <a:t>2.	subheading </a:t>
            </a:r>
          </a:p>
          <a:p>
            <a:pPr marL="989013" indent="-808038">
              <a:lnSpc>
                <a:spcPct val="150000"/>
              </a:lnSpc>
              <a:spcBef>
                <a:spcPct val="0"/>
              </a:spcBef>
              <a:buNone/>
            </a:pPr>
            <a:r>
              <a:rPr lang="en-GB" altLang="en-US" sz="2800" dirty="0">
                <a:solidFill>
                  <a:schemeClr val="tx1"/>
                </a:solidFill>
              </a:rPr>
              <a:t>3.	submarine </a:t>
            </a:r>
          </a:p>
          <a:p>
            <a:pPr marL="989013" indent="-808038">
              <a:lnSpc>
                <a:spcPct val="150000"/>
              </a:lnSpc>
              <a:spcBef>
                <a:spcPct val="0"/>
              </a:spcBef>
              <a:buNone/>
            </a:pPr>
            <a:r>
              <a:rPr lang="en-GB" altLang="en-US" sz="2800" dirty="0">
                <a:solidFill>
                  <a:schemeClr val="tx1"/>
                </a:solidFill>
              </a:rPr>
              <a:t>4.	submerge</a:t>
            </a:r>
          </a:p>
          <a:p>
            <a:pPr marL="989013" indent="-808038">
              <a:lnSpc>
                <a:spcPct val="150000"/>
              </a:lnSpc>
              <a:spcBef>
                <a:spcPct val="0"/>
              </a:spcBef>
              <a:buNone/>
            </a:pPr>
            <a:r>
              <a:rPr lang="en-GB" altLang="en-US" sz="2800" dirty="0">
                <a:solidFill>
                  <a:schemeClr val="tx1"/>
                </a:solidFill>
              </a:rPr>
              <a:t>5.	subconscious</a:t>
            </a:r>
          </a:p>
          <a:p>
            <a:pPr marL="989013" indent="-808038">
              <a:lnSpc>
                <a:spcPct val="150000"/>
              </a:lnSpc>
              <a:spcBef>
                <a:spcPct val="0"/>
              </a:spcBef>
              <a:buAutoNum type="arabicPeriod" startAt="6"/>
            </a:pPr>
            <a:endParaRPr lang="en-GB" altLang="en-US" sz="2800" dirty="0">
              <a:solidFill>
                <a:schemeClr val="tx1"/>
              </a:solidFill>
            </a:endParaRPr>
          </a:p>
          <a:p>
            <a:pPr marL="989013" indent="-808038">
              <a:lnSpc>
                <a:spcPct val="150000"/>
              </a:lnSpc>
              <a:spcBef>
                <a:spcPct val="0"/>
              </a:spcBef>
              <a:buAutoNum type="arabicPeriod" startAt="6"/>
            </a:pPr>
            <a:r>
              <a:rPr lang="en-GB" altLang="en-US" sz="2800" dirty="0">
                <a:solidFill>
                  <a:schemeClr val="tx1"/>
                </a:solidFill>
              </a:rPr>
              <a:t>subtitle</a:t>
            </a:r>
          </a:p>
          <a:p>
            <a:pPr marL="989013" indent="-808038">
              <a:lnSpc>
                <a:spcPct val="150000"/>
              </a:lnSpc>
              <a:spcBef>
                <a:spcPct val="0"/>
              </a:spcBef>
              <a:buAutoNum type="arabicPeriod" startAt="6"/>
            </a:pPr>
            <a:r>
              <a:rPr lang="en-GB" altLang="en-US" sz="2800" dirty="0">
                <a:solidFill>
                  <a:schemeClr val="tx1"/>
                </a:solidFill>
              </a:rPr>
              <a:t>subzero</a:t>
            </a:r>
          </a:p>
          <a:p>
            <a:pPr marL="989013" indent="-808038">
              <a:lnSpc>
                <a:spcPct val="150000"/>
              </a:lnSpc>
              <a:spcBef>
                <a:spcPct val="0"/>
              </a:spcBef>
              <a:buAutoNum type="arabicPeriod" startAt="6"/>
            </a:pPr>
            <a:r>
              <a:rPr lang="en-GB" altLang="en-US" sz="2800" dirty="0">
                <a:solidFill>
                  <a:schemeClr val="tx1"/>
                </a:solidFill>
              </a:rPr>
              <a:t>substandard</a:t>
            </a:r>
          </a:p>
          <a:p>
            <a:pPr marL="989013" indent="-808038">
              <a:lnSpc>
                <a:spcPct val="150000"/>
              </a:lnSpc>
              <a:spcBef>
                <a:spcPct val="0"/>
              </a:spcBef>
              <a:buAutoNum type="arabicPeriod" startAt="6"/>
            </a:pPr>
            <a:r>
              <a:rPr lang="en-GB" altLang="en-US" sz="2800" dirty="0">
                <a:solidFill>
                  <a:schemeClr val="tx1"/>
                </a:solidFill>
              </a:rPr>
              <a:t>subsection</a:t>
            </a:r>
          </a:p>
          <a:p>
            <a:pPr marL="989013" indent="-808038">
              <a:lnSpc>
                <a:spcPct val="150000"/>
              </a:lnSpc>
              <a:spcBef>
                <a:spcPct val="0"/>
              </a:spcBef>
              <a:buAutoNum type="arabicPeriod" startAt="6"/>
            </a:pPr>
            <a:r>
              <a:rPr lang="en-GB" altLang="en-US" sz="2800" dirty="0">
                <a:solidFill>
                  <a:schemeClr val="tx1"/>
                </a:solidFill>
              </a:rPr>
              <a:t>substitute</a:t>
            </a:r>
          </a:p>
          <a:p>
            <a:pPr marL="712788" indent="-712788">
              <a:lnSpc>
                <a:spcPct val="150000"/>
              </a:lnSpc>
              <a:spcBef>
                <a:spcPct val="0"/>
              </a:spcBef>
              <a:buAutoNum type="arabicPeriod"/>
            </a:pPr>
            <a:endParaRPr lang="en-GB" altLang="en-US" sz="2800" dirty="0">
              <a:solidFill>
                <a:schemeClr val="tx1"/>
              </a:solidFill>
              <a:latin typeface="Andika" panose="02000000000000000000" pitchFamily="2" charset="0"/>
            </a:endParaRPr>
          </a:p>
        </p:txBody>
      </p:sp>
      <p:pic>
        <p:nvPicPr>
          <p:cNvPr id="10" name="Picture 9">
            <a:extLst>
              <a:ext uri="{FF2B5EF4-FFF2-40B4-BE49-F238E27FC236}">
                <a16:creationId xmlns:a16="http://schemas.microsoft.com/office/drawing/2014/main" id="{D950D525-0002-1CE1-9E55-5F24B4AC5F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AB87BF5D-373E-1FE4-5A88-17C0198A8616}"/>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9"/>
                                        </p:tgtEl>
                                        <p:attrNameLst>
                                          <p:attrName>ppt_x</p:attrName>
                                          <p:attrName>ppt_y</p:attrName>
                                        </p:attrNameLst>
                                      </p:cBhvr>
                                      <p:rCtr x="64557" y="17060"/>
                                    </p:animMotion>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80">
                                          <p:stCondLst>
                                            <p:cond delay="0"/>
                                          </p:stCondLst>
                                        </p:cTn>
                                        <p:tgtEl>
                                          <p:spTgt spid="10"/>
                                        </p:tgtEl>
                                      </p:cBhvr>
                                    </p:animEffect>
                                    <p:anim calcmode="lin" valueType="num">
                                      <p:cBhvr>
                                        <p:cTn id="1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7" dur="26">
                                          <p:stCondLst>
                                            <p:cond delay="650"/>
                                          </p:stCondLst>
                                        </p:cTn>
                                        <p:tgtEl>
                                          <p:spTgt spid="10"/>
                                        </p:tgtEl>
                                      </p:cBhvr>
                                      <p:to x="100000" y="60000"/>
                                    </p:animScale>
                                    <p:animScale>
                                      <p:cBhvr>
                                        <p:cTn id="18" dur="166" decel="50000">
                                          <p:stCondLst>
                                            <p:cond delay="676"/>
                                          </p:stCondLst>
                                        </p:cTn>
                                        <p:tgtEl>
                                          <p:spTgt spid="10"/>
                                        </p:tgtEl>
                                      </p:cBhvr>
                                      <p:to x="100000" y="100000"/>
                                    </p:animScale>
                                    <p:animScale>
                                      <p:cBhvr>
                                        <p:cTn id="19" dur="26">
                                          <p:stCondLst>
                                            <p:cond delay="1312"/>
                                          </p:stCondLst>
                                        </p:cTn>
                                        <p:tgtEl>
                                          <p:spTgt spid="10"/>
                                        </p:tgtEl>
                                      </p:cBhvr>
                                      <p:to x="100000" y="80000"/>
                                    </p:animScale>
                                    <p:animScale>
                                      <p:cBhvr>
                                        <p:cTn id="20" dur="166" decel="50000">
                                          <p:stCondLst>
                                            <p:cond delay="1338"/>
                                          </p:stCondLst>
                                        </p:cTn>
                                        <p:tgtEl>
                                          <p:spTgt spid="10"/>
                                        </p:tgtEl>
                                      </p:cBhvr>
                                      <p:to x="100000" y="100000"/>
                                    </p:animScale>
                                    <p:animScale>
                                      <p:cBhvr>
                                        <p:cTn id="21" dur="26">
                                          <p:stCondLst>
                                            <p:cond delay="1642"/>
                                          </p:stCondLst>
                                        </p:cTn>
                                        <p:tgtEl>
                                          <p:spTgt spid="10"/>
                                        </p:tgtEl>
                                      </p:cBhvr>
                                      <p:to x="100000" y="90000"/>
                                    </p:animScale>
                                    <p:animScale>
                                      <p:cBhvr>
                                        <p:cTn id="22" dur="166" decel="50000">
                                          <p:stCondLst>
                                            <p:cond delay="1668"/>
                                          </p:stCondLst>
                                        </p:cTn>
                                        <p:tgtEl>
                                          <p:spTgt spid="10"/>
                                        </p:tgtEl>
                                      </p:cBhvr>
                                      <p:to x="100000" y="100000"/>
                                    </p:animScale>
                                    <p:animScale>
                                      <p:cBhvr>
                                        <p:cTn id="23" dur="26">
                                          <p:stCondLst>
                                            <p:cond delay="1808"/>
                                          </p:stCondLst>
                                        </p:cTn>
                                        <p:tgtEl>
                                          <p:spTgt spid="10"/>
                                        </p:tgtEl>
                                      </p:cBhvr>
                                      <p:to x="100000" y="95000"/>
                                    </p:animScale>
                                    <p:animScale>
                                      <p:cBhvr>
                                        <p:cTn id="24" dur="166" decel="50000">
                                          <p:stCondLst>
                                            <p:cond delay="1834"/>
                                          </p:stCondLst>
                                        </p:cTn>
                                        <p:tgtEl>
                                          <p:spTgt spid="10"/>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D402F-FFE0-E8C8-B86E-051F4A184A61}"/>
            </a:ext>
          </a:extLst>
        </p:cNvPr>
        <p:cNvGrpSpPr/>
        <p:nvPr/>
      </p:nvGrpSpPr>
      <p:grpSpPr>
        <a:xfrm>
          <a:off x="0" y="0"/>
          <a:ext cx="0" cy="0"/>
          <a:chOff x="0" y="0"/>
          <a:chExt cx="0" cy="0"/>
        </a:xfrm>
      </p:grpSpPr>
      <p:pic>
        <p:nvPicPr>
          <p:cNvPr id="2" name="Picture 1" descr="Diagram, background pattern&#10;&#10;Description automatically generated">
            <a:extLst>
              <a:ext uri="{FF2B5EF4-FFF2-40B4-BE49-F238E27FC236}">
                <a16:creationId xmlns:a16="http://schemas.microsoft.com/office/drawing/2014/main" id="{122A1130-3CC7-07E1-C637-052F2833C6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9354B9E7-25DD-2274-19B8-C347452C52B5}"/>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sp>
        <p:nvSpPr>
          <p:cNvPr id="4" name="Title 1">
            <a:extLst>
              <a:ext uri="{FF2B5EF4-FFF2-40B4-BE49-F238E27FC236}">
                <a16:creationId xmlns:a16="http://schemas.microsoft.com/office/drawing/2014/main" id="{151FAB24-8A87-9308-45D9-14005F968725}"/>
              </a:ext>
            </a:extLst>
          </p:cNvPr>
          <p:cNvSpPr txBox="1">
            <a:spLocks/>
          </p:cNvSpPr>
          <p:nvPr/>
        </p:nvSpPr>
        <p:spPr>
          <a:xfrm>
            <a:off x="3918292" y="1360761"/>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904CD02B-97F1-3D73-1AA7-31F7B409ECE3}"/>
              </a:ext>
            </a:extLst>
          </p:cNvPr>
          <p:cNvSpPr txBox="1">
            <a:spLocks/>
          </p:cNvSpPr>
          <p:nvPr/>
        </p:nvSpPr>
        <p:spPr>
          <a:xfrm>
            <a:off x="6475409" y="1360761"/>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B8B793A5-78C6-646B-6F38-ACCEBFF5A2A5}"/>
              </a:ext>
            </a:extLst>
          </p:cNvPr>
          <p:cNvSpPr txBox="1">
            <a:spLocks/>
          </p:cNvSpPr>
          <p:nvPr/>
        </p:nvSpPr>
        <p:spPr>
          <a:xfrm>
            <a:off x="2353581" y="361794"/>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How are these words pronounced? </a:t>
            </a:r>
          </a:p>
        </p:txBody>
      </p:sp>
      <p:sp>
        <p:nvSpPr>
          <p:cNvPr id="19" name="Title 1">
            <a:extLst>
              <a:ext uri="{FF2B5EF4-FFF2-40B4-BE49-F238E27FC236}">
                <a16:creationId xmlns:a16="http://schemas.microsoft.com/office/drawing/2014/main" id="{42245C60-825C-2599-CC20-D805AF28E271}"/>
              </a:ext>
            </a:extLst>
          </p:cNvPr>
          <p:cNvSpPr txBox="1">
            <a:spLocks/>
          </p:cNvSpPr>
          <p:nvPr/>
        </p:nvSpPr>
        <p:spPr>
          <a:xfrm>
            <a:off x="2353581" y="2423074"/>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Only one is correctly spelt.</a:t>
            </a:r>
          </a:p>
        </p:txBody>
      </p:sp>
      <p:pic>
        <p:nvPicPr>
          <p:cNvPr id="8" name="Picture 7" descr="A picture containing wheel&#10;&#10;Description automatically generated">
            <a:extLst>
              <a:ext uri="{FF2B5EF4-FFF2-40B4-BE49-F238E27FC236}">
                <a16:creationId xmlns:a16="http://schemas.microsoft.com/office/drawing/2014/main" id="{B73C86CB-2E50-20FE-1865-F0F3EE2A8AB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3986" y="3930166"/>
            <a:ext cx="3344348" cy="3120228"/>
          </a:xfrm>
          <a:prstGeom prst="rect">
            <a:avLst/>
          </a:prstGeom>
        </p:spPr>
      </p:pic>
      <p:sp>
        <p:nvSpPr>
          <p:cNvPr id="9" name="Title 1">
            <a:extLst>
              <a:ext uri="{FF2B5EF4-FFF2-40B4-BE49-F238E27FC236}">
                <a16:creationId xmlns:a16="http://schemas.microsoft.com/office/drawing/2014/main" id="{E99F867F-44E4-E07D-B7CD-8131FABB36A5}"/>
              </a:ext>
            </a:extLst>
          </p:cNvPr>
          <p:cNvSpPr txBox="1">
            <a:spLocks/>
          </p:cNvSpPr>
          <p:nvPr/>
        </p:nvSpPr>
        <p:spPr>
          <a:xfrm>
            <a:off x="5898291" y="4349581"/>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a:t>
            </a:r>
          </a:p>
        </p:txBody>
      </p:sp>
      <p:sp>
        <p:nvSpPr>
          <p:cNvPr id="10" name="Title 1">
            <a:extLst>
              <a:ext uri="{FF2B5EF4-FFF2-40B4-BE49-F238E27FC236}">
                <a16:creationId xmlns:a16="http://schemas.microsoft.com/office/drawing/2014/main" id="{489B1778-392C-AD03-C33A-6D1121D9C1D8}"/>
              </a:ext>
            </a:extLst>
          </p:cNvPr>
          <p:cNvSpPr txBox="1">
            <a:spLocks/>
          </p:cNvSpPr>
          <p:nvPr/>
        </p:nvSpPr>
        <p:spPr>
          <a:xfrm>
            <a:off x="8455408" y="4349581"/>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es</a:t>
            </a:r>
          </a:p>
        </p:txBody>
      </p:sp>
      <p:sp>
        <p:nvSpPr>
          <p:cNvPr id="11" name="Cross 10">
            <a:extLst>
              <a:ext uri="{FF2B5EF4-FFF2-40B4-BE49-F238E27FC236}">
                <a16:creationId xmlns:a16="http://schemas.microsoft.com/office/drawing/2014/main" id="{2220E2A1-4BA1-3375-A3A4-222EC417AF0B}"/>
              </a:ext>
            </a:extLst>
          </p:cNvPr>
          <p:cNvSpPr/>
          <p:nvPr/>
        </p:nvSpPr>
        <p:spPr>
          <a:xfrm>
            <a:off x="7961267" y="4490018"/>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Right 11">
            <a:extLst>
              <a:ext uri="{FF2B5EF4-FFF2-40B4-BE49-F238E27FC236}">
                <a16:creationId xmlns:a16="http://schemas.microsoft.com/office/drawing/2014/main" id="{D909F53F-973E-2499-BDB2-220020C2C58F}"/>
              </a:ext>
            </a:extLst>
          </p:cNvPr>
          <p:cNvSpPr/>
          <p:nvPr/>
        </p:nvSpPr>
        <p:spPr>
          <a:xfrm>
            <a:off x="4428728" y="4450784"/>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6C473B82-C148-7FD9-4D97-2162A820AF18}"/>
              </a:ext>
            </a:extLst>
          </p:cNvPr>
          <p:cNvSpPr txBox="1">
            <a:spLocks/>
          </p:cNvSpPr>
          <p:nvPr/>
        </p:nvSpPr>
        <p:spPr>
          <a:xfrm>
            <a:off x="5898291" y="5318177"/>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to do</a:t>
            </a:r>
          </a:p>
        </p:txBody>
      </p:sp>
      <p:sp>
        <p:nvSpPr>
          <p:cNvPr id="14" name="Title 1">
            <a:extLst>
              <a:ext uri="{FF2B5EF4-FFF2-40B4-BE49-F238E27FC236}">
                <a16:creationId xmlns:a16="http://schemas.microsoft.com/office/drawing/2014/main" id="{E451A08E-D30F-09EE-545F-DDADB65702D5}"/>
              </a:ext>
            </a:extLst>
          </p:cNvPr>
          <p:cNvSpPr txBox="1">
            <a:spLocks/>
          </p:cNvSpPr>
          <p:nvPr/>
        </p:nvSpPr>
        <p:spPr>
          <a:xfrm>
            <a:off x="1965841" y="4284543"/>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does</a:t>
            </a:r>
            <a:r>
              <a:rPr lang="en-GB" sz="2800" dirty="0">
                <a:solidFill>
                  <a:schemeClr val="bg1"/>
                </a:solidFill>
                <a:latin typeface="+mn-lt"/>
                <a:ea typeface="Andika"/>
                <a:cs typeface="Andika"/>
              </a:rPr>
              <a:t> </a:t>
            </a:r>
          </a:p>
        </p:txBody>
      </p:sp>
      <p:sp>
        <p:nvSpPr>
          <p:cNvPr id="15" name="Title 1">
            <a:extLst>
              <a:ext uri="{FF2B5EF4-FFF2-40B4-BE49-F238E27FC236}">
                <a16:creationId xmlns:a16="http://schemas.microsoft.com/office/drawing/2014/main" id="{109C9243-E47A-4DB7-7558-D9E7B1327DF9}"/>
              </a:ext>
            </a:extLst>
          </p:cNvPr>
          <p:cNvSpPr txBox="1">
            <a:spLocks/>
          </p:cNvSpPr>
          <p:nvPr/>
        </p:nvSpPr>
        <p:spPr>
          <a:xfrm>
            <a:off x="8455409" y="5318178"/>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he/she/it</a:t>
            </a:r>
          </a:p>
        </p:txBody>
      </p:sp>
      <p:sp>
        <p:nvSpPr>
          <p:cNvPr id="16" name="Title 1">
            <a:extLst>
              <a:ext uri="{FF2B5EF4-FFF2-40B4-BE49-F238E27FC236}">
                <a16:creationId xmlns:a16="http://schemas.microsoft.com/office/drawing/2014/main" id="{B6E14994-DDC5-F606-916B-0B8F146CB193}"/>
              </a:ext>
            </a:extLst>
          </p:cNvPr>
          <p:cNvSpPr txBox="1">
            <a:spLocks/>
          </p:cNvSpPr>
          <p:nvPr/>
        </p:nvSpPr>
        <p:spPr>
          <a:xfrm>
            <a:off x="2353581" y="3335916"/>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But what if I knew what bits of words meant?</a:t>
            </a:r>
          </a:p>
        </p:txBody>
      </p:sp>
    </p:spTree>
    <p:extLst>
      <p:ext uri="{BB962C8B-B14F-4D97-AF65-F5344CB8AC3E}">
        <p14:creationId xmlns:p14="http://schemas.microsoft.com/office/powerpoint/2010/main" val="1487612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86E61-BDB4-08D5-FF8F-2EC47764358C}"/>
            </a:ext>
          </a:extLst>
        </p:cNvPr>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2A475FCA-787E-246B-1696-7C8F73E3FD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CF22E337-F239-4409-5B0A-866397894632}"/>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sp>
        <p:nvSpPr>
          <p:cNvPr id="9" name="Title 1">
            <a:extLst>
              <a:ext uri="{FF2B5EF4-FFF2-40B4-BE49-F238E27FC236}">
                <a16:creationId xmlns:a16="http://schemas.microsoft.com/office/drawing/2014/main" id="{7A9D7066-A234-0F33-B6A3-0A4C62F0FDA5}"/>
              </a:ext>
            </a:extLst>
          </p:cNvPr>
          <p:cNvSpPr txBox="1">
            <a:spLocks/>
          </p:cNvSpPr>
          <p:nvPr/>
        </p:nvSpPr>
        <p:spPr>
          <a:xfrm>
            <a:off x="5729110" y="1414968"/>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a:t>
            </a:r>
          </a:p>
        </p:txBody>
      </p:sp>
      <p:sp>
        <p:nvSpPr>
          <p:cNvPr id="10" name="Title 1">
            <a:extLst>
              <a:ext uri="{FF2B5EF4-FFF2-40B4-BE49-F238E27FC236}">
                <a16:creationId xmlns:a16="http://schemas.microsoft.com/office/drawing/2014/main" id="{BB298A0B-4710-0268-43AC-2BBEF7E69D20}"/>
              </a:ext>
            </a:extLst>
          </p:cNvPr>
          <p:cNvSpPr txBox="1">
            <a:spLocks/>
          </p:cNvSpPr>
          <p:nvPr/>
        </p:nvSpPr>
        <p:spPr>
          <a:xfrm>
            <a:off x="8286227" y="1414968"/>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es</a:t>
            </a:r>
          </a:p>
        </p:txBody>
      </p:sp>
      <p:sp>
        <p:nvSpPr>
          <p:cNvPr id="11" name="Cross 10">
            <a:extLst>
              <a:ext uri="{FF2B5EF4-FFF2-40B4-BE49-F238E27FC236}">
                <a16:creationId xmlns:a16="http://schemas.microsoft.com/office/drawing/2014/main" id="{AC99A708-5E5C-427B-E6F7-4332789BFA83}"/>
              </a:ext>
            </a:extLst>
          </p:cNvPr>
          <p:cNvSpPr/>
          <p:nvPr/>
        </p:nvSpPr>
        <p:spPr>
          <a:xfrm>
            <a:off x="7792086" y="1555405"/>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Right 11">
            <a:extLst>
              <a:ext uri="{FF2B5EF4-FFF2-40B4-BE49-F238E27FC236}">
                <a16:creationId xmlns:a16="http://schemas.microsoft.com/office/drawing/2014/main" id="{C54EBA7B-59AA-27E3-9A64-B326BB89FD2B}"/>
              </a:ext>
            </a:extLst>
          </p:cNvPr>
          <p:cNvSpPr/>
          <p:nvPr/>
        </p:nvSpPr>
        <p:spPr>
          <a:xfrm>
            <a:off x="4259547" y="1516171"/>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7A355695-AB8F-27EC-BCAD-90FCEE8F3934}"/>
              </a:ext>
            </a:extLst>
          </p:cNvPr>
          <p:cNvSpPr txBox="1">
            <a:spLocks/>
          </p:cNvSpPr>
          <p:nvPr/>
        </p:nvSpPr>
        <p:spPr>
          <a:xfrm>
            <a:off x="5729110" y="2383564"/>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to do</a:t>
            </a:r>
          </a:p>
        </p:txBody>
      </p:sp>
      <p:sp>
        <p:nvSpPr>
          <p:cNvPr id="14" name="Title 1">
            <a:extLst>
              <a:ext uri="{FF2B5EF4-FFF2-40B4-BE49-F238E27FC236}">
                <a16:creationId xmlns:a16="http://schemas.microsoft.com/office/drawing/2014/main" id="{9390CB36-ADCD-C321-A8EA-89C837219CF9}"/>
              </a:ext>
            </a:extLst>
          </p:cNvPr>
          <p:cNvSpPr txBox="1">
            <a:spLocks/>
          </p:cNvSpPr>
          <p:nvPr/>
        </p:nvSpPr>
        <p:spPr>
          <a:xfrm>
            <a:off x="1796660" y="1349930"/>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does</a:t>
            </a:r>
            <a:r>
              <a:rPr lang="en-GB" sz="2800" dirty="0">
                <a:solidFill>
                  <a:schemeClr val="bg1"/>
                </a:solidFill>
                <a:latin typeface="+mn-lt"/>
                <a:ea typeface="Andika"/>
                <a:cs typeface="Andika"/>
              </a:rPr>
              <a:t> </a:t>
            </a:r>
          </a:p>
        </p:txBody>
      </p:sp>
      <p:sp>
        <p:nvSpPr>
          <p:cNvPr id="15" name="Title 1">
            <a:extLst>
              <a:ext uri="{FF2B5EF4-FFF2-40B4-BE49-F238E27FC236}">
                <a16:creationId xmlns:a16="http://schemas.microsoft.com/office/drawing/2014/main" id="{2D58970A-EA2E-745A-D7DD-374778E49A78}"/>
              </a:ext>
            </a:extLst>
          </p:cNvPr>
          <p:cNvSpPr txBox="1">
            <a:spLocks/>
          </p:cNvSpPr>
          <p:nvPr/>
        </p:nvSpPr>
        <p:spPr>
          <a:xfrm>
            <a:off x="8286228" y="2383565"/>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he/she/it</a:t>
            </a:r>
          </a:p>
        </p:txBody>
      </p:sp>
      <p:sp>
        <p:nvSpPr>
          <p:cNvPr id="16" name="Title 1">
            <a:extLst>
              <a:ext uri="{FF2B5EF4-FFF2-40B4-BE49-F238E27FC236}">
                <a16:creationId xmlns:a16="http://schemas.microsoft.com/office/drawing/2014/main" id="{DF60BB11-9795-7F63-F1E9-3BA9448283D9}"/>
              </a:ext>
            </a:extLst>
          </p:cNvPr>
          <p:cNvSpPr txBox="1">
            <a:spLocks/>
          </p:cNvSpPr>
          <p:nvPr/>
        </p:nvSpPr>
        <p:spPr>
          <a:xfrm>
            <a:off x="2184400" y="401303"/>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But what if I knew what bits of words meant?</a:t>
            </a:r>
          </a:p>
        </p:txBody>
      </p:sp>
      <p:sp>
        <p:nvSpPr>
          <p:cNvPr id="7" name="Title 1">
            <a:extLst>
              <a:ext uri="{FF2B5EF4-FFF2-40B4-BE49-F238E27FC236}">
                <a16:creationId xmlns:a16="http://schemas.microsoft.com/office/drawing/2014/main" id="{17518602-272B-BF99-7F2D-FE008926BE0F}"/>
              </a:ext>
            </a:extLst>
          </p:cNvPr>
          <p:cNvSpPr txBox="1">
            <a:spLocks/>
          </p:cNvSpPr>
          <p:nvPr/>
        </p:nvSpPr>
        <p:spPr>
          <a:xfrm>
            <a:off x="864973" y="3343624"/>
            <a:ext cx="10738022"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By knowing what the word means, I know the correct spelling!!!</a:t>
            </a:r>
          </a:p>
        </p:txBody>
      </p:sp>
      <p:sp>
        <p:nvSpPr>
          <p:cNvPr id="17" name="Title 1">
            <a:extLst>
              <a:ext uri="{FF2B5EF4-FFF2-40B4-BE49-F238E27FC236}">
                <a16:creationId xmlns:a16="http://schemas.microsoft.com/office/drawing/2014/main" id="{EE8CDA50-2A1F-514D-2658-2A94431F1F8B}"/>
              </a:ext>
            </a:extLst>
          </p:cNvPr>
          <p:cNvSpPr txBox="1">
            <a:spLocks/>
          </p:cNvSpPr>
          <p:nvPr/>
        </p:nvSpPr>
        <p:spPr>
          <a:xfrm>
            <a:off x="3960422" y="4572819"/>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20" name="Title 1">
            <a:extLst>
              <a:ext uri="{FF2B5EF4-FFF2-40B4-BE49-F238E27FC236}">
                <a16:creationId xmlns:a16="http://schemas.microsoft.com/office/drawing/2014/main" id="{BF5C0821-4E7D-8373-C452-5671B3879D86}"/>
              </a:ext>
            </a:extLst>
          </p:cNvPr>
          <p:cNvSpPr txBox="1">
            <a:spLocks/>
          </p:cNvSpPr>
          <p:nvPr/>
        </p:nvSpPr>
        <p:spPr>
          <a:xfrm>
            <a:off x="6517539" y="4572819"/>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21" name="Multiplication Sign 20">
            <a:extLst>
              <a:ext uri="{FF2B5EF4-FFF2-40B4-BE49-F238E27FC236}">
                <a16:creationId xmlns:a16="http://schemas.microsoft.com/office/drawing/2014/main" id="{D357FEDD-F0CC-5992-242B-6844793BDFB7}"/>
              </a:ext>
            </a:extLst>
          </p:cNvPr>
          <p:cNvSpPr/>
          <p:nvPr/>
        </p:nvSpPr>
        <p:spPr>
          <a:xfrm>
            <a:off x="6537876" y="3808011"/>
            <a:ext cx="1980000" cy="2193616"/>
          </a:xfrm>
          <a:prstGeom prst="mathMultiply">
            <a:avLst>
              <a:gd name="adj1" fmla="val 7294"/>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itle 1">
            <a:extLst>
              <a:ext uri="{FF2B5EF4-FFF2-40B4-BE49-F238E27FC236}">
                <a16:creationId xmlns:a16="http://schemas.microsoft.com/office/drawing/2014/main" id="{ED2A50A6-6222-654D-4B48-BA23489A9BDE}"/>
              </a:ext>
            </a:extLst>
          </p:cNvPr>
          <p:cNvSpPr txBox="1">
            <a:spLocks/>
          </p:cNvSpPr>
          <p:nvPr/>
        </p:nvSpPr>
        <p:spPr>
          <a:xfrm>
            <a:off x="2450362" y="5733168"/>
            <a:ext cx="7966384"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These bits of words are called “morphemes”.</a:t>
            </a:r>
          </a:p>
        </p:txBody>
      </p:sp>
      <p:pic>
        <p:nvPicPr>
          <p:cNvPr id="23" name="Picture 22" descr="A picture containing toy, vector graphics&#10;&#10;Description automatically generated">
            <a:extLst>
              <a:ext uri="{FF2B5EF4-FFF2-40B4-BE49-F238E27FC236}">
                <a16:creationId xmlns:a16="http://schemas.microsoft.com/office/drawing/2014/main" id="{6AD7087A-6443-A9D0-A6CD-5F70B7F829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873" y="4174838"/>
            <a:ext cx="3140056" cy="2475757"/>
          </a:xfrm>
          <a:prstGeom prst="rect">
            <a:avLst/>
          </a:prstGeom>
        </p:spPr>
      </p:pic>
    </p:spTree>
    <p:extLst>
      <p:ext uri="{BB962C8B-B14F-4D97-AF65-F5344CB8AC3E}">
        <p14:creationId xmlns:p14="http://schemas.microsoft.com/office/powerpoint/2010/main" val="848126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1B42-5016-8391-A2B5-BDEFDD7C704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F5D2E0E3-0B73-9F22-48BE-5028F2E566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CD21B34-8EF5-14C0-66F0-2053323160C4}"/>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pic>
        <p:nvPicPr>
          <p:cNvPr id="7" name="Picture 6" descr="A close-up of a toy&#10;&#10;Description automatically generated with medium confidence">
            <a:extLst>
              <a:ext uri="{FF2B5EF4-FFF2-40B4-BE49-F238E27FC236}">
                <a16:creationId xmlns:a16="http://schemas.microsoft.com/office/drawing/2014/main" id="{D3DAAD5C-5F12-3188-AC7C-989CAD201F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35" y="4093065"/>
            <a:ext cx="2168862" cy="2794430"/>
          </a:xfrm>
          <a:prstGeom prst="rect">
            <a:avLst/>
          </a:prstGeom>
        </p:spPr>
      </p:pic>
      <p:sp>
        <p:nvSpPr>
          <p:cNvPr id="4" name="Title 1">
            <a:extLst>
              <a:ext uri="{FF2B5EF4-FFF2-40B4-BE49-F238E27FC236}">
                <a16:creationId xmlns:a16="http://schemas.microsoft.com/office/drawing/2014/main" id="{2CAEC61A-8A44-FF58-D38F-7B8B64156B6B}"/>
              </a:ext>
            </a:extLst>
          </p:cNvPr>
          <p:cNvSpPr txBox="1">
            <a:spLocks/>
          </p:cNvSpPr>
          <p:nvPr/>
        </p:nvSpPr>
        <p:spPr>
          <a:xfrm>
            <a:off x="3078032" y="2722557"/>
            <a:ext cx="3017967" cy="959579"/>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3A35EC4B-1875-D7D1-43D4-997B8DE58C37}"/>
              </a:ext>
            </a:extLst>
          </p:cNvPr>
          <p:cNvSpPr txBox="1">
            <a:spLocks/>
          </p:cNvSpPr>
          <p:nvPr/>
        </p:nvSpPr>
        <p:spPr>
          <a:xfrm>
            <a:off x="6791029" y="2722556"/>
            <a:ext cx="3017967" cy="959579"/>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err="1">
                <a:solidFill>
                  <a:schemeClr val="bg1"/>
                </a:solidFill>
                <a:latin typeface="+mn-lt"/>
                <a:ea typeface="Andika"/>
                <a:cs typeface="Andika"/>
              </a:rPr>
              <a:t>duzz</a:t>
            </a:r>
            <a:endParaRPr lang="en-GB"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3802D5F2-1FA8-E6E9-C45E-9A25E79924E1}"/>
              </a:ext>
            </a:extLst>
          </p:cNvPr>
          <p:cNvSpPr txBox="1">
            <a:spLocks/>
          </p:cNvSpPr>
          <p:nvPr/>
        </p:nvSpPr>
        <p:spPr>
          <a:xfrm>
            <a:off x="370704" y="383060"/>
            <a:ext cx="11454712" cy="2088292"/>
          </a:xfrm>
          <a:prstGeom prst="roundRect">
            <a:avLst>
              <a:gd name="adj" fmla="val 31674"/>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spelling of a word relates to:</a:t>
            </a:r>
          </a:p>
          <a:p>
            <a:pPr algn="ctr"/>
            <a:r>
              <a:rPr lang="en-GB" sz="4000" dirty="0">
                <a:solidFill>
                  <a:schemeClr val="bg1"/>
                </a:solidFill>
                <a:latin typeface="+mn-lt"/>
                <a:ea typeface="Andika"/>
                <a:cs typeface="Andika"/>
              </a:rPr>
              <a:t>how the word is pronounced (phonics) and </a:t>
            </a:r>
          </a:p>
          <a:p>
            <a:pPr algn="ctr"/>
            <a:r>
              <a:rPr lang="en-GB" sz="4000" dirty="0">
                <a:solidFill>
                  <a:schemeClr val="bg1"/>
                </a:solidFill>
                <a:latin typeface="+mn-lt"/>
                <a:ea typeface="Andika"/>
                <a:cs typeface="Andika"/>
              </a:rPr>
              <a:t>what the word means (morphology). </a:t>
            </a:r>
          </a:p>
        </p:txBody>
      </p:sp>
      <p:sp>
        <p:nvSpPr>
          <p:cNvPr id="2" name="Title 1">
            <a:extLst>
              <a:ext uri="{FF2B5EF4-FFF2-40B4-BE49-F238E27FC236}">
                <a16:creationId xmlns:a16="http://schemas.microsoft.com/office/drawing/2014/main" id="{7DCA5E2B-DD4C-F47E-ADB6-D9A902FC06A8}"/>
              </a:ext>
            </a:extLst>
          </p:cNvPr>
          <p:cNvSpPr txBox="1">
            <a:spLocks/>
          </p:cNvSpPr>
          <p:nvPr/>
        </p:nvSpPr>
        <p:spPr>
          <a:xfrm>
            <a:off x="2338281" y="3933341"/>
            <a:ext cx="8905497" cy="2541599"/>
          </a:xfrm>
          <a:prstGeom prst="roundRect">
            <a:avLst>
              <a:gd name="adj" fmla="val 25095"/>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These words would be pronounced the same. Phonetically they are “correct”. </a:t>
            </a:r>
            <a:br>
              <a:rPr lang="en-GB" sz="2800" dirty="0">
                <a:solidFill>
                  <a:schemeClr val="bg1"/>
                </a:solidFill>
                <a:latin typeface="+mn-lt"/>
                <a:ea typeface="Andika"/>
                <a:cs typeface="Andika"/>
              </a:rPr>
            </a:br>
            <a:br>
              <a:rPr lang="en-GB" sz="2800" dirty="0">
                <a:solidFill>
                  <a:schemeClr val="bg1"/>
                </a:solidFill>
                <a:latin typeface="+mn-lt"/>
                <a:ea typeface="Andika"/>
                <a:cs typeface="Andika"/>
              </a:rPr>
            </a:br>
            <a:r>
              <a:rPr lang="en-GB" sz="2800" dirty="0">
                <a:solidFill>
                  <a:schemeClr val="bg1"/>
                </a:solidFill>
                <a:latin typeface="+mn-lt"/>
                <a:ea typeface="Andika"/>
                <a:cs typeface="Andika"/>
              </a:rPr>
              <a:t>But only one conveys the meaning of the word. </a:t>
            </a:r>
          </a:p>
        </p:txBody>
      </p:sp>
    </p:spTree>
    <p:extLst>
      <p:ext uri="{BB962C8B-B14F-4D97-AF65-F5344CB8AC3E}">
        <p14:creationId xmlns:p14="http://schemas.microsoft.com/office/powerpoint/2010/main" val="3384485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D838A-F7F3-3D2B-DE35-212419005FA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88CEF67C-F412-C62C-ED8A-5DEFA1826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A82E3C5D-C18B-5820-922B-DF7F9712BF31}"/>
              </a:ext>
            </a:extLst>
          </p:cNvPr>
          <p:cNvSpPr>
            <a:spLocks noGrp="1"/>
          </p:cNvSpPr>
          <p:nvPr>
            <p:ph idx="1"/>
          </p:nvPr>
        </p:nvSpPr>
        <p:spPr>
          <a:xfrm>
            <a:off x="203884" y="194310"/>
            <a:ext cx="11784231" cy="6480810"/>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Types of Morphemes</a:t>
            </a:r>
          </a:p>
        </p:txBody>
      </p:sp>
      <p:sp>
        <p:nvSpPr>
          <p:cNvPr id="22" name="Title 1">
            <a:extLst>
              <a:ext uri="{FF2B5EF4-FFF2-40B4-BE49-F238E27FC236}">
                <a16:creationId xmlns:a16="http://schemas.microsoft.com/office/drawing/2014/main" id="{D1ED5C0D-F6C2-6E31-8CC0-916240773B06}"/>
              </a:ext>
            </a:extLst>
          </p:cNvPr>
          <p:cNvSpPr txBox="1">
            <a:spLocks/>
          </p:cNvSpPr>
          <p:nvPr/>
        </p:nvSpPr>
        <p:spPr>
          <a:xfrm>
            <a:off x="825843" y="1612050"/>
            <a:ext cx="10540313"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Morphemes can be divided into….</a:t>
            </a:r>
          </a:p>
        </p:txBody>
      </p:sp>
      <p:sp>
        <p:nvSpPr>
          <p:cNvPr id="9" name="TextBox 8">
            <a:extLst>
              <a:ext uri="{FF2B5EF4-FFF2-40B4-BE49-F238E27FC236}">
                <a16:creationId xmlns:a16="http://schemas.microsoft.com/office/drawing/2014/main" id="{A936192E-0FC4-20B2-5114-BE6333289175}"/>
              </a:ext>
            </a:extLst>
          </p:cNvPr>
          <p:cNvSpPr txBox="1"/>
          <p:nvPr/>
        </p:nvSpPr>
        <p:spPr>
          <a:xfrm>
            <a:off x="4749999" y="2713911"/>
            <a:ext cx="2380649" cy="715089"/>
          </a:xfrm>
          <a:prstGeom prst="roundRect">
            <a:avLst/>
          </a:prstGeom>
          <a:solidFill>
            <a:srgbClr val="EF8023"/>
          </a:solidFill>
        </p:spPr>
        <p:txBody>
          <a:bodyPr wrap="square" rtlCol="0">
            <a:spAutoFit/>
          </a:bodyPr>
          <a:lstStyle/>
          <a:p>
            <a:pPr algn="ctr"/>
            <a:r>
              <a:rPr lang="en-GB" sz="3600" dirty="0">
                <a:solidFill>
                  <a:schemeClr val="bg1"/>
                </a:solidFill>
              </a:rPr>
              <a:t>Base</a:t>
            </a:r>
          </a:p>
        </p:txBody>
      </p:sp>
      <p:grpSp>
        <p:nvGrpSpPr>
          <p:cNvPr id="20" name="Group 19">
            <a:extLst>
              <a:ext uri="{FF2B5EF4-FFF2-40B4-BE49-F238E27FC236}">
                <a16:creationId xmlns:a16="http://schemas.microsoft.com/office/drawing/2014/main" id="{CEFECFC0-A917-1C16-D234-6852A257D410}"/>
              </a:ext>
            </a:extLst>
          </p:cNvPr>
          <p:cNvGrpSpPr/>
          <p:nvPr/>
        </p:nvGrpSpPr>
        <p:grpSpPr>
          <a:xfrm>
            <a:off x="353858" y="2682404"/>
            <a:ext cx="3363159" cy="1315624"/>
            <a:chOff x="614037" y="3478318"/>
            <a:chExt cx="3363159" cy="1315624"/>
          </a:xfrm>
          <a:solidFill>
            <a:srgbClr val="002060"/>
          </a:solidFill>
        </p:grpSpPr>
        <p:sp>
          <p:nvSpPr>
            <p:cNvPr id="21" name="TextBox 20">
              <a:extLst>
                <a:ext uri="{FF2B5EF4-FFF2-40B4-BE49-F238E27FC236}">
                  <a16:creationId xmlns:a16="http://schemas.microsoft.com/office/drawing/2014/main" id="{A7E5E910-C9B6-3E6A-695E-2331CF738C7E}"/>
                </a:ext>
              </a:extLst>
            </p:cNvPr>
            <p:cNvSpPr txBox="1"/>
            <p:nvPr/>
          </p:nvSpPr>
          <p:spPr>
            <a:xfrm>
              <a:off x="614037" y="3478318"/>
              <a:ext cx="1828800" cy="715089"/>
            </a:xfrm>
            <a:prstGeom prst="roundRect">
              <a:avLst/>
            </a:prstGeom>
            <a:grpFill/>
          </p:spPr>
          <p:txBody>
            <a:bodyPr wrap="square" rtlCol="0">
              <a:spAutoFit/>
            </a:bodyPr>
            <a:lstStyle/>
            <a:p>
              <a:pPr algn="ctr"/>
              <a:r>
                <a:rPr lang="en-GB" sz="3600" dirty="0">
                  <a:solidFill>
                    <a:schemeClr val="bg1"/>
                  </a:solidFill>
                </a:rPr>
                <a:t>Prefix</a:t>
              </a:r>
            </a:p>
          </p:txBody>
        </p:sp>
        <p:cxnSp>
          <p:nvCxnSpPr>
            <p:cNvPr id="27" name="Straight Arrow Connector 26">
              <a:extLst>
                <a:ext uri="{FF2B5EF4-FFF2-40B4-BE49-F238E27FC236}">
                  <a16:creationId xmlns:a16="http://schemas.microsoft.com/office/drawing/2014/main" id="{DAAAD507-A2BA-F0B8-2123-28C433EDEDC3}"/>
                </a:ext>
              </a:extLst>
            </p:cNvPr>
            <p:cNvCxnSpPr/>
            <p:nvPr/>
          </p:nvCxnSpPr>
          <p:spPr>
            <a:xfrm>
              <a:off x="2442837" y="4224914"/>
              <a:ext cx="1534359" cy="569028"/>
            </a:xfrm>
            <a:prstGeom prst="straightConnector1">
              <a:avLst/>
            </a:prstGeom>
            <a:grpFill/>
            <a:ln w="57150">
              <a:solidFill>
                <a:srgbClr val="0B267C"/>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61A7D9F0-18CA-33B1-3625-88473EDC7276}"/>
              </a:ext>
            </a:extLst>
          </p:cNvPr>
          <p:cNvGrpSpPr/>
          <p:nvPr/>
        </p:nvGrpSpPr>
        <p:grpSpPr>
          <a:xfrm>
            <a:off x="8271262" y="2731498"/>
            <a:ext cx="3413170" cy="1204386"/>
            <a:chOff x="8531441" y="3527412"/>
            <a:chExt cx="3413170" cy="1204386"/>
          </a:xfrm>
        </p:grpSpPr>
        <p:sp>
          <p:nvSpPr>
            <p:cNvPr id="29" name="TextBox 28">
              <a:extLst>
                <a:ext uri="{FF2B5EF4-FFF2-40B4-BE49-F238E27FC236}">
                  <a16:creationId xmlns:a16="http://schemas.microsoft.com/office/drawing/2014/main" id="{C3EB3E1E-1C6D-381B-854C-D71B64ADE210}"/>
                </a:ext>
              </a:extLst>
            </p:cNvPr>
            <p:cNvSpPr txBox="1"/>
            <p:nvPr/>
          </p:nvSpPr>
          <p:spPr>
            <a:xfrm>
              <a:off x="9563962" y="3527412"/>
              <a:ext cx="2380649" cy="715089"/>
            </a:xfrm>
            <a:prstGeom prst="roundRect">
              <a:avLst/>
            </a:prstGeom>
            <a:solidFill>
              <a:srgbClr val="00B050"/>
            </a:solidFill>
            <a:ln>
              <a:solidFill>
                <a:srgbClr val="00B050"/>
              </a:solidFill>
            </a:ln>
          </p:spPr>
          <p:txBody>
            <a:bodyPr wrap="square" rtlCol="0">
              <a:spAutoFit/>
            </a:bodyPr>
            <a:lstStyle/>
            <a:p>
              <a:pPr algn="ctr"/>
              <a:r>
                <a:rPr lang="en-GB" sz="3600" dirty="0">
                  <a:solidFill>
                    <a:schemeClr val="bg1"/>
                  </a:solidFill>
                </a:rPr>
                <a:t>Suffix</a:t>
              </a:r>
            </a:p>
          </p:txBody>
        </p:sp>
        <p:cxnSp>
          <p:nvCxnSpPr>
            <p:cNvPr id="30" name="Straight Arrow Connector 29">
              <a:extLst>
                <a:ext uri="{FF2B5EF4-FFF2-40B4-BE49-F238E27FC236}">
                  <a16:creationId xmlns:a16="http://schemas.microsoft.com/office/drawing/2014/main" id="{9F1C76CA-2A4F-DCA0-E35E-458886BE0A21}"/>
                </a:ext>
              </a:extLst>
            </p:cNvPr>
            <p:cNvCxnSpPr/>
            <p:nvPr/>
          </p:nvCxnSpPr>
          <p:spPr>
            <a:xfrm flipH="1">
              <a:off x="8531441" y="4193407"/>
              <a:ext cx="932155" cy="538391"/>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1" name="Straight Arrow Connector 30">
            <a:extLst>
              <a:ext uri="{FF2B5EF4-FFF2-40B4-BE49-F238E27FC236}">
                <a16:creationId xmlns:a16="http://schemas.microsoft.com/office/drawing/2014/main" id="{5DF79738-BC4B-4D85-C024-7B3985D06BF4}"/>
              </a:ext>
            </a:extLst>
          </p:cNvPr>
          <p:cNvCxnSpPr>
            <a:cxnSpLocks/>
          </p:cNvCxnSpPr>
          <p:nvPr/>
        </p:nvCxnSpPr>
        <p:spPr>
          <a:xfrm>
            <a:off x="5848789" y="3331221"/>
            <a:ext cx="0" cy="666810"/>
          </a:xfrm>
          <a:prstGeom prst="straightConnector1">
            <a:avLst/>
          </a:prstGeom>
          <a:solidFill>
            <a:srgbClr val="002060"/>
          </a:solidFill>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9FB3D439-559F-1E4D-5DC6-439FEC483626}"/>
              </a:ext>
            </a:extLst>
          </p:cNvPr>
          <p:cNvGrpSpPr/>
          <p:nvPr/>
        </p:nvGrpSpPr>
        <p:grpSpPr>
          <a:xfrm>
            <a:off x="1241219" y="4014494"/>
            <a:ext cx="2192560" cy="2109107"/>
            <a:chOff x="1241219" y="4014494"/>
            <a:chExt cx="2192560" cy="2109107"/>
          </a:xfrm>
        </p:grpSpPr>
        <p:pic>
          <p:nvPicPr>
            <p:cNvPr id="7" name="Picture 6">
              <a:extLst>
                <a:ext uri="{FF2B5EF4-FFF2-40B4-BE49-F238E27FC236}">
                  <a16:creationId xmlns:a16="http://schemas.microsoft.com/office/drawing/2014/main" id="{F89FD8E2-B8E2-59AD-55BD-A9268719EA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481" b="97284" l="2113" r="98357">
                          <a14:foregroundMark x1="17371" y1="19012" x2="28404" y2="12099"/>
                          <a14:foregroundMark x1="77950" y1="28889" x2="84507" y2="31111"/>
                          <a14:foregroundMark x1="77221" y1="28642" x2="77950" y2="28889"/>
                          <a14:foregroundMark x1="76492" y1="28395" x2="77221" y2="28642"/>
                          <a14:foregroundMark x1="28404" y1="12099" x2="76492" y2="28395"/>
                          <a14:foregroundMark x1="84507" y1="31111" x2="36385" y2="54815"/>
                          <a14:foregroundMark x1="36385" y1="54815" x2="21831" y2="68148"/>
                          <a14:foregroundMark x1="21831" y1="68148" x2="20892" y2="89383"/>
                          <a14:foregroundMark x1="20892" y1="89383" x2="10798" y2="74568"/>
                          <a14:foregroundMark x1="10798" y1="74568" x2="2582" y2="34074"/>
                          <a14:foregroundMark x1="2582" y1="34074" x2="4930" y2="18765"/>
                          <a14:foregroundMark x1="4930" y1="18765" x2="18779" y2="9383"/>
                          <a14:foregroundMark x1="18779" y1="9383" x2="40376" y2="8642"/>
                          <a14:foregroundMark x1="40376" y1="8642" x2="22300" y2="25926"/>
                          <a14:foregroundMark x1="22300" y1="25926" x2="21831" y2="36543"/>
                          <a14:foregroundMark x1="21831" y1="36543" x2="26056" y2="47901"/>
                          <a14:foregroundMark x1="26056" y1="47901" x2="35211" y2="59753"/>
                          <a14:foregroundMark x1="35211" y1="59753" x2="47418" y2="61235"/>
                          <a14:foregroundMark x1="47418" y1="61235" x2="53286" y2="50123"/>
                          <a14:foregroundMark x1="53286" y1="50123" x2="53521" y2="36790"/>
                          <a14:foregroundMark x1="53521" y1="36790" x2="56808" y2="25432"/>
                          <a14:foregroundMark x1="56808" y1="25432" x2="56808" y2="13827"/>
                          <a14:foregroundMark x1="56808" y1="13827" x2="56573" y2="13827"/>
                          <a14:foregroundMark x1="36150" y1="3951" x2="14085" y2="6914"/>
                          <a14:foregroundMark x1="14085" y1="6914" x2="5399" y2="20988"/>
                          <a14:foregroundMark x1="5399" y1="20988" x2="6808" y2="93827"/>
                          <a14:foregroundMark x1="6808" y1="93827" x2="18779" y2="94074"/>
                          <a14:foregroundMark x1="18779" y1="94074" x2="13850" y2="86420"/>
                          <a14:foregroundMark x1="2817" y1="21728" x2="2347" y2="54321"/>
                          <a14:foregroundMark x1="2347" y1="54321" x2="2347" y2="54321"/>
                          <a14:foregroundMark x1="16432" y1="2469" x2="26995" y2="2222"/>
                          <a14:foregroundMark x1="93192" y1="32099" x2="93192" y2="32099"/>
                          <a14:foregroundMark x1="98357" y1="34815" x2="98357" y2="34815"/>
                          <a14:foregroundMark x1="10094" y1="97284" x2="10094" y2="97284"/>
                          <a14:backgroundMark x1="77700" y1="28642" x2="77700" y2="28642"/>
                          <a14:backgroundMark x1="78404" y1="28642" x2="78404" y2="28642"/>
                          <a14:backgroundMark x1="79108" y1="28889" x2="79108" y2="28889"/>
                          <a14:backgroundMark x1="76995" y1="28395" x2="76995" y2="28395"/>
                          <a14:backgroundMark x1="77465" y1="28395" x2="77465" y2="28395"/>
                        </a14:backgroundRemoval>
                      </a14:imgEffect>
                    </a14:imgLayer>
                  </a14:imgProps>
                </a:ext>
                <a:ext uri="{28A0092B-C50C-407E-A947-70E740481C1C}">
                  <a14:useLocalDpi xmlns:a14="http://schemas.microsoft.com/office/drawing/2010/main" val="0"/>
                </a:ext>
              </a:extLst>
            </a:blip>
            <a:srcRect l="1168"/>
            <a:stretch>
              <a:fillRect/>
            </a:stretch>
          </p:blipFill>
          <p:spPr>
            <a:xfrm>
              <a:off x="1241219" y="4014494"/>
              <a:ext cx="2192560" cy="2109107"/>
            </a:xfrm>
            <a:prstGeom prst="rect">
              <a:avLst/>
            </a:prstGeom>
          </p:spPr>
        </p:pic>
        <p:sp>
          <p:nvSpPr>
            <p:cNvPr id="13" name="TextBox 12">
              <a:extLst>
                <a:ext uri="{FF2B5EF4-FFF2-40B4-BE49-F238E27FC236}">
                  <a16:creationId xmlns:a16="http://schemas.microsoft.com/office/drawing/2014/main" id="{AEE82CF6-C374-C7F6-AD32-305B8DF13906}"/>
                </a:ext>
              </a:extLst>
            </p:cNvPr>
            <p:cNvSpPr txBox="1"/>
            <p:nvPr/>
          </p:nvSpPr>
          <p:spPr>
            <a:xfrm>
              <a:off x="1268258" y="4468882"/>
              <a:ext cx="1491448" cy="1200329"/>
            </a:xfrm>
            <a:prstGeom prst="rect">
              <a:avLst/>
            </a:prstGeom>
            <a:noFill/>
          </p:spPr>
          <p:txBody>
            <a:bodyPr wrap="square" rtlCol="0">
              <a:spAutoFit/>
            </a:bodyPr>
            <a:lstStyle/>
            <a:p>
              <a:pPr algn="ctr"/>
              <a:r>
                <a:rPr lang="en-GB" sz="7200" dirty="0">
                  <a:solidFill>
                    <a:schemeClr val="bg1"/>
                  </a:solidFill>
                </a:rPr>
                <a:t>un</a:t>
              </a:r>
              <a:endParaRPr lang="en-GB" dirty="0">
                <a:solidFill>
                  <a:schemeClr val="bg1"/>
                </a:solidFill>
              </a:endParaRPr>
            </a:p>
          </p:txBody>
        </p:sp>
      </p:grpSp>
      <p:grpSp>
        <p:nvGrpSpPr>
          <p:cNvPr id="23" name="Group 22">
            <a:extLst>
              <a:ext uri="{FF2B5EF4-FFF2-40B4-BE49-F238E27FC236}">
                <a16:creationId xmlns:a16="http://schemas.microsoft.com/office/drawing/2014/main" id="{3CC2D28B-1FB8-6F01-5D7B-73DC0576683B}"/>
              </a:ext>
            </a:extLst>
          </p:cNvPr>
          <p:cNvGrpSpPr/>
          <p:nvPr/>
        </p:nvGrpSpPr>
        <p:grpSpPr>
          <a:xfrm>
            <a:off x="4788362" y="4003311"/>
            <a:ext cx="2487918" cy="2104867"/>
            <a:chOff x="4788362" y="4003311"/>
            <a:chExt cx="2487918" cy="2104867"/>
          </a:xfrm>
        </p:grpSpPr>
        <p:pic>
          <p:nvPicPr>
            <p:cNvPr id="4" name="Picture 3">
              <a:extLst>
                <a:ext uri="{FF2B5EF4-FFF2-40B4-BE49-F238E27FC236}">
                  <a16:creationId xmlns:a16="http://schemas.microsoft.com/office/drawing/2014/main" id="{12C5CEA4-CB18-8361-58A8-1D099898ABD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695" b="95813" l="491" r="98526">
                          <a14:foregroundMark x1="6143" y1="14286" x2="16708" y2="10099"/>
                          <a14:foregroundMark x1="16708" y1="10099" x2="32924" y2="18719"/>
                          <a14:foregroundMark x1="32924" y1="18719" x2="90172" y2="26355"/>
                          <a14:foregroundMark x1="59214" y1="33744" x2="45946" y2="46798"/>
                          <a14:foregroundMark x1="45946" y1="46798" x2="6634" y2="52217"/>
                          <a14:foregroundMark x1="6634" y1="52217" x2="22359" y2="49015"/>
                          <a14:foregroundMark x1="22359" y1="49015" x2="25061" y2="44581"/>
                          <a14:foregroundMark x1="11794" y1="64039" x2="13268" y2="76601"/>
                          <a14:foregroundMark x1="13268" y1="76601" x2="35872" y2="85961"/>
                          <a14:foregroundMark x1="35872" y1="85961" x2="53563" y2="76108"/>
                          <a14:foregroundMark x1="53563" y1="76108" x2="52334" y2="62808"/>
                          <a14:foregroundMark x1="47420" y1="94089" x2="18182" y2="91133"/>
                          <a14:foregroundMark x1="18182" y1="91133" x2="5651" y2="83744"/>
                          <a14:foregroundMark x1="5651" y1="83744" x2="4423" y2="59360"/>
                          <a14:foregroundMark x1="4423" y1="59360" x2="6143" y2="47537"/>
                          <a14:foregroundMark x1="6143" y1="47537" x2="6388" y2="47291"/>
                          <a14:foregroundMark x1="7125" y1="21921" x2="2211" y2="12808"/>
                          <a14:foregroundMark x1="2211" y1="12808" x2="21376" y2="5419"/>
                          <a14:foregroundMark x1="21376" y1="5419" x2="30958" y2="3695"/>
                          <a14:foregroundMark x1="30958" y1="3695" x2="36609" y2="4926"/>
                          <a14:foregroundMark x1="94840" y1="28079" x2="94840" y2="28079"/>
                          <a14:foregroundMark x1="98771" y1="29557" x2="98771" y2="29557"/>
                          <a14:foregroundMark x1="43980" y1="96059" x2="43980" y2="96059"/>
                          <a14:foregroundMark x1="1229" y1="74138" x2="1229" y2="74138"/>
                          <a14:foregroundMark x1="491" y1="18227" x2="491" y2="18227"/>
                        </a14:backgroundRemoval>
                      </a14:imgEffect>
                    </a14:imgLayer>
                  </a14:imgProps>
                </a:ext>
                <a:ext uri="{28A0092B-C50C-407E-A947-70E740481C1C}">
                  <a14:useLocalDpi xmlns:a14="http://schemas.microsoft.com/office/drawing/2010/main" val="0"/>
                </a:ext>
              </a:extLst>
            </a:blip>
            <a:stretch>
              <a:fillRect/>
            </a:stretch>
          </p:blipFill>
          <p:spPr>
            <a:xfrm>
              <a:off x="5166229" y="4003311"/>
              <a:ext cx="2110051" cy="2104867"/>
            </a:xfrm>
            <a:prstGeom prst="rect">
              <a:avLst/>
            </a:prstGeom>
          </p:spPr>
        </p:pic>
        <p:sp>
          <p:nvSpPr>
            <p:cNvPr id="17" name="TextBox 16">
              <a:extLst>
                <a:ext uri="{FF2B5EF4-FFF2-40B4-BE49-F238E27FC236}">
                  <a16:creationId xmlns:a16="http://schemas.microsoft.com/office/drawing/2014/main" id="{B50E72F9-6B81-4EEE-9C6D-1C5A9750FBD3}"/>
                </a:ext>
              </a:extLst>
            </p:cNvPr>
            <p:cNvSpPr txBox="1"/>
            <p:nvPr/>
          </p:nvSpPr>
          <p:spPr>
            <a:xfrm>
              <a:off x="4788362" y="4468813"/>
              <a:ext cx="2303922" cy="1200329"/>
            </a:xfrm>
            <a:prstGeom prst="rect">
              <a:avLst/>
            </a:prstGeom>
            <a:noFill/>
          </p:spPr>
          <p:txBody>
            <a:bodyPr wrap="square" rtlCol="0">
              <a:spAutoFit/>
            </a:bodyPr>
            <a:lstStyle/>
            <a:p>
              <a:pPr algn="ctr"/>
              <a:r>
                <a:rPr lang="en-GB" sz="7200" dirty="0">
                  <a:solidFill>
                    <a:schemeClr val="bg1"/>
                  </a:solidFill>
                </a:rPr>
                <a:t>help</a:t>
              </a:r>
              <a:endParaRPr lang="en-GB" dirty="0">
                <a:solidFill>
                  <a:schemeClr val="bg1"/>
                </a:solidFill>
              </a:endParaRPr>
            </a:p>
          </p:txBody>
        </p:sp>
      </p:grpSp>
      <p:grpSp>
        <p:nvGrpSpPr>
          <p:cNvPr id="24" name="Group 23">
            <a:extLst>
              <a:ext uri="{FF2B5EF4-FFF2-40B4-BE49-F238E27FC236}">
                <a16:creationId xmlns:a16="http://schemas.microsoft.com/office/drawing/2014/main" id="{77DAFDDF-D2CD-0366-DE90-6D15E33AD95C}"/>
              </a:ext>
            </a:extLst>
          </p:cNvPr>
          <p:cNvGrpSpPr/>
          <p:nvPr/>
        </p:nvGrpSpPr>
        <p:grpSpPr>
          <a:xfrm>
            <a:off x="9742514" y="3892847"/>
            <a:ext cx="1625843" cy="2139952"/>
            <a:chOff x="9742514" y="3904277"/>
            <a:chExt cx="1625843" cy="2139952"/>
          </a:xfrm>
        </p:grpSpPr>
        <p:pic>
          <p:nvPicPr>
            <p:cNvPr id="18" name="Picture 17">
              <a:extLst>
                <a:ext uri="{FF2B5EF4-FFF2-40B4-BE49-F238E27FC236}">
                  <a16:creationId xmlns:a16="http://schemas.microsoft.com/office/drawing/2014/main" id="{AC81B023-5D3B-C408-6EB7-8337D9F9EA81}"/>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220" b="96098" l="1736" r="96528">
                          <a14:foregroundMark x1="46181" y1="15610" x2="50347" y2="25610"/>
                          <a14:foregroundMark x1="50347" y1="25610" x2="48958" y2="26341"/>
                          <a14:foregroundMark x1="27778" y1="51220" x2="51042" y2="50976"/>
                          <a14:foregroundMark x1="51042" y1="50976" x2="71528" y2="60000"/>
                          <a14:foregroundMark x1="71528" y1="60000" x2="57292" y2="75366"/>
                          <a14:foregroundMark x1="57292" y1="75366" x2="24653" y2="80732"/>
                          <a14:foregroundMark x1="24653" y1="80732" x2="78819" y2="79756"/>
                          <a14:foregroundMark x1="78819" y1="79756" x2="84028" y2="59756"/>
                          <a14:foregroundMark x1="84028" y1="59756" x2="40278" y2="48293"/>
                          <a14:foregroundMark x1="40278" y1="48293" x2="22917" y2="46585"/>
                          <a14:foregroundMark x1="22917" y1="46585" x2="36806" y2="41707"/>
                          <a14:foregroundMark x1="36806" y1="41707" x2="37153" y2="41463"/>
                          <a14:foregroundMark x1="27778" y1="13415" x2="45486" y2="7805"/>
                          <a14:foregroundMark x1="45486" y1="7805" x2="69444" y2="5854"/>
                          <a14:foregroundMark x1="69444" y1="5854" x2="77431" y2="13415"/>
                          <a14:foregroundMark x1="77431" y1="13415" x2="70139" y2="21951"/>
                          <a14:foregroundMark x1="70139" y1="21951" x2="25000" y2="13902"/>
                          <a14:foregroundMark x1="25000" y1="13902" x2="10069" y2="18780"/>
                          <a14:foregroundMark x1="10069" y1="18780" x2="9722" y2="19756"/>
                          <a14:foregroundMark x1="48264" y1="2195" x2="60764" y2="2195"/>
                          <a14:foregroundMark x1="96528" y1="60488" x2="93403" y2="67073"/>
                          <a14:foregroundMark x1="8333" y1="38537" x2="13889" y2="43659"/>
                          <a14:foregroundMark x1="10069" y1="74878" x2="27083" y2="85122"/>
                          <a14:foregroundMark x1="11458" y1="87073" x2="41319" y2="95854"/>
                          <a14:foregroundMark x1="41319" y1="95854" x2="49653" y2="96098"/>
                          <a14:foregroundMark x1="4861" y1="21463" x2="4861" y2="21463"/>
                          <a14:foregroundMark x1="2778" y1="40732" x2="2778" y2="40732"/>
                          <a14:foregroundMark x1="1736" y1="89512" x2="1736" y2="89512"/>
                        </a14:backgroundRemoval>
                      </a14:imgEffect>
                    </a14:imgLayer>
                  </a14:imgProps>
                </a:ext>
                <a:ext uri="{28A0092B-C50C-407E-A947-70E740481C1C}">
                  <a14:useLocalDpi xmlns:a14="http://schemas.microsoft.com/office/drawing/2010/main" val="0"/>
                </a:ext>
              </a:extLst>
            </a:blip>
            <a:stretch>
              <a:fillRect/>
            </a:stretch>
          </p:blipFill>
          <p:spPr>
            <a:xfrm>
              <a:off x="9742514" y="3904277"/>
              <a:ext cx="1503186" cy="2139952"/>
            </a:xfrm>
            <a:prstGeom prst="rect">
              <a:avLst/>
            </a:prstGeom>
          </p:spPr>
        </p:pic>
        <p:sp>
          <p:nvSpPr>
            <p:cNvPr id="16" name="TextBox 15">
              <a:extLst>
                <a:ext uri="{FF2B5EF4-FFF2-40B4-BE49-F238E27FC236}">
                  <a16:creationId xmlns:a16="http://schemas.microsoft.com/office/drawing/2014/main" id="{91A43901-60DA-A8E9-0072-6619EFDD32A8}"/>
                </a:ext>
              </a:extLst>
            </p:cNvPr>
            <p:cNvSpPr txBox="1"/>
            <p:nvPr/>
          </p:nvSpPr>
          <p:spPr>
            <a:xfrm>
              <a:off x="9782207" y="4374088"/>
              <a:ext cx="1586150" cy="1200329"/>
            </a:xfrm>
            <a:prstGeom prst="rect">
              <a:avLst/>
            </a:prstGeom>
            <a:noFill/>
          </p:spPr>
          <p:txBody>
            <a:bodyPr wrap="square" rtlCol="0">
              <a:spAutoFit/>
            </a:bodyPr>
            <a:lstStyle/>
            <a:p>
              <a:pPr algn="ctr"/>
              <a:r>
                <a:rPr lang="en-GB" sz="7200" dirty="0" err="1">
                  <a:solidFill>
                    <a:schemeClr val="bg1"/>
                  </a:solidFill>
                </a:rPr>
                <a:t>ful</a:t>
              </a:r>
              <a:endParaRPr lang="en-GB" dirty="0">
                <a:solidFill>
                  <a:schemeClr val="bg1"/>
                </a:solidFill>
              </a:endParaRPr>
            </a:p>
          </p:txBody>
        </p:sp>
      </p:grpSp>
    </p:spTree>
    <p:extLst>
      <p:ext uri="{BB962C8B-B14F-4D97-AF65-F5344CB8AC3E}">
        <p14:creationId xmlns:p14="http://schemas.microsoft.com/office/powerpoint/2010/main" val="245842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33333E-6 -3.7037E-7 L 0.18893 -0.00417 " pathEditMode="relative" rAng="0" ptsTypes="AA">
                                      <p:cBhvr>
                                        <p:cTn id="6" dur="2000" fill="hold"/>
                                        <p:tgtEl>
                                          <p:spTgt spid="19"/>
                                        </p:tgtEl>
                                        <p:attrNameLst>
                                          <p:attrName>ppt_x</p:attrName>
                                          <p:attrName>ppt_y</p:attrName>
                                        </p:attrNameLst>
                                      </p:cBhvr>
                                      <p:rCtr x="9440" y="-208"/>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4.79167E-6 -1.11111E-6 L -0.25066 0.01134 " pathEditMode="relative" rAng="0" ptsTypes="AA">
                                      <p:cBhvr>
                                        <p:cTn id="9" dur="2000" fill="hold"/>
                                        <p:tgtEl>
                                          <p:spTgt spid="24"/>
                                        </p:tgtEl>
                                        <p:attrNameLst>
                                          <p:attrName>ppt_x</p:attrName>
                                          <p:attrName>ppt_y</p:attrName>
                                        </p:attrNameLst>
                                      </p:cBhvr>
                                      <p:rCtr x="-12539" y="556"/>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4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500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DD73B-8A76-C0A6-FCA3-A0673DA62FB0}"/>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0367D776-4A6D-8C17-37BB-D1315AAFCC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81FB892C-A443-3FF8-650F-A72D4FFA2737}"/>
              </a:ext>
            </a:extLst>
          </p:cNvPr>
          <p:cNvSpPr txBox="1">
            <a:spLocks/>
          </p:cNvSpPr>
          <p:nvPr/>
        </p:nvSpPr>
        <p:spPr>
          <a:xfrm>
            <a:off x="261254" y="1232148"/>
            <a:ext cx="11669486" cy="1111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6600" dirty="0">
                <a:solidFill>
                  <a:schemeClr val="bg1"/>
                </a:solidFill>
                <a:ea typeface="Andika"/>
                <a:cs typeface="Andika"/>
              </a:rPr>
              <a:t>repainting</a:t>
            </a:r>
          </a:p>
        </p:txBody>
      </p:sp>
      <p:sp>
        <p:nvSpPr>
          <p:cNvPr id="14" name="Title 1">
            <a:extLst>
              <a:ext uri="{FF2B5EF4-FFF2-40B4-BE49-F238E27FC236}">
                <a16:creationId xmlns:a16="http://schemas.microsoft.com/office/drawing/2014/main" id="{9C753470-D3C7-4901-A829-2FE638E78B88}"/>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label the prefix, base and suffix?</a:t>
            </a:r>
          </a:p>
        </p:txBody>
      </p:sp>
      <p:sp>
        <p:nvSpPr>
          <p:cNvPr id="2" name="Content Placeholder 2">
            <a:extLst>
              <a:ext uri="{FF2B5EF4-FFF2-40B4-BE49-F238E27FC236}">
                <a16:creationId xmlns:a16="http://schemas.microsoft.com/office/drawing/2014/main" id="{A5684959-EFC3-276C-C039-ECF7039BF9DC}"/>
              </a:ext>
            </a:extLst>
          </p:cNvPr>
          <p:cNvSpPr txBox="1">
            <a:spLocks/>
          </p:cNvSpPr>
          <p:nvPr/>
        </p:nvSpPr>
        <p:spPr>
          <a:xfrm>
            <a:off x="261254" y="3107269"/>
            <a:ext cx="2626724" cy="1111823"/>
          </a:xfrm>
          <a:prstGeom prst="roundRect">
            <a:avLst/>
          </a:prstGeom>
          <a:solidFill>
            <a:srgbClr val="0B267C"/>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re</a:t>
            </a:r>
          </a:p>
        </p:txBody>
      </p:sp>
      <p:sp>
        <p:nvSpPr>
          <p:cNvPr id="4" name="Content Placeholder 2">
            <a:extLst>
              <a:ext uri="{FF2B5EF4-FFF2-40B4-BE49-F238E27FC236}">
                <a16:creationId xmlns:a16="http://schemas.microsoft.com/office/drawing/2014/main" id="{56A0487B-0C99-D676-8A57-F22B27A31A0A}"/>
              </a:ext>
            </a:extLst>
          </p:cNvPr>
          <p:cNvSpPr txBox="1">
            <a:spLocks/>
          </p:cNvSpPr>
          <p:nvPr/>
        </p:nvSpPr>
        <p:spPr>
          <a:xfrm>
            <a:off x="3285724" y="3107268"/>
            <a:ext cx="4922324" cy="1111823"/>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paint</a:t>
            </a:r>
          </a:p>
        </p:txBody>
      </p:sp>
      <p:sp>
        <p:nvSpPr>
          <p:cNvPr id="5" name="Content Placeholder 2">
            <a:extLst>
              <a:ext uri="{FF2B5EF4-FFF2-40B4-BE49-F238E27FC236}">
                <a16:creationId xmlns:a16="http://schemas.microsoft.com/office/drawing/2014/main" id="{D2AAB968-A4A0-004B-E7A7-3C26DCF9018A}"/>
              </a:ext>
            </a:extLst>
          </p:cNvPr>
          <p:cNvSpPr txBox="1">
            <a:spLocks/>
          </p:cNvSpPr>
          <p:nvPr/>
        </p:nvSpPr>
        <p:spPr>
          <a:xfrm>
            <a:off x="8605794" y="3107267"/>
            <a:ext cx="3324946" cy="1111823"/>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a:solidFill>
                  <a:schemeClr val="bg1"/>
                </a:solidFill>
                <a:latin typeface="Andika"/>
                <a:ea typeface="Andika"/>
                <a:cs typeface="Andika"/>
              </a:rPr>
              <a:t>ing</a:t>
            </a:r>
            <a:endParaRPr lang="en-GB" sz="5400" dirty="0">
              <a:solidFill>
                <a:schemeClr val="bg1"/>
              </a:solidFill>
              <a:latin typeface="Andika"/>
              <a:ea typeface="Andika"/>
              <a:cs typeface="Andika"/>
            </a:endParaRPr>
          </a:p>
        </p:txBody>
      </p:sp>
      <p:sp>
        <p:nvSpPr>
          <p:cNvPr id="7" name="Arrow: Down 6">
            <a:extLst>
              <a:ext uri="{FF2B5EF4-FFF2-40B4-BE49-F238E27FC236}">
                <a16:creationId xmlns:a16="http://schemas.microsoft.com/office/drawing/2014/main" id="{BADB0395-C43B-360A-9334-B04AE10AEB0F}"/>
              </a:ext>
            </a:extLst>
          </p:cNvPr>
          <p:cNvSpPr/>
          <p:nvPr/>
        </p:nvSpPr>
        <p:spPr>
          <a:xfrm rot="3078172">
            <a:off x="2983954" y="1981764"/>
            <a:ext cx="869244" cy="1111823"/>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9900F3F9-BE0C-116E-9421-526EFFDE6AA1}"/>
              </a:ext>
            </a:extLst>
          </p:cNvPr>
          <p:cNvSpPr/>
          <p:nvPr/>
        </p:nvSpPr>
        <p:spPr>
          <a:xfrm>
            <a:off x="5543441" y="2198768"/>
            <a:ext cx="869244" cy="997640"/>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C7916E96-1B19-221D-91A4-570183C685C7}"/>
              </a:ext>
            </a:extLst>
          </p:cNvPr>
          <p:cNvSpPr/>
          <p:nvPr/>
        </p:nvSpPr>
        <p:spPr>
          <a:xfrm rot="18932144">
            <a:off x="8169816" y="1996597"/>
            <a:ext cx="869244" cy="1111823"/>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0B846EA8-5B16-1DAA-67B3-41E1C58B399E}"/>
              </a:ext>
            </a:extLst>
          </p:cNvPr>
          <p:cNvSpPr txBox="1">
            <a:spLocks/>
          </p:cNvSpPr>
          <p:nvPr/>
        </p:nvSpPr>
        <p:spPr>
          <a:xfrm>
            <a:off x="261254" y="4514031"/>
            <a:ext cx="2626724" cy="1111823"/>
          </a:xfrm>
          <a:prstGeom prst="roundRect">
            <a:avLst/>
          </a:prstGeom>
          <a:solidFill>
            <a:srgbClr val="0B267C"/>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prefix</a:t>
            </a:r>
          </a:p>
        </p:txBody>
      </p:sp>
      <p:sp>
        <p:nvSpPr>
          <p:cNvPr id="11" name="Content Placeholder 2">
            <a:extLst>
              <a:ext uri="{FF2B5EF4-FFF2-40B4-BE49-F238E27FC236}">
                <a16:creationId xmlns:a16="http://schemas.microsoft.com/office/drawing/2014/main" id="{10C736AA-AC47-99A8-6867-5CC692867413}"/>
              </a:ext>
            </a:extLst>
          </p:cNvPr>
          <p:cNvSpPr txBox="1">
            <a:spLocks/>
          </p:cNvSpPr>
          <p:nvPr/>
        </p:nvSpPr>
        <p:spPr>
          <a:xfrm>
            <a:off x="3285724" y="4514030"/>
            <a:ext cx="4922324" cy="1111823"/>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free base</a:t>
            </a:r>
          </a:p>
        </p:txBody>
      </p:sp>
      <p:sp>
        <p:nvSpPr>
          <p:cNvPr id="12" name="Content Placeholder 2">
            <a:extLst>
              <a:ext uri="{FF2B5EF4-FFF2-40B4-BE49-F238E27FC236}">
                <a16:creationId xmlns:a16="http://schemas.microsoft.com/office/drawing/2014/main" id="{22596944-45D8-2D4F-D294-D5EB8FED35B2}"/>
              </a:ext>
            </a:extLst>
          </p:cNvPr>
          <p:cNvSpPr txBox="1">
            <a:spLocks/>
          </p:cNvSpPr>
          <p:nvPr/>
        </p:nvSpPr>
        <p:spPr>
          <a:xfrm>
            <a:off x="8605794" y="4514029"/>
            <a:ext cx="3324946" cy="1111823"/>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suffix</a:t>
            </a:r>
          </a:p>
        </p:txBody>
      </p:sp>
    </p:spTree>
    <p:extLst>
      <p:ext uri="{BB962C8B-B14F-4D97-AF65-F5344CB8AC3E}">
        <p14:creationId xmlns:p14="http://schemas.microsoft.com/office/powerpoint/2010/main" val="200421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70894"/>
            <a:ext cx="10945650" cy="61162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400" b="1" dirty="0">
                <a:solidFill>
                  <a:schemeClr val="bg1"/>
                </a:solidFill>
              </a:rPr>
              <a:t>Mathedonia Daily News</a:t>
            </a:r>
          </a:p>
          <a:p>
            <a:pPr marL="0" indent="0" algn="ctr">
              <a:lnSpc>
                <a:spcPct val="120000"/>
              </a:lnSpc>
              <a:buFont typeface="Arial" panose="020B0604020202020204" pitchFamily="34" charset="0"/>
              <a:buNone/>
            </a:pPr>
            <a:r>
              <a:rPr lang="en-GB" sz="1800" u="sng" dirty="0">
                <a:solidFill>
                  <a:schemeClr val="bg1"/>
                </a:solidFill>
              </a:rPr>
              <a:t>Headline</a:t>
            </a:r>
            <a:r>
              <a:rPr lang="en-GB" sz="1800" dirty="0">
                <a:solidFill>
                  <a:schemeClr val="bg1"/>
                </a:solidFill>
              </a:rPr>
              <a:t>: Superheroes Emile and Aimee Save Planet Mathedonia from Scrambler!</a:t>
            </a:r>
          </a:p>
          <a:p>
            <a:pPr marL="0" indent="0">
              <a:lnSpc>
                <a:spcPct val="120000"/>
              </a:lnSpc>
              <a:buFont typeface="Arial" panose="020B0604020202020204" pitchFamily="34" charset="0"/>
              <a:buNone/>
            </a:pPr>
            <a:r>
              <a:rPr lang="en-GB" sz="1800" u="sng" dirty="0">
                <a:solidFill>
                  <a:schemeClr val="bg1"/>
                </a:solidFill>
              </a:rPr>
              <a:t>Byline</a:t>
            </a:r>
            <a:r>
              <a:rPr lang="en-GB" sz="1800" dirty="0">
                <a:solidFill>
                  <a:schemeClr val="bg1"/>
                </a:solidFill>
              </a:rPr>
              <a:t>: Reporter Galaxa</a:t>
            </a:r>
          </a:p>
          <a:p>
            <a:pPr marL="0" indent="0">
              <a:lnSpc>
                <a:spcPct val="120000"/>
              </a:lnSpc>
              <a:buFont typeface="Arial" panose="020B0604020202020204" pitchFamily="34" charset="0"/>
              <a:buNone/>
            </a:pPr>
            <a:r>
              <a:rPr lang="en-GB" sz="1800" u="sng" dirty="0">
                <a:solidFill>
                  <a:schemeClr val="bg1"/>
                </a:solidFill>
              </a:rPr>
              <a:t>Subheading</a:t>
            </a:r>
            <a:r>
              <a:rPr lang="en-GB" sz="1800" dirty="0">
                <a:solidFill>
                  <a:schemeClr val="bg1"/>
                </a:solidFill>
              </a:rPr>
              <a:t>: Underwater Adventure Unfolds as Scrambler's Supernatural Scheme is Foiled.</a:t>
            </a:r>
          </a:p>
          <a:p>
            <a:pPr marL="0" indent="0">
              <a:lnSpc>
                <a:spcPct val="120000"/>
              </a:lnSpc>
              <a:buFont typeface="Arial" panose="020B0604020202020204" pitchFamily="34" charset="0"/>
              <a:buNone/>
            </a:pPr>
            <a:r>
              <a:rPr lang="en-GB" sz="1800" u="sng" dirty="0">
                <a:solidFill>
                  <a:schemeClr val="bg1"/>
                </a:solidFill>
              </a:rPr>
              <a:t>Introduction</a:t>
            </a:r>
            <a:r>
              <a:rPr lang="en-GB" sz="1800" dirty="0">
                <a:solidFill>
                  <a:schemeClr val="bg1"/>
                </a:solidFill>
              </a:rPr>
              <a:t>: </a:t>
            </a:r>
          </a:p>
          <a:p>
            <a:pPr marL="0" indent="0">
              <a:lnSpc>
                <a:spcPct val="120000"/>
              </a:lnSpc>
              <a:buFont typeface="Arial" panose="020B0604020202020204" pitchFamily="34" charset="0"/>
              <a:buNone/>
            </a:pPr>
            <a:r>
              <a:rPr lang="en-GB" sz="1800" dirty="0">
                <a:solidFill>
                  <a:schemeClr val="bg1"/>
                </a:solidFill>
              </a:rPr>
              <a:t>Yesterday, our beloved heroes Emile, the red and purple alien, and his robotic friend Aimee, successfully intercepted the baddie Scrambler's latest plot to wreak havoc on Planet Mathedonia. Scrambler had stolen a powerful supernatural artefact and hidden it in an underwater lair. </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r>
              <a:rPr lang="en-GB" sz="1800" u="sng" dirty="0">
                <a:solidFill>
                  <a:schemeClr val="bg1"/>
                </a:solidFill>
              </a:rPr>
              <a:t>Main Story: </a:t>
            </a:r>
          </a:p>
          <a:p>
            <a:pPr marL="0" indent="0">
              <a:lnSpc>
                <a:spcPct val="120000"/>
              </a:lnSpc>
              <a:buFont typeface="Arial" panose="020B0604020202020204" pitchFamily="34" charset="0"/>
              <a:buNone/>
            </a:pPr>
            <a:r>
              <a:rPr lang="en-GB" sz="1800" dirty="0">
                <a:solidFill>
                  <a:schemeClr val="bg1"/>
                </a:solidFill>
              </a:rPr>
              <a:t>In a daring mission, Emile and Aimee boarded their trusty submarine and prepared to submerge into the depths of the Mathedonian ocean. Using their skills, they subdivided the tasks—Emile navigated while Aimee scanned for dangers. Inspired by their favourite superhero, Superman, Emile wore a cape for courage. They journeyed past schools of colourful fish and coral reefs, feeling like they were on an exciting treasure hunt. The adventure reminded Emile of a shopping trip to the supermarket, where each aisle held a new discovery.</a:t>
            </a:r>
          </a:p>
          <a:p>
            <a:pPr marL="0" indent="0">
              <a:lnSpc>
                <a:spcPct val="120000"/>
              </a:lnSpc>
              <a:buFont typeface="Arial" panose="020B0604020202020204" pitchFamily="34" charset="0"/>
              <a:buNone/>
            </a:pPr>
            <a:r>
              <a:rPr lang="en-GB" sz="1800" dirty="0">
                <a:solidFill>
                  <a:schemeClr val="bg1"/>
                </a:solidFill>
              </a:rPr>
              <a:t>With Emile’s subconscious recalling superhero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800" u="sng" dirty="0">
                <a:solidFill>
                  <a:schemeClr val="bg1"/>
                </a:solidFill>
              </a:rPr>
              <a:t>Conclusion</a:t>
            </a:r>
            <a:r>
              <a:rPr lang="en-GB" sz="1800" dirty="0">
                <a:solidFill>
                  <a:schemeClr val="bg1"/>
                </a:solidFill>
              </a:rPr>
              <a:t>: The citizens of Planet Mathedonia celebrate Emile and Aimee, our superstars, for their bravery and quick thinking. Once again, they’ve proven that teamwork and courage can overcome any challenge.</a:t>
            </a:r>
          </a:p>
        </p:txBody>
      </p:sp>
      <p:sp>
        <p:nvSpPr>
          <p:cNvPr id="2" name="Title 1">
            <a:extLst>
              <a:ext uri="{FF2B5EF4-FFF2-40B4-BE49-F238E27FC236}">
                <a16:creationId xmlns:a16="http://schemas.microsoft.com/office/drawing/2014/main" id="{0A98EF3B-FFD3-51D5-D663-18CD5C4F1B6A}"/>
              </a:ext>
            </a:extLst>
          </p:cNvPr>
          <p:cNvSpPr txBox="1">
            <a:spLocks/>
          </p:cNvSpPr>
          <p:nvPr/>
        </p:nvSpPr>
        <p:spPr>
          <a:xfrm>
            <a:off x="1523999" y="6155736"/>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any spelling patterns?</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2519118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70894"/>
            <a:ext cx="10945650" cy="61162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400" b="1" dirty="0">
                <a:solidFill>
                  <a:schemeClr val="bg1"/>
                </a:solidFill>
              </a:rPr>
              <a:t>Mathedonia Daily News</a:t>
            </a:r>
          </a:p>
          <a:p>
            <a:pPr marL="0" indent="0" algn="ctr">
              <a:lnSpc>
                <a:spcPct val="120000"/>
              </a:lnSpc>
              <a:buFont typeface="Arial" panose="020B0604020202020204" pitchFamily="34" charset="0"/>
              <a:buNone/>
            </a:pPr>
            <a:r>
              <a:rPr lang="en-GB" sz="1800" u="sng" dirty="0">
                <a:solidFill>
                  <a:schemeClr val="bg1"/>
                </a:solidFill>
              </a:rPr>
              <a:t>Headline</a:t>
            </a:r>
            <a:r>
              <a:rPr lang="en-GB" sz="1800" dirty="0">
                <a:solidFill>
                  <a:schemeClr val="bg1"/>
                </a:solidFill>
              </a:rPr>
              <a:t>: </a:t>
            </a:r>
            <a:r>
              <a:rPr lang="en-GB" sz="1800" dirty="0">
                <a:solidFill>
                  <a:srgbClr val="FFFF00"/>
                </a:solidFill>
              </a:rPr>
              <a:t>Superheroes</a:t>
            </a:r>
            <a:r>
              <a:rPr lang="en-GB" sz="1800" dirty="0">
                <a:solidFill>
                  <a:schemeClr val="bg1"/>
                </a:solidFill>
              </a:rPr>
              <a:t> Emile and Aimee Save Planet Mathedonia from Scrambler!</a:t>
            </a:r>
          </a:p>
          <a:p>
            <a:pPr marL="0" indent="0">
              <a:lnSpc>
                <a:spcPct val="120000"/>
              </a:lnSpc>
              <a:buFont typeface="Arial" panose="020B0604020202020204" pitchFamily="34" charset="0"/>
              <a:buNone/>
            </a:pPr>
            <a:r>
              <a:rPr lang="en-GB" sz="1800" u="sng" dirty="0">
                <a:solidFill>
                  <a:schemeClr val="bg1"/>
                </a:solidFill>
              </a:rPr>
              <a:t>Byline</a:t>
            </a:r>
            <a:r>
              <a:rPr lang="en-GB" sz="1800" dirty="0">
                <a:solidFill>
                  <a:schemeClr val="bg1"/>
                </a:solidFill>
              </a:rPr>
              <a:t>: Reporter Galaxa</a:t>
            </a:r>
          </a:p>
          <a:p>
            <a:pPr marL="0" indent="0">
              <a:lnSpc>
                <a:spcPct val="120000"/>
              </a:lnSpc>
              <a:buFont typeface="Arial" panose="020B0604020202020204" pitchFamily="34" charset="0"/>
              <a:buNone/>
            </a:pPr>
            <a:r>
              <a:rPr lang="en-GB" sz="1800" u="sng" dirty="0">
                <a:solidFill>
                  <a:srgbClr val="00FF00"/>
                </a:solidFill>
              </a:rPr>
              <a:t>Subheading</a:t>
            </a:r>
            <a:r>
              <a:rPr lang="en-GB" sz="1800" dirty="0">
                <a:solidFill>
                  <a:schemeClr val="bg1"/>
                </a:solidFill>
              </a:rPr>
              <a:t>: Underwater Adventure Unfolds as Scrambler's </a:t>
            </a:r>
            <a:r>
              <a:rPr lang="en-GB" sz="1800" dirty="0">
                <a:solidFill>
                  <a:srgbClr val="FFFF00"/>
                </a:solidFill>
              </a:rPr>
              <a:t>Supernatural</a:t>
            </a:r>
            <a:r>
              <a:rPr lang="en-GB" sz="1800" dirty="0">
                <a:solidFill>
                  <a:schemeClr val="bg1"/>
                </a:solidFill>
              </a:rPr>
              <a:t> Scheme is Foiled.</a:t>
            </a:r>
          </a:p>
          <a:p>
            <a:pPr marL="0" indent="0">
              <a:lnSpc>
                <a:spcPct val="120000"/>
              </a:lnSpc>
              <a:buFont typeface="Arial" panose="020B0604020202020204" pitchFamily="34" charset="0"/>
              <a:buNone/>
            </a:pPr>
            <a:r>
              <a:rPr lang="en-GB" sz="1800" u="sng" dirty="0">
                <a:solidFill>
                  <a:schemeClr val="bg1"/>
                </a:solidFill>
              </a:rPr>
              <a:t>Introduction</a:t>
            </a:r>
            <a:r>
              <a:rPr lang="en-GB" sz="1800" dirty="0">
                <a:solidFill>
                  <a:schemeClr val="bg1"/>
                </a:solidFill>
              </a:rPr>
              <a:t>: </a:t>
            </a:r>
          </a:p>
          <a:p>
            <a:pPr marL="0" indent="0">
              <a:lnSpc>
                <a:spcPct val="120000"/>
              </a:lnSpc>
              <a:buFont typeface="Arial" panose="020B0604020202020204" pitchFamily="34" charset="0"/>
              <a:buNone/>
            </a:pPr>
            <a:r>
              <a:rPr lang="en-GB" sz="1800" dirty="0">
                <a:solidFill>
                  <a:schemeClr val="bg1"/>
                </a:solidFill>
              </a:rPr>
              <a:t>Yesterday, our beloved heroes Emile, the red and purple alien, and his robotic friend Aimee, successfully intercepted the baddie Scrambler's latest plot to wreak havoc on Planet Mathedonia. Scrambler had stolen a powerful </a:t>
            </a:r>
            <a:r>
              <a:rPr lang="en-GB" sz="1800" dirty="0">
                <a:solidFill>
                  <a:srgbClr val="FFFF00"/>
                </a:solidFill>
              </a:rPr>
              <a:t>supernatural</a:t>
            </a:r>
            <a:r>
              <a:rPr lang="en-GB" sz="1800" dirty="0">
                <a:solidFill>
                  <a:schemeClr val="bg1"/>
                </a:solidFill>
              </a:rPr>
              <a:t> artefact and hidden it in an underwater lair. </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r>
              <a:rPr lang="en-GB" sz="1800" u="sng" dirty="0">
                <a:solidFill>
                  <a:schemeClr val="bg1"/>
                </a:solidFill>
              </a:rPr>
              <a:t>Main Story: </a:t>
            </a:r>
          </a:p>
          <a:p>
            <a:pPr marL="0" indent="0">
              <a:lnSpc>
                <a:spcPct val="120000"/>
              </a:lnSpc>
              <a:buFont typeface="Arial" panose="020B0604020202020204" pitchFamily="34" charset="0"/>
              <a:buNone/>
            </a:pPr>
            <a:r>
              <a:rPr lang="en-GB" sz="1800" dirty="0">
                <a:solidFill>
                  <a:schemeClr val="bg1"/>
                </a:solidFill>
              </a:rPr>
              <a:t>In a daring mission, Emile and Aimee boarded their trusty </a:t>
            </a:r>
            <a:r>
              <a:rPr lang="en-GB" sz="1800" dirty="0">
                <a:solidFill>
                  <a:srgbClr val="00FF00"/>
                </a:solidFill>
              </a:rPr>
              <a:t>submarine</a:t>
            </a:r>
            <a:r>
              <a:rPr lang="en-GB" sz="1800" dirty="0">
                <a:solidFill>
                  <a:schemeClr val="bg1"/>
                </a:solidFill>
              </a:rPr>
              <a:t> and prepared to </a:t>
            </a:r>
            <a:r>
              <a:rPr lang="en-GB" sz="1800" dirty="0">
                <a:solidFill>
                  <a:srgbClr val="00FF00"/>
                </a:solidFill>
              </a:rPr>
              <a:t>submerge</a:t>
            </a:r>
            <a:r>
              <a:rPr lang="en-GB" sz="1800" dirty="0">
                <a:solidFill>
                  <a:schemeClr val="bg1"/>
                </a:solidFill>
              </a:rPr>
              <a:t> into the depths of the Mathedonian ocean. Using their skills, they </a:t>
            </a:r>
            <a:r>
              <a:rPr lang="en-GB" sz="1800" dirty="0">
                <a:solidFill>
                  <a:srgbClr val="00FF00"/>
                </a:solidFill>
              </a:rPr>
              <a:t>subdivided</a:t>
            </a:r>
            <a:r>
              <a:rPr lang="en-GB" sz="1800" dirty="0">
                <a:solidFill>
                  <a:schemeClr val="bg1"/>
                </a:solidFill>
              </a:rPr>
              <a:t> the tasks—Emile navigated while Aimee scanned for dangers. Inspired by their favourite </a:t>
            </a:r>
            <a:r>
              <a:rPr lang="en-GB" sz="1800" dirty="0">
                <a:solidFill>
                  <a:srgbClr val="FFFF00"/>
                </a:solidFill>
              </a:rPr>
              <a:t>superhero</a:t>
            </a:r>
            <a:r>
              <a:rPr lang="en-GB" sz="1800" dirty="0">
                <a:solidFill>
                  <a:schemeClr val="bg1"/>
                </a:solidFill>
              </a:rPr>
              <a:t>, </a:t>
            </a:r>
            <a:r>
              <a:rPr lang="en-GB" sz="1800" dirty="0">
                <a:solidFill>
                  <a:srgbClr val="FFFF00"/>
                </a:solidFill>
              </a:rPr>
              <a:t>Superman</a:t>
            </a:r>
            <a:r>
              <a:rPr lang="en-GB" sz="1800" dirty="0">
                <a:solidFill>
                  <a:schemeClr val="bg1"/>
                </a:solidFill>
              </a:rPr>
              <a:t>, Emile wore a cape for courage. They journeyed past schools of colourful fish and coral reefs, feeling like they were on an exciting treasure hunt. The adventure reminded Emile of a shopping trip to the </a:t>
            </a:r>
            <a:r>
              <a:rPr lang="en-GB" sz="1800" dirty="0">
                <a:solidFill>
                  <a:srgbClr val="FFFF00"/>
                </a:solidFill>
              </a:rPr>
              <a:t>supermarket</a:t>
            </a:r>
            <a:r>
              <a:rPr lang="en-GB" sz="1800" dirty="0">
                <a:solidFill>
                  <a:schemeClr val="bg1"/>
                </a:solidFill>
              </a:rPr>
              <a:t>, where each aisle held a new discovery.</a:t>
            </a:r>
          </a:p>
          <a:p>
            <a:pPr marL="0" indent="0">
              <a:lnSpc>
                <a:spcPct val="120000"/>
              </a:lnSpc>
              <a:buFont typeface="Arial" panose="020B0604020202020204" pitchFamily="34" charset="0"/>
              <a:buNone/>
            </a:pPr>
            <a:r>
              <a:rPr lang="en-GB" sz="1800" dirty="0">
                <a:solidFill>
                  <a:schemeClr val="bg1"/>
                </a:solidFill>
              </a:rPr>
              <a:t>With Emile’s </a:t>
            </a:r>
            <a:r>
              <a:rPr lang="en-GB" sz="1800" dirty="0">
                <a:solidFill>
                  <a:srgbClr val="00FF00"/>
                </a:solidFill>
              </a:rPr>
              <a:t>subconscious</a:t>
            </a:r>
            <a:r>
              <a:rPr lang="en-GB" sz="1800" dirty="0">
                <a:solidFill>
                  <a:schemeClr val="bg1"/>
                </a:solidFill>
              </a:rPr>
              <a:t> recalling </a:t>
            </a:r>
            <a:r>
              <a:rPr lang="en-GB" sz="1800" dirty="0">
                <a:solidFill>
                  <a:srgbClr val="FFFF00"/>
                </a:solidFill>
              </a:rPr>
              <a:t>superhero</a:t>
            </a:r>
            <a:r>
              <a:rPr lang="en-GB" sz="1800" dirty="0">
                <a:solidFill>
                  <a:schemeClr val="bg1"/>
                </a:solidFill>
              </a:rPr>
              <a:t>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800" u="sng" dirty="0">
                <a:solidFill>
                  <a:schemeClr val="bg1"/>
                </a:solidFill>
              </a:rPr>
              <a:t>Conclusion</a:t>
            </a:r>
            <a:r>
              <a:rPr lang="en-GB" sz="1800" dirty="0">
                <a:solidFill>
                  <a:schemeClr val="bg1"/>
                </a:solidFill>
              </a:rPr>
              <a:t>: The citizens of Planet Mathedonia celebrate Emile and Aimee, our </a:t>
            </a:r>
            <a:r>
              <a:rPr lang="en-GB" sz="1800" dirty="0">
                <a:solidFill>
                  <a:srgbClr val="FFFF00"/>
                </a:solidFill>
              </a:rPr>
              <a:t>superstars</a:t>
            </a:r>
            <a:r>
              <a:rPr lang="en-GB" sz="1800" dirty="0">
                <a:solidFill>
                  <a:schemeClr val="bg1"/>
                </a:solidFill>
              </a:rPr>
              <a:t>, for their bravery and quick thinking. Once again, they’ve proven that teamwork and courage can overcome any challenge.</a:t>
            </a:r>
          </a:p>
        </p:txBody>
      </p:sp>
    </p:spTree>
    <p:extLst>
      <p:ext uri="{BB962C8B-B14F-4D97-AF65-F5344CB8AC3E}">
        <p14:creationId xmlns:p14="http://schemas.microsoft.com/office/powerpoint/2010/main" val="26203703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1428</Words>
  <Application>Microsoft Office PowerPoint</Application>
  <PresentationFormat>Widescreen</PresentationFormat>
  <Paragraphs>198</Paragraphs>
  <Slides>25</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prefix sub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mistakes?</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Morphology by Emile</dc:title>
  <dc:creator>Glen Jones;Siobhan;Penn;Sarah</dc:creator>
  <cp:lastModifiedBy>Glen Jones</cp:lastModifiedBy>
  <cp:revision>64</cp:revision>
  <dcterms:created xsi:type="dcterms:W3CDTF">2022-05-31T09:42:07Z</dcterms:created>
  <dcterms:modified xsi:type="dcterms:W3CDTF">2026-06-02T09:28:36Z</dcterms:modified>
</cp:coreProperties>
</file>