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274" r:id="rId3"/>
    <p:sldId id="258" r:id="rId4"/>
    <p:sldId id="263" r:id="rId5"/>
    <p:sldId id="369" r:id="rId6"/>
    <p:sldId id="370" r:id="rId7"/>
    <p:sldId id="281" r:id="rId8"/>
    <p:sldId id="282" r:id="rId9"/>
    <p:sldId id="283" r:id="rId10"/>
    <p:sldId id="286" r:id="rId11"/>
    <p:sldId id="285" r:id="rId12"/>
    <p:sldId id="301" r:id="rId13"/>
    <p:sldId id="302" r:id="rId14"/>
    <p:sldId id="303" r:id="rId15"/>
    <p:sldId id="304" r:id="rId16"/>
    <p:sldId id="306" r:id="rId17"/>
    <p:sldId id="307" r:id="rId18"/>
    <p:sldId id="308" r:id="rId19"/>
    <p:sldId id="365" r:id="rId20"/>
    <p:sldId id="368" r:id="rId21"/>
    <p:sldId id="372" r:id="rId22"/>
    <p:sldId id="257" r:id="rId23"/>
    <p:sldId id="373" r:id="rId24"/>
    <p:sldId id="374" r:id="rId25"/>
    <p:sldId id="376" r:id="rId26"/>
    <p:sldId id="377" r:id="rId27"/>
    <p:sldId id="378" r:id="rId28"/>
    <p:sldId id="379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90" y="10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6-02T09:33:57.390" v="5" actId="207"/>
      <pc:docMkLst>
        <pc:docMk/>
      </pc:docMkLst>
      <pc:sldChg chg="modSp mod">
        <pc:chgData name="Glen Jones" userId="e846aaca-4b24-4b13-b0d0-f2308e16b284" providerId="ADAL" clId="{ED47ACC3-9597-4D89-A1DC-43CF280EF274}" dt="2026-06-02T09:33:57.390" v="5" actId="207"/>
        <pc:sldMkLst>
          <pc:docMk/>
          <pc:sldMk cId="2418736184" sldId="379"/>
        </pc:sldMkLst>
        <pc:spChg chg="mod">
          <ac:chgData name="Glen Jones" userId="e846aaca-4b24-4b13-b0d0-f2308e16b284" providerId="ADAL" clId="{ED47ACC3-9597-4D89-A1DC-43CF280EF274}" dt="2026-06-02T09:33:57.390" v="5" actId="207"/>
          <ac:spMkLst>
            <pc:docMk/>
            <pc:sldMk cId="2418736184" sldId="379"/>
            <ac:spMk id="3" creationId="{DE33F5CA-26DF-7917-BF8E-219F68AE99F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8F81721-3B38-0D6D-C2BA-D23562927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story was only a myth.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325086" y="3428998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th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927" y="220122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F83016-05C8-CEC3-EA80-985CAD647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went to the gym last night to lift weights.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77988" y="342899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893" y="2370063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7E296D-CD4A-194D-C429-8237D39E5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3796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sphinx is in Egypt.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43155" y="3053464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Eg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pt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105" y="168946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9F7B575-9E27-EA67-1982-537B9309A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built the pyramid?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20937" y="3011350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ramid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2039" y="2351315"/>
            <a:ext cx="3078898" cy="396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40ABC6E-48C1-7739-E2F9-957B149D1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Emile solve the mystery?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25441" y="2976418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stery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73" y="2192512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4E28A7D-F985-2B2D-7C58-FB41BF44C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your style.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st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530" y="1580402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086759-68C4-F161-5681-62BF757D7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choir sang a hymn.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84617" y="2558407"/>
            <a:ext cx="753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mn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96" y="159366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012288F-CD01-42A9-A433-2B968B41D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don't understand this song lyric.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6171" y="2558407"/>
            <a:ext cx="7080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ric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524" y="1890484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8E40CA6-003F-BDA0-4F02-9DD53C42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quickly can you type?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52028" y="2915458"/>
            <a:ext cx="7532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pe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86" y="2218638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73329" y="1926396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received a misterious invitation that led them to a distant galaxy, where an ancient piramid stood as the phisical symbol of an enigmatic civilisation.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56454" y="4343656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discovered an otherworldly chamber adorned with simbols in a stile reminiscent of ancient Egipt.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1927651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received a m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sterious invitation that led them to a distant galaxy, where an ancient p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ramid stood as the ph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sical symbol of an enigmatic civilisation.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0916" y="435048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discovered an otherworldly chamber adorned with s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mbols in a st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le reminiscent of ancient Eg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pt.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D41EC5-BE48-35EF-74BE-DBDB849B2A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5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E86359A5-3C80-07A7-9FEF-3C4B059F8F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9C15218-30BE-DC61-3332-2086794264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2C5A4CB-949A-FE94-5066-CB8BD168E5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0915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/i/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y.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</a:t>
            </a:r>
            <a:r>
              <a:rPr lang="en-GB" altLang="en-US" sz="3600" u="sng" dirty="0">
                <a:solidFill>
                  <a:srgbClr val="FFFF00"/>
                </a:solidFill>
              </a:rPr>
              <a:t>four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561855-2C27-AED2-5AD7-73325835A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174" y="2477905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physical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symbol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system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myth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gym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Egypt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B14142-CA95-9E8D-A452-2B465F662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6621" y="2477905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pyramid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mystery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style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hymn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lyric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type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mythical,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story of Egypt, so physical.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pyramids stand as a symbol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system, carefully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myth,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mystery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gym,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style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sky,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Hymns of praise and lyric songs fly.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type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story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Mysteries and secrets they strive to hide.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Yet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symbols of dreams and the secrets they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F1C85E-C6CA-04E3-8039-B10323EA1EB6}"/>
              </a:ext>
            </a:extLst>
          </p:cNvPr>
          <p:cNvSpPr txBox="1">
            <a:spLocks/>
          </p:cNvSpPr>
          <p:nvPr/>
        </p:nvSpPr>
        <p:spPr>
          <a:xfrm>
            <a:off x="5460204" y="1685030"/>
            <a:ext cx="6162101" cy="1323975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1. Can you find all 23 of the words spelt with a y?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CC65A7-BA57-DFDC-E706-64132C43479D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815281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8C8BE1-567E-88A0-F3B0-B4657A8B0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1898" y="1685030"/>
            <a:ext cx="6162101" cy="1323975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1. Can you find all 23 of the words spelt with a y?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4DE977-22F1-9277-AD0C-971C04EDFA44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759378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5C362D-1712-0CD2-BAD5-BDA2F9B1BA41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8ED7AD-6AC3-F89E-EF5F-CF030D4D53A2}"/>
              </a:ext>
            </a:extLst>
          </p:cNvPr>
          <p:cNvSpPr txBox="1">
            <a:spLocks/>
          </p:cNvSpPr>
          <p:nvPr/>
        </p:nvSpPr>
        <p:spPr>
          <a:xfrm>
            <a:off x="5555455" y="1685030"/>
            <a:ext cx="6162100" cy="3172720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8781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30"/>
            <a:ext cx="6162100" cy="3397958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AA9430-6087-4118-8C55-5C86FFFC8C73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5583767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29"/>
            <a:ext cx="6162100" cy="3362099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599A8F-36F0-6DDE-0688-A613D1DD014D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097754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29"/>
            <a:ext cx="6162100" cy="3380029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6B7B5-32BD-B23F-091A-95804B1C3652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088196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30"/>
            <a:ext cx="6162100" cy="3317276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e sound - </a:t>
            </a:r>
            <a:r>
              <a:rPr lang="en-US" sz="3200" dirty="0">
                <a:solidFill>
                  <a:srgbClr val="00FF00"/>
                </a:solidFill>
                <a:latin typeface="Andika" panose="02000000000000000000" pitchFamily="2" charset="0"/>
              </a:rPr>
              <a:t>/ee/</a:t>
            </a:r>
            <a:endParaRPr lang="en-US" sz="3600" dirty="0">
              <a:solidFill>
                <a:srgbClr val="00FF00"/>
              </a:solidFill>
            </a:endParaRPr>
          </a:p>
          <a:p>
            <a:pPr marL="447675">
              <a:lnSpc>
                <a:spcPct val="150000"/>
              </a:lnSpc>
            </a:pPr>
            <a:endParaRPr lang="en-US" sz="3200" dirty="0">
              <a:solidFill>
                <a:srgbClr val="FF00FF"/>
              </a:solidFill>
              <a:latin typeface="Andika" panose="02000000000000000000" pitchFamily="2" charset="0"/>
            </a:endParaRP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886A05-34E1-C7CA-9809-8F830A8A91D9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2997028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rgbClr val="00FF00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rgbClr val="00FF00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rgbClr val="00FF00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29"/>
            <a:ext cx="6162100" cy="3406923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e sound - </a:t>
            </a:r>
            <a:r>
              <a:rPr lang="en-US" sz="3200" dirty="0">
                <a:solidFill>
                  <a:srgbClr val="00FF00"/>
                </a:solidFill>
                <a:latin typeface="Andika" panose="02000000000000000000" pitchFamily="2" charset="0"/>
              </a:rPr>
              <a:t>/ee/</a:t>
            </a:r>
            <a:endParaRPr lang="en-US" sz="3600" dirty="0">
              <a:solidFill>
                <a:srgbClr val="00FF00"/>
              </a:solidFill>
            </a:endParaRPr>
          </a:p>
          <a:p>
            <a:pPr marL="447675">
              <a:lnSpc>
                <a:spcPct val="150000"/>
              </a:lnSpc>
            </a:pPr>
            <a:endParaRPr lang="en-US" sz="3200" dirty="0">
              <a:solidFill>
                <a:srgbClr val="FF00FF"/>
              </a:solidFill>
              <a:latin typeface="Andika" panose="02000000000000000000" pitchFamily="2" charset="0"/>
            </a:endParaRP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24654D-BC93-8B2D-7D9F-4F2A66DBADBA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4187361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D8C706F-70C1-CE8D-3A25-6643BD9CE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BF4BC3D-EEC9-A9BA-87BD-A4DB66001EC9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704132A-2D84-AFFA-CC19-3165D591D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physical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symbol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system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myth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gym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Egypt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pyramid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mystery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style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hymn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lyric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type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8D8C8F-5082-3237-F8CE-B591206E50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C35A129-1CA0-61CE-FB19-FC1B2646CB9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A06D8B7-2A0D-24E0-5169-E2BEB455D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F418CA-69AF-77A6-B628-E9A2D7A0DC29}"/>
              </a:ext>
            </a:extLst>
          </p:cNvPr>
          <p:cNvSpPr txBox="1"/>
          <p:nvPr/>
        </p:nvSpPr>
        <p:spPr>
          <a:xfrm>
            <a:off x="206189" y="246101"/>
            <a:ext cx="5760000" cy="6429137"/>
          </a:xfrm>
          <a:prstGeom prst="roundRect">
            <a:avLst>
              <a:gd name="adj" fmla="val 5582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The vowel ‘i’ can make a short sound -/i/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as in flip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as in hip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as in pip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 Can you think of any others?</a:t>
            </a:r>
            <a:endParaRPr lang="en-US" sz="4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BC8D1E-0711-A492-8A14-3AFBC6CBB42F}"/>
              </a:ext>
            </a:extLst>
          </p:cNvPr>
          <p:cNvSpPr txBox="1"/>
          <p:nvPr/>
        </p:nvSpPr>
        <p:spPr>
          <a:xfrm>
            <a:off x="6221506" y="223261"/>
            <a:ext cx="5760000" cy="6429137"/>
          </a:xfrm>
          <a:prstGeom prst="roundRect">
            <a:avLst>
              <a:gd name="adj" fmla="val 5582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The vowel ‘i’ can make a long sound - /igh/.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in pipe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in sight 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in tried 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 Can you think of any others?</a:t>
            </a:r>
            <a:endParaRPr lang="en-US" sz="4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39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5B6EBDD-5AC8-6020-7DCA-8B6B6DB20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E1472-505B-B738-4068-94C39DE0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243416"/>
            <a:ext cx="11496675" cy="992090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Say the words – can you hear the difference? 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8C5EF-41F6-DAAF-64FF-E814E1090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157818"/>
              </p:ext>
            </p:extLst>
          </p:nvPr>
        </p:nvGraphicFramePr>
        <p:xfrm>
          <a:off x="2264717" y="1558358"/>
          <a:ext cx="7745730" cy="48852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81289">
                  <a:extLst>
                    <a:ext uri="{9D8B030D-6E8A-4147-A177-3AD203B41FA5}">
                      <a16:colId xmlns:a16="http://schemas.microsoft.com/office/drawing/2014/main" val="3179624064"/>
                    </a:ext>
                  </a:extLst>
                </a:gridCol>
                <a:gridCol w="3864441">
                  <a:extLst>
                    <a:ext uri="{9D8B030D-6E8A-4147-A177-3AD203B41FA5}">
                      <a16:colId xmlns:a16="http://schemas.microsoft.com/office/drawing/2014/main" val="3919638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Short ‘i’ sound - /i/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Long ‘i’ sound - /igh/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04336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trip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35976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prize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08316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flip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46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88563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style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80420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gym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cry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209874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myth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buy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83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855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5B6EBDD-5AC8-6020-7DCA-8B6B6DB20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E1472-505B-B738-4068-94C39DE0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47" y="156279"/>
            <a:ext cx="10623857" cy="992090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What is different about the words in red?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8C5EF-41F6-DAAF-64FF-E814E1090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31260"/>
              </p:ext>
            </p:extLst>
          </p:nvPr>
        </p:nvGraphicFramePr>
        <p:xfrm>
          <a:off x="2301293" y="1471221"/>
          <a:ext cx="7745730" cy="48852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81289">
                  <a:extLst>
                    <a:ext uri="{9D8B030D-6E8A-4147-A177-3AD203B41FA5}">
                      <a16:colId xmlns:a16="http://schemas.microsoft.com/office/drawing/2014/main" val="3179624064"/>
                    </a:ext>
                  </a:extLst>
                </a:gridCol>
                <a:gridCol w="3864441">
                  <a:extLst>
                    <a:ext uri="{9D8B030D-6E8A-4147-A177-3AD203B41FA5}">
                      <a16:colId xmlns:a16="http://schemas.microsoft.com/office/drawing/2014/main" val="3919638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Short ‘i’ sound - /i/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Long ‘i’ sound - /igh/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04336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trip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35976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prize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08316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flip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46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88563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style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80420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gym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cry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209874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myth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buy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83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509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5B6EBDD-5AC8-6020-7DCA-8B6B6DB20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E1472-505B-B738-4068-94C39DE0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47" y="156279"/>
            <a:ext cx="10623857" cy="992090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They are using a y to make the i sound.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8C5EF-41F6-DAAF-64FF-E814E1090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714754"/>
              </p:ext>
            </p:extLst>
          </p:nvPr>
        </p:nvGraphicFramePr>
        <p:xfrm>
          <a:off x="2301293" y="1471221"/>
          <a:ext cx="7745730" cy="48852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81289">
                  <a:extLst>
                    <a:ext uri="{9D8B030D-6E8A-4147-A177-3AD203B41FA5}">
                      <a16:colId xmlns:a16="http://schemas.microsoft.com/office/drawing/2014/main" val="3179624064"/>
                    </a:ext>
                  </a:extLst>
                </a:gridCol>
                <a:gridCol w="3864441">
                  <a:extLst>
                    <a:ext uri="{9D8B030D-6E8A-4147-A177-3AD203B41FA5}">
                      <a16:colId xmlns:a16="http://schemas.microsoft.com/office/drawing/2014/main" val="3919638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Short ‘i’ sound - /i/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Long ‘i’ sound - /igh/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04336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trip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35976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prize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08316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flip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46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88563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st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80420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cr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endParaRPr lang="en-US" sz="2800" dirty="0">
                        <a:solidFill>
                          <a:schemeClr val="tx1"/>
                        </a:solidFill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209874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bu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endParaRPr lang="en-US" sz="2800" dirty="0">
                        <a:solidFill>
                          <a:schemeClr val="tx1"/>
                        </a:solidFill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83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208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E581076-F9EE-BAA1-C221-F515E24AB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passed the physical test to join the police force.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05188" y="3490225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ph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sical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8794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27A23B4-BA9D-EDBA-4DC0-01CD914B7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does this symbol mean?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95406" y="3251679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mbol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0645DBE-4861-8CE9-7F76-384EDCC57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from another solar system.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08023" y="31680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stem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084" y="2238827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Microsoft Office PowerPoint</Application>
  <PresentationFormat>Widescreen</PresentationFormat>
  <Paragraphs>315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The /i/ sound  spelt 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1. Can you find all 23 of the words spelt with a 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2026-06-02T09:34:01Z</dcterms:modified>
</cp:coreProperties>
</file>