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544" r:id="rId3"/>
    <p:sldId id="546" r:id="rId4"/>
    <p:sldId id="548" r:id="rId5"/>
    <p:sldId id="274" r:id="rId6"/>
    <p:sldId id="294" r:id="rId7"/>
    <p:sldId id="332" r:id="rId8"/>
    <p:sldId id="558" r:id="rId9"/>
    <p:sldId id="333" r:id="rId10"/>
    <p:sldId id="553" r:id="rId11"/>
    <p:sldId id="334" r:id="rId12"/>
    <p:sldId id="559" r:id="rId13"/>
    <p:sldId id="335" r:id="rId14"/>
    <p:sldId id="552" r:id="rId15"/>
    <p:sldId id="336" r:id="rId16"/>
    <p:sldId id="550" r:id="rId17"/>
    <p:sldId id="344" r:id="rId18"/>
    <p:sldId id="560" r:id="rId19"/>
    <p:sldId id="345" r:id="rId20"/>
    <p:sldId id="551" r:id="rId21"/>
    <p:sldId id="346" r:id="rId22"/>
    <p:sldId id="347" r:id="rId23"/>
    <p:sldId id="374" r:id="rId24"/>
    <p:sldId id="461" r:id="rId25"/>
    <p:sldId id="369" r:id="rId26"/>
    <p:sldId id="372" r:id="rId27"/>
    <p:sldId id="367" r:id="rId28"/>
    <p:sldId id="364" r:id="rId29"/>
    <p:sldId id="277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F11274-512A-4DAC-9F69-E549C7FAD2C2}" v="7" dt="2026-06-02T09:36:20.9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2567" autoAdjust="0"/>
  </p:normalViewPr>
  <p:slideViewPr>
    <p:cSldViewPr snapToGrid="0">
      <p:cViewPr varScale="1">
        <p:scale>
          <a:sx n="84" d="100"/>
          <a:sy n="84" d="100"/>
        </p:scale>
        <p:origin x="1098" y="96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6-02T09:37:46.849" v="443"/>
      <pc:docMkLst>
        <pc:docMk/>
      </pc:docMkLst>
      <pc:sldChg chg="modAnim">
        <pc:chgData name="Glen Jones" userId="e846aaca-4b24-4b13-b0d0-f2308e16b284" providerId="ADAL" clId="{ED47ACC3-9597-4D89-A1DC-43CF280EF274}" dt="2026-06-02T09:35:00.669" v="439"/>
        <pc:sldMkLst>
          <pc:docMk/>
          <pc:sldMk cId="2113469465" sldId="294"/>
        </pc:sldMkLst>
      </pc:sldChg>
      <pc:sldChg chg="addAnim delAnim">
        <pc:chgData name="Glen Jones" userId="e846aaca-4b24-4b13-b0d0-f2308e16b284" providerId="ADAL" clId="{ED47ACC3-9597-4D89-A1DC-43CF280EF274}" dt="2026-06-02T09:37:46.849" v="443"/>
        <pc:sldMkLst>
          <pc:docMk/>
          <pc:sldMk cId="744848864" sldId="369"/>
        </pc:sldMkLst>
      </pc:sldChg>
      <pc:sldChg chg="modSp add mod modAnim modNotesTx">
        <pc:chgData name="Glen Jones" userId="e846aaca-4b24-4b13-b0d0-f2308e16b284" providerId="ADAL" clId="{ED47ACC3-9597-4D89-A1DC-43CF280EF274}" dt="2026-06-02T09:34:40.897" v="437" actId="6549"/>
        <pc:sldMkLst>
          <pc:docMk/>
          <pc:sldMk cId="2004214985" sldId="548"/>
        </pc:sldMkLst>
      </pc:sldChg>
      <pc:sldChg chg="modAnim">
        <pc:chgData name="Glen Jones" userId="e846aaca-4b24-4b13-b0d0-f2308e16b284" providerId="ADAL" clId="{ED47ACC3-9597-4D89-A1DC-43CF280EF274}" dt="2026-06-02T09:36:20.987" v="442"/>
        <pc:sldMkLst>
          <pc:docMk/>
          <pc:sldMk cId="3054982866" sldId="550"/>
        </pc:sldMkLst>
      </pc:sldChg>
      <pc:sldChg chg="modAnim">
        <pc:chgData name="Glen Jones" userId="e846aaca-4b24-4b13-b0d0-f2308e16b284" providerId="ADAL" clId="{ED47ACC3-9597-4D89-A1DC-43CF280EF274}" dt="2026-06-02T09:35:43.367" v="440"/>
        <pc:sldMkLst>
          <pc:docMk/>
          <pc:sldMk cId="2100518653" sldId="55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D00EA2-60D0-44C8-9866-74ED7A11DDA7}" type="datetimeFigureOut">
              <a:rPr lang="en-GB" smtClean="0"/>
              <a:t>02/06/2026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AE684-959D-4154-AA5C-843C8ED43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37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Child‑friendly teaching point: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interest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something that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between you and the thing you are thinking about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— it catches your attention.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Whole word meaning: Interest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something you want to learn about or enjoy thinking about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interfere is to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carry yourself in between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something and stop it working properly.”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interrupts</a:t>
            </a:r>
            <a:r>
              <a:rPr lang="en-GB" sz="96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5EE224D4-572D-7F3B-3F41-33852290E11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rupt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90351A8-4CAC-C057-37B4-43AB1FBFDCAE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EC0EC8B7-C69C-A901-4CF4-B8BF9D83BB1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1663653-D224-B48F-C6EE-57802F841FBB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73315D7-A3A7-A862-A6DA-FC915C8CC0F5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break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39AFDF1-C65C-D46F-6EA4-9B003E9BE140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interrupt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8BF346B-8C2E-BF79-1FB6-9889E4EFB3E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C8321F1-CD1F-3C95-0FB1-2FC2146EF870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9B28AE2-2B0B-85AB-D3B7-59D64022ED08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between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20490D6F-7E79-F4BB-771A-D743097BB1EF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got on the intercity into the city.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824796" y="3060835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intercity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419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intercity</a:t>
            </a:r>
            <a:r>
              <a:rPr lang="en-GB" sz="96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2EC0735-6036-4D97-CDF5-135F6AB7BC13}"/>
              </a:ext>
            </a:extLst>
          </p:cNvPr>
          <p:cNvSpPr txBox="1">
            <a:spLocks/>
          </p:cNvSpPr>
          <p:nvPr/>
        </p:nvSpPr>
        <p:spPr>
          <a:xfrm>
            <a:off x="8066895" y="397447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city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CEF33A1-5558-481B-92C2-A719C3E14B68}"/>
              </a:ext>
            </a:extLst>
          </p:cNvPr>
          <p:cNvSpPr/>
          <p:nvPr/>
        </p:nvSpPr>
        <p:spPr>
          <a:xfrm>
            <a:off x="4164394" y="4136570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9B7C317-D483-6EE0-3C8F-82B158FEFD59}"/>
              </a:ext>
            </a:extLst>
          </p:cNvPr>
          <p:cNvSpPr txBox="1">
            <a:spLocks/>
          </p:cNvSpPr>
          <p:nvPr/>
        </p:nvSpPr>
        <p:spPr>
          <a:xfrm>
            <a:off x="8066895" y="494586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city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1F1571-C123-8A61-A7B1-7EE67BF98E1D}"/>
              </a:ext>
            </a:extLst>
          </p:cNvPr>
          <p:cNvSpPr txBox="1">
            <a:spLocks/>
          </p:cNvSpPr>
          <p:nvPr/>
        </p:nvSpPr>
        <p:spPr>
          <a:xfrm>
            <a:off x="1772799" y="397447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intercity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4AFF43F-AE26-3E4B-7BCA-2E1FDC331F5F}"/>
              </a:ext>
            </a:extLst>
          </p:cNvPr>
          <p:cNvSpPr txBox="1">
            <a:spLocks/>
          </p:cNvSpPr>
          <p:nvPr/>
        </p:nvSpPr>
        <p:spPr>
          <a:xfrm>
            <a:off x="5174746" y="397447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BA4B631-A69A-2FF9-C988-C784E17083C4}"/>
              </a:ext>
            </a:extLst>
          </p:cNvPr>
          <p:cNvSpPr txBox="1">
            <a:spLocks/>
          </p:cNvSpPr>
          <p:nvPr/>
        </p:nvSpPr>
        <p:spPr>
          <a:xfrm>
            <a:off x="5204514" y="494586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between</a:t>
            </a:r>
            <a:endParaRPr lang="en-GB" sz="1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C8A36D6-9195-F7CE-806A-9A8CF2678D8E}"/>
              </a:ext>
            </a:extLst>
          </p:cNvPr>
          <p:cNvSpPr/>
          <p:nvPr/>
        </p:nvSpPr>
        <p:spPr>
          <a:xfrm>
            <a:off x="7444351" y="41149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quest is international.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034937" y="2466309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international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" y="2178773"/>
            <a:ext cx="2488514" cy="419824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879289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1491" y="1176922"/>
            <a:ext cx="897081" cy="115582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444931" y="111001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international</a:t>
            </a:r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872EF-A708-AD54-0E88-9E3BF6AD6FFE}"/>
              </a:ext>
            </a:extLst>
          </p:cNvPr>
          <p:cNvSpPr txBox="1">
            <a:spLocks/>
          </p:cNvSpPr>
          <p:nvPr/>
        </p:nvSpPr>
        <p:spPr>
          <a:xfrm>
            <a:off x="5666936" y="25467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nate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03736-E09D-9CEF-A4FD-FCA29BFAB13F}"/>
              </a:ext>
            </a:extLst>
          </p:cNvPr>
          <p:cNvSpPr txBox="1">
            <a:spLocks/>
          </p:cNvSpPr>
          <p:nvPr/>
        </p:nvSpPr>
        <p:spPr>
          <a:xfrm>
            <a:off x="10245557" y="25467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B0C67F1B-BE1B-EB7B-C57F-0C098C216B74}"/>
              </a:ext>
            </a:extLst>
          </p:cNvPr>
          <p:cNvSpPr/>
          <p:nvPr/>
        </p:nvSpPr>
        <p:spPr>
          <a:xfrm>
            <a:off x="9671577" y="266356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17FA85D-8ED6-CB26-2DD0-19DBDF5732CE}"/>
              </a:ext>
            </a:extLst>
          </p:cNvPr>
          <p:cNvSpPr/>
          <p:nvPr/>
        </p:nvSpPr>
        <p:spPr>
          <a:xfrm>
            <a:off x="2721526" y="2706881"/>
            <a:ext cx="556298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D72D019-973E-EB3C-275A-4C45AF2AC6FC}"/>
              </a:ext>
            </a:extLst>
          </p:cNvPr>
          <p:cNvSpPr txBox="1">
            <a:spLocks/>
          </p:cNvSpPr>
          <p:nvPr/>
        </p:nvSpPr>
        <p:spPr>
          <a:xfrm>
            <a:off x="5654891" y="34305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born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C947818-5585-64A3-E16D-2D1006740A65}"/>
              </a:ext>
            </a:extLst>
          </p:cNvPr>
          <p:cNvSpPr txBox="1">
            <a:spLocks/>
          </p:cNvSpPr>
          <p:nvPr/>
        </p:nvSpPr>
        <p:spPr>
          <a:xfrm>
            <a:off x="393837" y="25447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international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1D9B549-28D3-73C9-93F6-D314CC11E5D0}"/>
              </a:ext>
            </a:extLst>
          </p:cNvPr>
          <p:cNvSpPr txBox="1">
            <a:spLocks/>
          </p:cNvSpPr>
          <p:nvPr/>
        </p:nvSpPr>
        <p:spPr>
          <a:xfrm>
            <a:off x="10281691" y="34305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state of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9879DF4-4B2F-A65A-CF9F-325AC7141357}"/>
              </a:ext>
            </a:extLst>
          </p:cNvPr>
          <p:cNvSpPr txBox="1">
            <a:spLocks/>
          </p:cNvSpPr>
          <p:nvPr/>
        </p:nvSpPr>
        <p:spPr>
          <a:xfrm>
            <a:off x="3377626" y="25467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B930CA9-BF49-D6F8-3CDE-F5C40EA8AC8B}"/>
              </a:ext>
            </a:extLst>
          </p:cNvPr>
          <p:cNvSpPr txBox="1">
            <a:spLocks/>
          </p:cNvSpPr>
          <p:nvPr/>
        </p:nvSpPr>
        <p:spPr>
          <a:xfrm>
            <a:off x="3377625" y="34305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between</a:t>
            </a:r>
            <a:endParaRPr lang="en-GB" sz="1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37A1E5DE-A3A9-C632-87EC-5AAC1A7B53D2}"/>
              </a:ext>
            </a:extLst>
          </p:cNvPr>
          <p:cNvSpPr/>
          <p:nvPr/>
        </p:nvSpPr>
        <p:spPr>
          <a:xfrm>
            <a:off x="5093470" y="26976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FBB4D7-8ABB-5C15-CEE6-4D289B4C803C}"/>
              </a:ext>
            </a:extLst>
          </p:cNvPr>
          <p:cNvSpPr txBox="1">
            <a:spLocks/>
          </p:cNvSpPr>
          <p:nvPr/>
        </p:nvSpPr>
        <p:spPr>
          <a:xfrm>
            <a:off x="7956246" y="25467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823BED4-F4DC-A3DD-2277-2DFD88801213}"/>
              </a:ext>
            </a:extLst>
          </p:cNvPr>
          <p:cNvSpPr txBox="1">
            <a:spLocks/>
          </p:cNvSpPr>
          <p:nvPr/>
        </p:nvSpPr>
        <p:spPr>
          <a:xfrm>
            <a:off x="7968291" y="34305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FA187415-C10A-E28B-9096-6BB3F774D95B}"/>
              </a:ext>
            </a:extLst>
          </p:cNvPr>
          <p:cNvSpPr/>
          <p:nvPr/>
        </p:nvSpPr>
        <p:spPr>
          <a:xfrm>
            <a:off x="7382266" y="26976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51AC44F-F643-8D81-790D-447D91DBE75E}"/>
              </a:ext>
            </a:extLst>
          </p:cNvPr>
          <p:cNvSpPr txBox="1"/>
          <p:nvPr/>
        </p:nvSpPr>
        <p:spPr>
          <a:xfrm>
            <a:off x="1665460" y="4632273"/>
            <a:ext cx="911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20" name="Arrow: Up 19">
            <a:extLst>
              <a:ext uri="{FF2B5EF4-FFF2-40B4-BE49-F238E27FC236}">
                <a16:creationId xmlns:a16="http://schemas.microsoft.com/office/drawing/2014/main" id="{0A1AEC35-01F5-D1AB-6AC3-BC71AB63BBEE}"/>
              </a:ext>
            </a:extLst>
          </p:cNvPr>
          <p:cNvSpPr/>
          <p:nvPr/>
        </p:nvSpPr>
        <p:spPr>
          <a:xfrm>
            <a:off x="6611569" y="3067066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BB12010-C845-39C1-0A36-73C6F0F5789D}"/>
              </a:ext>
            </a:extLst>
          </p:cNvPr>
          <p:cNvSpPr txBox="1"/>
          <p:nvPr/>
        </p:nvSpPr>
        <p:spPr>
          <a:xfrm>
            <a:off x="1766387" y="5315375"/>
            <a:ext cx="9117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6" grpId="0" animBg="1"/>
      <p:bldP spid="14" grpId="0" animBg="1"/>
      <p:bldP spid="18" grpId="0" animBg="1"/>
      <p:bldP spid="19" grpId="0"/>
      <p:bldP spid="20" grpId="0" animBg="1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7BCF2DFE-86A8-E05E-9CE8-639CED0485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quest and the safety of the universe are interrelated.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583118" y="3224062"/>
            <a:ext cx="63983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interrelated</a:t>
            </a:r>
            <a:endParaRPr lang="en-GB" sz="8000" b="1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087" y="212539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1341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3103" y="1059906"/>
            <a:ext cx="1476845" cy="13778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052694" y="1000325"/>
            <a:ext cx="911775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interrelated</a:t>
            </a:r>
            <a:endParaRPr lang="en-GB" sz="8800" b="1" u="sng" dirty="0">
              <a:solidFill>
                <a:schemeClr val="bg1"/>
              </a:solidFill>
            </a:endParaRPr>
          </a:p>
          <a:p>
            <a:pPr algn="ctr"/>
            <a:endParaRPr lang="en-GB" sz="8800" dirty="0">
              <a:solidFill>
                <a:schemeClr val="bg1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EA48D51-63A2-B37C-20AA-9A173C4BCFEF}"/>
              </a:ext>
            </a:extLst>
          </p:cNvPr>
          <p:cNvSpPr txBox="1">
            <a:spLocks/>
          </p:cNvSpPr>
          <p:nvPr/>
        </p:nvSpPr>
        <p:spPr>
          <a:xfrm>
            <a:off x="5666936" y="25467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76E0CA0-BC46-431F-3067-E2F3CC62D645}"/>
              </a:ext>
            </a:extLst>
          </p:cNvPr>
          <p:cNvSpPr txBox="1">
            <a:spLocks/>
          </p:cNvSpPr>
          <p:nvPr/>
        </p:nvSpPr>
        <p:spPr>
          <a:xfrm>
            <a:off x="10245557" y="25467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8E34455B-B86C-1AFA-F689-A50D2BA0788F}"/>
              </a:ext>
            </a:extLst>
          </p:cNvPr>
          <p:cNvSpPr/>
          <p:nvPr/>
        </p:nvSpPr>
        <p:spPr>
          <a:xfrm>
            <a:off x="9671577" y="266356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4DFDC613-96C4-DF6F-93E6-B53D31BB1A96}"/>
              </a:ext>
            </a:extLst>
          </p:cNvPr>
          <p:cNvSpPr/>
          <p:nvPr/>
        </p:nvSpPr>
        <p:spPr>
          <a:xfrm>
            <a:off x="2721526" y="2706881"/>
            <a:ext cx="556298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00DD0D3-1F2D-6C38-A90E-EF48AB4E88A4}"/>
              </a:ext>
            </a:extLst>
          </p:cNvPr>
          <p:cNvSpPr txBox="1">
            <a:spLocks/>
          </p:cNvSpPr>
          <p:nvPr/>
        </p:nvSpPr>
        <p:spPr>
          <a:xfrm>
            <a:off x="5654891" y="34305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A314E5D-5954-ABEE-6717-027CE3FA9CB2}"/>
              </a:ext>
            </a:extLst>
          </p:cNvPr>
          <p:cNvSpPr txBox="1">
            <a:spLocks/>
          </p:cNvSpPr>
          <p:nvPr/>
        </p:nvSpPr>
        <p:spPr>
          <a:xfrm>
            <a:off x="393837" y="25447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interrelated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3C36EA5-5539-B286-E43A-2DB1D31EE1DF}"/>
              </a:ext>
            </a:extLst>
          </p:cNvPr>
          <p:cNvSpPr txBox="1">
            <a:spLocks/>
          </p:cNvSpPr>
          <p:nvPr/>
        </p:nvSpPr>
        <p:spPr>
          <a:xfrm>
            <a:off x="10281691" y="34305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E5CAFFC-EAB3-E0A6-6AE3-041A42245FB8}"/>
              </a:ext>
            </a:extLst>
          </p:cNvPr>
          <p:cNvSpPr txBox="1">
            <a:spLocks/>
          </p:cNvSpPr>
          <p:nvPr/>
        </p:nvSpPr>
        <p:spPr>
          <a:xfrm>
            <a:off x="3377626" y="25467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867EC86F-009D-CEFA-DFB1-0F149032F434}"/>
              </a:ext>
            </a:extLst>
          </p:cNvPr>
          <p:cNvSpPr txBox="1">
            <a:spLocks/>
          </p:cNvSpPr>
          <p:nvPr/>
        </p:nvSpPr>
        <p:spPr>
          <a:xfrm>
            <a:off x="3377625" y="34305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between</a:t>
            </a:r>
            <a:endParaRPr lang="en-GB" sz="16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DD96391A-6DEF-2A2D-D1D2-D7525C5C3AD8}"/>
              </a:ext>
            </a:extLst>
          </p:cNvPr>
          <p:cNvSpPr/>
          <p:nvPr/>
        </p:nvSpPr>
        <p:spPr>
          <a:xfrm>
            <a:off x="5093470" y="26976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27BAD780-E22D-0B95-660E-2FB18F500D70}"/>
              </a:ext>
            </a:extLst>
          </p:cNvPr>
          <p:cNvSpPr txBox="1">
            <a:spLocks/>
          </p:cNvSpPr>
          <p:nvPr/>
        </p:nvSpPr>
        <p:spPr>
          <a:xfrm>
            <a:off x="7956246" y="25467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late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B46B529-71CE-119F-085E-5D4CF5B291C9}"/>
              </a:ext>
            </a:extLst>
          </p:cNvPr>
          <p:cNvSpPr txBox="1">
            <a:spLocks/>
          </p:cNvSpPr>
          <p:nvPr/>
        </p:nvSpPr>
        <p:spPr>
          <a:xfrm>
            <a:off x="7968291" y="34305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connect or link</a:t>
            </a:r>
          </a:p>
        </p:txBody>
      </p:sp>
      <p:sp>
        <p:nvSpPr>
          <p:cNvPr id="31" name="Cross 30">
            <a:extLst>
              <a:ext uri="{FF2B5EF4-FFF2-40B4-BE49-F238E27FC236}">
                <a16:creationId xmlns:a16="http://schemas.microsoft.com/office/drawing/2014/main" id="{3562E195-12EE-6361-22C7-29C70F987467}"/>
              </a:ext>
            </a:extLst>
          </p:cNvPr>
          <p:cNvSpPr/>
          <p:nvPr/>
        </p:nvSpPr>
        <p:spPr>
          <a:xfrm>
            <a:off x="7382266" y="26976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Up 31">
            <a:extLst>
              <a:ext uri="{FF2B5EF4-FFF2-40B4-BE49-F238E27FC236}">
                <a16:creationId xmlns:a16="http://schemas.microsoft.com/office/drawing/2014/main" id="{FF2E9AF8-9D04-C8F1-D9E9-65A7D2D1FE68}"/>
              </a:ext>
            </a:extLst>
          </p:cNvPr>
          <p:cNvSpPr/>
          <p:nvPr/>
        </p:nvSpPr>
        <p:spPr>
          <a:xfrm rot="1648991">
            <a:off x="8364023" y="2879411"/>
            <a:ext cx="242047" cy="1878618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FE6472-D937-5727-804F-AA88C417FFA7}"/>
              </a:ext>
            </a:extLst>
          </p:cNvPr>
          <p:cNvSpPr txBox="1"/>
          <p:nvPr/>
        </p:nvSpPr>
        <p:spPr>
          <a:xfrm>
            <a:off x="1665460" y="4632273"/>
            <a:ext cx="911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23CC5D5-B40C-C063-BEEE-60E8DC2A7EDF}"/>
              </a:ext>
            </a:extLst>
          </p:cNvPr>
          <p:cNvSpPr txBox="1"/>
          <p:nvPr/>
        </p:nvSpPr>
        <p:spPr>
          <a:xfrm>
            <a:off x="1766387" y="5315375"/>
            <a:ext cx="9117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05498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bought an ice cream during the interval.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115" y="2289638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4826958" y="2767278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interval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5797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intervals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space or distance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interval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between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384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boy showed a healthy interest in the football match.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3751" y="2577737"/>
            <a:ext cx="3129343" cy="403194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490703" y="2924096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interest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9098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interest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8141252" y="388677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4238751" y="4048874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8141252" y="48581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1847156" y="388677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interest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5249103" y="3886779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5278871" y="4858165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between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7518708" y="40272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8" grpId="0" animBg="1"/>
      <p:bldP spid="11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3DAB57C-7F21-A9F6-B8A6-16078AF1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had an interview for a new job.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4183DE-8563-A637-452D-D7079BF532BB}"/>
              </a:ext>
            </a:extLst>
          </p:cNvPr>
          <p:cNvSpPr txBox="1"/>
          <p:nvPr/>
        </p:nvSpPr>
        <p:spPr>
          <a:xfrm>
            <a:off x="2824796" y="3175503"/>
            <a:ext cx="65424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interview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0872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7B1B6F9-9558-2AEA-5457-716313C327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and Aimee use an interface to communicate.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2297838" y="3428998"/>
            <a:ext cx="75092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interface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911" y="2529041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36257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D2FA5DE-E420-B3F6-D5F5-9824BB934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91888"/>
            <a:ext cx="11338560" cy="126915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Which inter word?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9219440" y="5036438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interscholastic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9A86477-277B-F1A7-2038-C14A0A508D90}"/>
              </a:ext>
            </a:extLst>
          </p:cNvPr>
          <p:cNvSpPr txBox="1">
            <a:spLocks/>
          </p:cNvSpPr>
          <p:nvPr/>
        </p:nvSpPr>
        <p:spPr>
          <a:xfrm>
            <a:off x="1395654" y="1989752"/>
            <a:ext cx="7596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000" dirty="0">
                <a:solidFill>
                  <a:schemeClr val="bg1"/>
                </a:solidFill>
              </a:rPr>
              <a:t>A world-wide interconnected computer network providing a variety of information and communication facilities. 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A6B851-6F06-B399-6636-0B82F1BCC421}"/>
              </a:ext>
            </a:extLst>
          </p:cNvPr>
          <p:cNvSpPr txBox="1">
            <a:spLocks/>
          </p:cNvSpPr>
          <p:nvPr/>
        </p:nvSpPr>
        <p:spPr>
          <a:xfrm>
            <a:off x="1395654" y="2733187"/>
            <a:ext cx="7596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Prevent or obstruct something from moving locations and getting where it needs to go. 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9227469" y="4274767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interact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166298A6-2D8B-6684-74B3-91D3EB0FB5C4}"/>
              </a:ext>
            </a:extLst>
          </p:cNvPr>
          <p:cNvSpPr txBox="1">
            <a:spLocks/>
          </p:cNvSpPr>
          <p:nvPr/>
        </p:nvSpPr>
        <p:spPr>
          <a:xfrm>
            <a:off x="9227469" y="2751424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intercept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59B0C5CE-F897-36BB-BB3F-9A9EB25040D7}"/>
              </a:ext>
            </a:extLst>
          </p:cNvPr>
          <p:cNvSpPr txBox="1">
            <a:spLocks/>
          </p:cNvSpPr>
          <p:nvPr/>
        </p:nvSpPr>
        <p:spPr>
          <a:xfrm>
            <a:off x="1395654" y="3479194"/>
            <a:ext cx="7596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Interval or break between parts of a play, film, or concert.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31DDD769-F4D9-60F5-7DF7-D7131143CCED}"/>
              </a:ext>
            </a:extLst>
          </p:cNvPr>
          <p:cNvSpPr txBox="1">
            <a:spLocks/>
          </p:cNvSpPr>
          <p:nvPr/>
        </p:nvSpPr>
        <p:spPr>
          <a:xfrm>
            <a:off x="9227469" y="1989752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internet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85592EDC-EB21-0C75-8ECD-53C8E7C52A1A}"/>
              </a:ext>
            </a:extLst>
          </p:cNvPr>
          <p:cNvSpPr txBox="1">
            <a:spLocks/>
          </p:cNvSpPr>
          <p:nvPr/>
        </p:nvSpPr>
        <p:spPr>
          <a:xfrm>
            <a:off x="1395654" y="4257816"/>
            <a:ext cx="7596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Communicate or be involved in the action. </a:t>
            </a:r>
          </a:p>
        </p:txBody>
      </p:sp>
      <p:sp>
        <p:nvSpPr>
          <p:cNvPr id="39" name="Content Placeholder 2">
            <a:extLst>
              <a:ext uri="{FF2B5EF4-FFF2-40B4-BE49-F238E27FC236}">
                <a16:creationId xmlns:a16="http://schemas.microsoft.com/office/drawing/2014/main" id="{90DE7FB3-7A6F-92CE-2817-51175E1E6CC9}"/>
              </a:ext>
            </a:extLst>
          </p:cNvPr>
          <p:cNvSpPr txBox="1">
            <a:spLocks/>
          </p:cNvSpPr>
          <p:nvPr/>
        </p:nvSpPr>
        <p:spPr>
          <a:xfrm>
            <a:off x="1395654" y="5036438"/>
            <a:ext cx="7596000" cy="60959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Involving or between schools. </a:t>
            </a:r>
          </a:p>
        </p:txBody>
      </p:sp>
      <p:sp>
        <p:nvSpPr>
          <p:cNvPr id="45" name="Content Placeholder 2">
            <a:extLst>
              <a:ext uri="{FF2B5EF4-FFF2-40B4-BE49-F238E27FC236}">
                <a16:creationId xmlns:a16="http://schemas.microsoft.com/office/drawing/2014/main" id="{6FFC4ECF-0E55-0D65-97C4-832C6CBB6587}"/>
              </a:ext>
            </a:extLst>
          </p:cNvPr>
          <p:cNvSpPr txBox="1">
            <a:spLocks/>
          </p:cNvSpPr>
          <p:nvPr/>
        </p:nvSpPr>
        <p:spPr>
          <a:xfrm>
            <a:off x="9227469" y="3513096"/>
            <a:ext cx="2155390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intermission</a:t>
            </a: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6" grpId="0" animBg="1"/>
      <p:bldP spid="33" grpId="0" animBg="1"/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background pattern&#10;&#10;Description automatically generated">
            <a:extLst>
              <a:ext uri="{FF2B5EF4-FFF2-40B4-BE49-F238E27FC236}">
                <a16:creationId xmlns:a16="http://schemas.microsoft.com/office/drawing/2014/main" id="{6EC66508-6762-3D69-C5B9-C7464EC72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235437-2727-C7C6-4C22-5E99C577DC1D}"/>
              </a:ext>
            </a:extLst>
          </p:cNvPr>
          <p:cNvSpPr txBox="1">
            <a:spLocks/>
          </p:cNvSpPr>
          <p:nvPr/>
        </p:nvSpPr>
        <p:spPr>
          <a:xfrm>
            <a:off x="291947" y="281562"/>
            <a:ext cx="9452688" cy="6294875"/>
          </a:xfrm>
          <a:prstGeom prst="roundRect">
            <a:avLst>
              <a:gd name="adj" fmla="val 1052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numCol="1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The __________ choir competition took place on Friday. We had lots of fun getting to ____________ with the kids from other schools in the short __________. </a:t>
            </a:r>
            <a:br>
              <a:rPr lang="en-GB" sz="2900" dirty="0">
                <a:solidFill>
                  <a:schemeClr val="bg1"/>
                </a:solidFill>
              </a:rPr>
            </a:br>
            <a:br>
              <a:rPr lang="en-GB" sz="2900" dirty="0">
                <a:solidFill>
                  <a:schemeClr val="bg1"/>
                </a:solidFill>
              </a:rPr>
            </a:br>
            <a:r>
              <a:rPr lang="en-GB" sz="2900" dirty="0">
                <a:solidFill>
                  <a:schemeClr val="bg1"/>
                </a:solidFill>
              </a:rPr>
              <a:t>Our teacher went to speak to the judges, hoping to ___________ the results before they were emailed to the school office, but she was too late. I thought our version of Queen’s ‘We Are The Champions’ was brilliant. </a:t>
            </a:r>
            <a:br>
              <a:rPr lang="en-GB" sz="2900" dirty="0">
                <a:solidFill>
                  <a:schemeClr val="bg1"/>
                </a:solidFill>
              </a:rPr>
            </a:br>
            <a:br>
              <a:rPr lang="en-GB" sz="2900" dirty="0">
                <a:solidFill>
                  <a:schemeClr val="bg1"/>
                </a:solidFill>
              </a:rPr>
            </a:br>
            <a:r>
              <a:rPr lang="en-GB" sz="2900" dirty="0">
                <a:solidFill>
                  <a:schemeClr val="bg1"/>
                </a:solidFill>
              </a:rPr>
              <a:t>The result will be published on the ___________ over the weekend. 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81D47A7-CA2B-B872-699C-5A33AB231615}"/>
              </a:ext>
            </a:extLst>
          </p:cNvPr>
          <p:cNvSpPr txBox="1">
            <a:spLocks/>
          </p:cNvSpPr>
          <p:nvPr/>
        </p:nvSpPr>
        <p:spPr>
          <a:xfrm>
            <a:off x="10034553" y="5047291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intermission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FB3A86-D7B0-8ED9-FFE8-DC3A61BF9CCC}"/>
              </a:ext>
            </a:extLst>
          </p:cNvPr>
          <p:cNvSpPr txBox="1">
            <a:spLocks/>
          </p:cNvSpPr>
          <p:nvPr/>
        </p:nvSpPr>
        <p:spPr>
          <a:xfrm>
            <a:off x="10034553" y="4094145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interact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784E9FD4-7C7C-F1D5-8AD8-2907D6F885A3}"/>
              </a:ext>
            </a:extLst>
          </p:cNvPr>
          <p:cNvSpPr txBox="1">
            <a:spLocks/>
          </p:cNvSpPr>
          <p:nvPr/>
        </p:nvSpPr>
        <p:spPr>
          <a:xfrm>
            <a:off x="10034553" y="6000437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interface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FD8B5CF-B472-2983-BC63-E0D358A679EA}"/>
              </a:ext>
            </a:extLst>
          </p:cNvPr>
          <p:cNvSpPr txBox="1">
            <a:spLocks/>
          </p:cNvSpPr>
          <p:nvPr/>
        </p:nvSpPr>
        <p:spPr>
          <a:xfrm>
            <a:off x="10034553" y="2187854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interview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C0C8591A-8F7C-CBA0-A024-4CD248AFC32D}"/>
              </a:ext>
            </a:extLst>
          </p:cNvPr>
          <p:cNvSpPr txBox="1">
            <a:spLocks/>
          </p:cNvSpPr>
          <p:nvPr/>
        </p:nvSpPr>
        <p:spPr>
          <a:xfrm>
            <a:off x="10034553" y="3140999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internet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90B86D83-58EC-FBC1-ED97-EFF8BCBA4BC5}"/>
              </a:ext>
            </a:extLst>
          </p:cNvPr>
          <p:cNvSpPr txBox="1">
            <a:spLocks/>
          </p:cNvSpPr>
          <p:nvPr/>
        </p:nvSpPr>
        <p:spPr>
          <a:xfrm>
            <a:off x="10034553" y="1234708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interscholastic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23C819D-CCBC-D70B-4A65-D94141C69CD8}"/>
              </a:ext>
            </a:extLst>
          </p:cNvPr>
          <p:cNvSpPr txBox="1">
            <a:spLocks/>
          </p:cNvSpPr>
          <p:nvPr/>
        </p:nvSpPr>
        <p:spPr>
          <a:xfrm>
            <a:off x="10034553" y="281562"/>
            <a:ext cx="2067800" cy="57600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900" dirty="0">
                <a:solidFill>
                  <a:schemeClr val="bg1"/>
                </a:solidFill>
              </a:rPr>
              <a:t>intercept</a:t>
            </a:r>
          </a:p>
        </p:txBody>
      </p:sp>
    </p:spTree>
    <p:extLst>
      <p:ext uri="{BB962C8B-B14F-4D97-AF65-F5344CB8AC3E}">
        <p14:creationId xmlns:p14="http://schemas.microsoft.com/office/powerpoint/2010/main" val="38677776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33333E-6 L -0.71732 -0.076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46" y="-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857 L -0.27916 -0.436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10" y="-21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51 -0.00602 L -0.77474 -0.458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3" y="-226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-0.00856 L -0.76588 0.4171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346" y="2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21 0.00463 L -0.31445 0.3013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990" y="1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3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Emile's intarest was piqued, and without an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intarval for hesitation, he pressed the button.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Emile's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interest</a:t>
            </a:r>
            <a:r>
              <a:rPr lang="en-GB" sz="3400" dirty="0">
                <a:solidFill>
                  <a:schemeClr val="bg1"/>
                </a:solidFill>
              </a:rPr>
              <a:t> was piqued, and without an </a:t>
            </a:r>
          </a:p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interval</a:t>
            </a:r>
            <a:r>
              <a:rPr lang="en-GB" sz="3400" dirty="0">
                <a:solidFill>
                  <a:schemeClr val="bg1"/>
                </a:solidFill>
              </a:rPr>
              <a:t> for hesitation, he pressed the button.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Emile's interest was piqued, and without an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interval for hesitation, he pressed the button.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9E82BC-31B3-5E21-358E-F30A639FDB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41A8CD2E-D8EA-CF0A-DAE2-447DF88DFF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628EEF58-4DB1-F675-87A2-40BC5E8E3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13DC276-B825-5744-20C7-D1A47CFC7980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B50F61D-5413-78A1-99BB-3471E208C71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3AE5AB-10B0-AA58-DD5B-872CA0BF254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adventures often took them beyond the intarcity borders, to explore intarnationally.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17D005-C5E3-8290-34A9-37404BCB00EE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adventures often took them beyond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intercity</a:t>
            </a:r>
            <a:r>
              <a:rPr lang="en-GB" sz="3400" dirty="0">
                <a:solidFill>
                  <a:schemeClr val="bg1"/>
                </a:solidFill>
              </a:rPr>
              <a:t> borders, to explore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internationally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4F5E97-1B47-4221-E0CB-0055093B51C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Their adventures often took them beyond the intercity borders, to explore internationally.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8897E4A-4224-5BF4-8D92-1FC4A89B84F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F7065C-2C74-243A-461A-2A62E163F32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630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______e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_____ct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_____pt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interfere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interrupt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intercity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interact 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0433" y="5697272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327924-2FA5-E967-BF9B-207031F29674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526C658-09B8-CD2F-385D-752F716DF358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______e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61C395C-ADF3-1C14-D612-D743DC2833B1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_____ct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B3D21B8-DC40-8D04-3DD5-556769DFFD3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_____pt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2C4493-A367-9539-BC18-4B8BD692598A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interfere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interrupt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intercity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interact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9F140D01-13B0-9A63-0A69-B4A50F800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3272B443-8A68-CB92-FD81-22B57A70FF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F8B6A57-F0A6-1B00-BC05-192EE1007A71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1938" y="2100593"/>
            <a:ext cx="2880671" cy="3412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interfere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interrupt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intercity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interact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international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8601" y="2172659"/>
            <a:ext cx="3061461" cy="2866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interrelated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interval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interest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interview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interface</a:t>
            </a:r>
            <a:endParaRPr lang="fr-FR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91F84E3-8AE7-2E38-FB28-C6FDEB305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12E6A3-E882-1018-DEAA-91412A080D6A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miscounting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count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322659-AFBB-11B0-2B33-8E941BC934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inter-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A74783B4-B728-D34F-5CA5-5151B62FB5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79050" y="306557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461C52B-9321-CBBE-91DA-CF91444042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A46B69F2-897E-7B8D-3898-2B85402E4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812924F0-B4E3-93E6-49F4-FE1923F95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531224" y="355846"/>
            <a:ext cx="11199221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inter-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531224" y="3710866"/>
            <a:ext cx="11268891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inter-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531223" y="5369926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inter-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between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6BC9ABE-76B6-664F-0ACE-6F22DAB74B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4065625"/>
              </p:ext>
            </p:extLst>
          </p:nvPr>
        </p:nvGraphicFramePr>
        <p:xfrm>
          <a:off x="531223" y="2475923"/>
          <a:ext cx="11176264" cy="94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6777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859741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3209365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590381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42815"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inter</a:t>
                      </a:r>
                      <a:r>
                        <a:rPr lang="en-GB" sz="320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act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inter</a:t>
                      </a:r>
                      <a:r>
                        <a:rPr lang="en-GB" sz="320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related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inter</a:t>
                      </a:r>
                      <a:r>
                        <a:rPr lang="en-GB" sz="320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national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u="sng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inter</a:t>
                      </a:r>
                      <a:r>
                        <a:rPr lang="en-GB" sz="320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city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4BEEA5AF-AA4D-ADFA-82D3-D6D937A6D1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tries to interfere with Emile's plans.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115" y="2051410"/>
            <a:ext cx="5512498" cy="434629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13E6E0-E89A-CC94-53CD-E645EE78968F}"/>
              </a:ext>
            </a:extLst>
          </p:cNvPr>
          <p:cNvSpPr txBox="1"/>
          <p:nvPr/>
        </p:nvSpPr>
        <p:spPr>
          <a:xfrm>
            <a:off x="5035963" y="3200173"/>
            <a:ext cx="53919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interfere</a:t>
            </a:r>
            <a:endParaRPr lang="en-GB" sz="80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8758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interfere</a:t>
            </a:r>
            <a:endParaRPr lang="en-GB" sz="9600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interfere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verb ending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between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iagram&#10;&#10;Description automatically generated">
            <a:extLst>
              <a:ext uri="{FF2B5EF4-FFF2-40B4-BE49-F238E27FC236}">
                <a16:creationId xmlns:a16="http://schemas.microsoft.com/office/drawing/2014/main" id="{6887A682-4E82-EA23-C7AC-2487D8DDE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Don't interrupt the teacher.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8217" y="2177144"/>
            <a:ext cx="3363830" cy="43340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C4FC74-6351-7045-6D6B-949E25C65E9D}"/>
              </a:ext>
            </a:extLst>
          </p:cNvPr>
          <p:cNvSpPr txBox="1"/>
          <p:nvPr/>
        </p:nvSpPr>
        <p:spPr>
          <a:xfrm>
            <a:off x="3607757" y="3156630"/>
            <a:ext cx="61790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interrupt</a:t>
            </a:r>
            <a:endParaRPr lang="en-GB" sz="8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477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Application>Microsoft Office PowerPoint</Application>
  <PresentationFormat>Widescreen</PresentationFormat>
  <Paragraphs>211</Paragraphs>
  <Slides>29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Andika</vt:lpstr>
      <vt:lpstr>Aptos</vt:lpstr>
      <vt:lpstr>Office Theme</vt:lpstr>
      <vt:lpstr> How to Use this PowerPoint</vt:lpstr>
      <vt:lpstr>PowerPoint Presentation</vt:lpstr>
      <vt:lpstr>PowerPoint Presentation</vt:lpstr>
      <vt:lpstr>PowerPoint Presentation</vt:lpstr>
      <vt:lpstr>The prefix inter-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58</cp:revision>
  <dcterms:created xsi:type="dcterms:W3CDTF">2022-05-31T09:42:07Z</dcterms:created>
  <dcterms:modified xsi:type="dcterms:W3CDTF">2026-06-02T09:37:56Z</dcterms:modified>
</cp:coreProperties>
</file>