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4" r:id="rId3"/>
    <p:sldId id="546" r:id="rId4"/>
    <p:sldId id="548" r:id="rId5"/>
    <p:sldId id="274" r:id="rId6"/>
    <p:sldId id="294" r:id="rId7"/>
    <p:sldId id="377" r:id="rId8"/>
    <p:sldId id="555" r:id="rId9"/>
    <p:sldId id="556" r:id="rId10"/>
    <p:sldId id="281" r:id="rId11"/>
    <p:sldId id="557" r:id="rId12"/>
    <p:sldId id="285" r:id="rId13"/>
    <p:sldId id="559" r:id="rId14"/>
    <p:sldId id="558" r:id="rId15"/>
    <p:sldId id="282" r:id="rId16"/>
    <p:sldId id="283" r:id="rId17"/>
    <p:sldId id="286" r:id="rId18"/>
    <p:sldId id="280" r:id="rId19"/>
    <p:sldId id="554" r:id="rId20"/>
    <p:sldId id="560" r:id="rId21"/>
    <p:sldId id="288" r:id="rId22"/>
    <p:sldId id="553" r:id="rId23"/>
    <p:sldId id="550" r:id="rId24"/>
    <p:sldId id="289" r:id="rId25"/>
    <p:sldId id="551" r:id="rId26"/>
    <p:sldId id="287" r:id="rId27"/>
    <p:sldId id="552" r:id="rId28"/>
    <p:sldId id="296" r:id="rId29"/>
    <p:sldId id="284" r:id="rId30"/>
    <p:sldId id="295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9177" autoAdjust="0"/>
  </p:normalViewPr>
  <p:slideViewPr>
    <p:cSldViewPr snapToGrid="0">
      <p:cViewPr varScale="1">
        <p:scale>
          <a:sx n="58" d="100"/>
          <a:sy n="58" d="100"/>
        </p:scale>
        <p:origin x="157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10T12:13:41.861" v="752" actId="6549"/>
      <pc:docMkLst>
        <pc:docMk/>
      </pc:docMkLst>
      <pc:sldChg chg="modSp mod">
        <pc:chgData name="Glen Jones" userId="e846aaca-4b24-4b13-b0d0-f2308e16b284" providerId="ADAL" clId="{ED47ACC3-9597-4D89-A1DC-43CF280EF274}" dt="2026-06-10T12:13:41.861" v="752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6-10T12:13:41.861" v="752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add mod modAnim modNotesTx">
        <pc:chgData name="Glen Jones" userId="e846aaca-4b24-4b13-b0d0-f2308e16b284" providerId="ADAL" clId="{ED47ACC3-9597-4D89-A1DC-43CF280EF274}" dt="2026-06-02T09:51:47.354" v="743"/>
        <pc:sldMkLst>
          <pc:docMk/>
          <pc:sldMk cId="2004214985" sldId="548"/>
        </pc:sldMkLst>
      </pc:sldChg>
      <pc:sldChg chg="modAnim">
        <pc:chgData name="Glen Jones" userId="e846aaca-4b24-4b13-b0d0-f2308e16b284" providerId="ADAL" clId="{ED47ACC3-9597-4D89-A1DC-43CF280EF274}" dt="2026-06-02T09:53:44.888" v="744"/>
        <pc:sldMkLst>
          <pc:docMk/>
          <pc:sldMk cId="2100518653" sldId="55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5E827-5BAB-4342-B542-9CFF24975501}" type="datetimeFigureOut">
              <a:rPr lang="en-GB" smtClean="0"/>
              <a:t>10/06/2026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95D130-EC50-492D-B9C0-FB6B7C9038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842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self‑rule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ability to govern or decide for oneself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Meaning: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story of a person’s life written by that person</a:t>
            </a:r>
            <a:endParaRPr lang="en-GB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518A6F-FE07-B0B7-D1FA-162C62F48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6F1D048-F277-8CB0-6309-0B8A55F6A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745019-B494-B013-5B58-E9184C9A1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ED83E-FD6D-EF3F-2EF3-B3E80DA02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22486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E1F808-15EC-48BE-82DB-50CEC6D90F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936F23-DC7C-2F2D-947A-9E212E760E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DB4C0B-10BB-E886-A054-EF0587420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F77CD3-1988-1F76-7A2F-0D23EEA8FB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0070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The base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10/06/2026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2592D947-F1CA-BD8C-1E26-B3BA118335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put antiseptic on the cut.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septic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139902"/>
            <a:ext cx="4925919" cy="388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antiseptic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8493C7C-2BF3-5056-E47B-59F0C1192E8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sept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7777E94-51C3-00BA-502A-B912EADCCDB9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40152B3-F235-84DD-E243-4926BC80A2FA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537ADB0-11B5-09BF-6557-ABADCE3F8C6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F5D21EB-68A8-127E-87F4-E4E5C58D0888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infection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704E2D5-DA18-8A69-8DE3-6211E71F49B6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antiseptic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1FBB098-FD3B-890F-D1A4-8CE65E2E5DFA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2C7284-838D-7FDA-79CB-3DD294D3E633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A835663-3F60-EBC9-7B05-D4B2DC9B6BC2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9ED085-DD54-D2A0-CD7B-8B135AC7E606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0B318DF-F81B-F40D-AC9B-7570B9E9E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don't anticipate the orders.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1312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cipate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0349" y="2033250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779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C6F753-55BE-11B7-63D1-EB5B785D0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FA0A598-2B3A-5867-F4F8-41ECCC77D6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D26C54-F496-E91F-8ED6-E1C1447205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4FB4B2-8EAB-CC45-CADA-AECC58D93EA9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anticipate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D14E52C-E7D9-BE35-2780-6C0F655C13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02EC0735-6036-4D97-CDF5-135F6AB7BC13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cip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D092E14-301C-B11A-BD64-6CFCFD35A80A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8EFC1DD9-9D23-7D95-71ED-F8411DB6D970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CEF33A1-5558-481B-92C2-A719C3E14B68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9B7C317-D483-6EE0-3C8F-82B158FEFD59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take or seize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E1F1571-C123-8A61-A7B1-7EE67BF98E1D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DD35792-2EA5-0761-E3B4-FBD7BB825DBD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make or do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B4AFF43F-AE26-3E4B-7BCA-2E1FDC331F5F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BA4B631-A69A-2FF9-C988-C784E17083C4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DC8A36D6-9195-F7CE-806A-9A8CF2678D8E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561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6E39CD-B69B-157E-86F3-86DA74B8A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C1A20B1-4917-F33D-D338-5DEA0944CA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7565C-87CB-38D3-C9BA-778057AED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D8CDDC-6D79-934F-EC39-28BB49DEF56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4B6A12F-94C5-A049-C7CA-C96DF1807CE0}"/>
              </a:ext>
            </a:extLst>
          </p:cNvPr>
          <p:cNvSpPr txBox="1"/>
          <p:nvPr/>
        </p:nvSpPr>
        <p:spPr>
          <a:xfrm>
            <a:off x="2687193" y="1757700"/>
            <a:ext cx="7767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antisocial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669CBF-2EF0-F188-8CAC-6A5E78FDBC81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soc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46E4D7F-3A35-884E-5E9F-4379157E1220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7990F87-5911-6815-D91A-88BD11C9A20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84F3C-B4EC-80D1-C633-E4D0024C2766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C5958F-DD14-4630-AC66-81B87A86AEF6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people or community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565F7E4-D429-D984-A33F-9FA353C80EE8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antisocial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825345-2B19-CDFC-CBB1-03AFB32CBE31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A893B60-28EF-FD3A-2854-E8652C6E159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anti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DF7EE5-D04F-5841-3C96-69C103918657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FBA5E2B-1EA5-9981-13F0-F7DF2D649AA9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8596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A5A15FBD-AAC8-FB80-F31A-30D2050BF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 must travel anticlockwise round the stone circle.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clockwise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8387" y="202038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AA28C4C2-7EFB-47BE-9B34-71F0C3521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finding all of the gems be an anticlimax to Emile's quest?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climax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CB92B33-9A85-31AC-FB4D-9BBEA35CFB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551" y="2717074"/>
            <a:ext cx="3051861" cy="393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475CEAA0-C8D0-A3EA-52F0-FB1D9193BC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man drank the poisons' antidote.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dote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2000259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anti</a:t>
            </a:r>
          </a:p>
        </p:txBody>
      </p:sp>
    </p:spTree>
    <p:extLst>
      <p:ext uri="{BB962C8B-B14F-4D97-AF65-F5344CB8AC3E}">
        <p14:creationId xmlns:p14="http://schemas.microsoft.com/office/powerpoint/2010/main" val="292875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9BFC61DB-4163-376C-DB58-75421D6BD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420426" y="391888"/>
            <a:ext cx="9365943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582443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automatic		autograph		autopilot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420426" y="3786952"/>
            <a:ext cx="9365943" cy="165939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ADE10E10-98F5-CC72-F93E-4BFB9B4AB5F0}"/>
              </a:ext>
            </a:extLst>
          </p:cNvPr>
          <p:cNvSpPr txBox="1">
            <a:spLocks/>
          </p:cNvSpPr>
          <p:nvPr/>
        </p:nvSpPr>
        <p:spPr>
          <a:xfrm>
            <a:off x="429338" y="5723551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auto-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self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. 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808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Auto‑ comes from Ancient Greek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autós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(α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</a:rPr>
              <a:t>ὐτός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), meaning “self” or “by oneself”.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When auto‑ is added to a word, it often means that something does itself or works on its own.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8027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2DF53-326A-6BF3-0DC0-9269607A9B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7519A80F-6651-654F-00D7-6748691EBE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929307-D5FB-5C2C-1F21-B660697AAB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344706"/>
            <a:ext cx="11338560" cy="4141694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F56F9E3B-599D-6AEE-706E-7FAA23355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CB0BCC-385F-D630-F251-E6E46D028F54}"/>
              </a:ext>
            </a:extLst>
          </p:cNvPr>
          <p:cNvSpPr txBox="1"/>
          <p:nvPr/>
        </p:nvSpPr>
        <p:spPr>
          <a:xfrm>
            <a:off x="2313957" y="5030869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692CC7-B571-9F98-F211-FCED1957C00A}"/>
              </a:ext>
            </a:extLst>
          </p:cNvPr>
          <p:cNvSpPr txBox="1"/>
          <p:nvPr/>
        </p:nvSpPr>
        <p:spPr>
          <a:xfrm>
            <a:off x="4231341" y="1676105"/>
            <a:ext cx="7370707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Some people think auto‑ means car-!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 car is occasionally called an automobile because it moves by itself, not because auto means vehicle.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auto‑ is all about independence and self‑action, not transport.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9928D6-ECED-5D8E-822B-BA720EC2C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3818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C9632E3-CC71-67A7-B861-9066935B8C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Will the owner decide to automate this procedure?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8F4919DB-F3AD-1C3B-502B-CE3AB24260A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8758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14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860568" y="1905375"/>
            <a:ext cx="76837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automates 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8159" y="1242335"/>
            <a:ext cx="3006481" cy="237044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5EE224D4-572D-7F3B-3F41-33852290E11E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90351A8-4CAC-C057-37B4-43AB1FBFDCAE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EC0EC8B7-C69C-A901-4CF4-B8BF9D83BB14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1663653-D224-B48F-C6EE-57802F841FBB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73315D7-A3A7-A862-A6DA-FC915C8CC0F5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739AFDF1-C65C-D46F-6EA4-9B003E9BE140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8BF346B-8C2E-BF79-1FB6-9889E4EFB3EE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C8321F1-CD1F-3C95-0FB1-2FC2146EF870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9B28AE2-2B0B-85AB-D3B7-59D64022ED08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0490D6F-7E79-F4BB-771A-D743097BB1EF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77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C010ACA-6D7B-FB16-883F-A2EC81F4C7B7}"/>
              </a:ext>
            </a:extLst>
          </p:cNvPr>
          <p:cNvSpPr txBox="1"/>
          <p:nvPr/>
        </p:nvSpPr>
        <p:spPr>
          <a:xfrm>
            <a:off x="1766387" y="1140574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automatic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33759C-61AF-2CA5-DF93-0009B754DE23}"/>
              </a:ext>
            </a:extLst>
          </p:cNvPr>
          <p:cNvSpPr txBox="1">
            <a:spLocks/>
          </p:cNvSpPr>
          <p:nvPr/>
        </p:nvSpPr>
        <p:spPr>
          <a:xfrm>
            <a:off x="6739909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BC7696A-ABCA-7D0E-A440-546625E7FD84}"/>
              </a:ext>
            </a:extLst>
          </p:cNvPr>
          <p:cNvSpPr txBox="1">
            <a:spLocks/>
          </p:cNvSpPr>
          <p:nvPr/>
        </p:nvSpPr>
        <p:spPr>
          <a:xfrm>
            <a:off x="9632057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4BDB72DD-F3AE-F59E-2813-379FAAD098DB}"/>
              </a:ext>
            </a:extLst>
          </p:cNvPr>
          <p:cNvSpPr/>
          <p:nvPr/>
        </p:nvSpPr>
        <p:spPr>
          <a:xfrm>
            <a:off x="901734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3DD221E8-0C1C-170B-93D3-678F42252E79}"/>
              </a:ext>
            </a:extLst>
          </p:cNvPr>
          <p:cNvSpPr/>
          <p:nvPr/>
        </p:nvSpPr>
        <p:spPr>
          <a:xfrm>
            <a:off x="2837408" y="2834116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E307063-86BF-B792-A739-E62F01E3A58F}"/>
              </a:ext>
            </a:extLst>
          </p:cNvPr>
          <p:cNvSpPr txBox="1">
            <a:spLocks/>
          </p:cNvSpPr>
          <p:nvPr/>
        </p:nvSpPr>
        <p:spPr>
          <a:xfrm>
            <a:off x="6739909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willing or acting of one’s own accord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1042F70-D670-E71B-E0A4-10F7183FDB65}"/>
              </a:ext>
            </a:extLst>
          </p:cNvPr>
          <p:cNvSpPr txBox="1">
            <a:spLocks/>
          </p:cNvSpPr>
          <p:nvPr/>
        </p:nvSpPr>
        <p:spPr>
          <a:xfrm>
            <a:off x="445813" y="26720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automatic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D53B920-FCC9-BCCE-7450-F8CD4E3042A4}"/>
              </a:ext>
            </a:extLst>
          </p:cNvPr>
          <p:cNvSpPr txBox="1">
            <a:spLocks/>
          </p:cNvSpPr>
          <p:nvPr/>
        </p:nvSpPr>
        <p:spPr>
          <a:xfrm>
            <a:off x="9632057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relating to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87D9CBE-73DD-3947-1094-953940F33103}"/>
              </a:ext>
            </a:extLst>
          </p:cNvPr>
          <p:cNvSpPr txBox="1">
            <a:spLocks/>
          </p:cNvSpPr>
          <p:nvPr/>
        </p:nvSpPr>
        <p:spPr>
          <a:xfrm>
            <a:off x="3847760" y="2672021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77F0ECB-7294-1373-A6D6-352CC8E4A6EB}"/>
              </a:ext>
            </a:extLst>
          </p:cNvPr>
          <p:cNvSpPr txBox="1">
            <a:spLocks/>
          </p:cNvSpPr>
          <p:nvPr/>
        </p:nvSpPr>
        <p:spPr>
          <a:xfrm>
            <a:off x="3877528" y="3643407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self / by itself</a:t>
            </a:r>
          </a:p>
        </p:txBody>
      </p:sp>
      <p:sp>
        <p:nvSpPr>
          <p:cNvPr id="25" name="Cross 24">
            <a:extLst>
              <a:ext uri="{FF2B5EF4-FFF2-40B4-BE49-F238E27FC236}">
                <a16:creationId xmlns:a16="http://schemas.microsoft.com/office/drawing/2014/main" id="{28816F59-5887-F438-0D7A-A302D82B5F8A}"/>
              </a:ext>
            </a:extLst>
          </p:cNvPr>
          <p:cNvSpPr/>
          <p:nvPr/>
        </p:nvSpPr>
        <p:spPr>
          <a:xfrm>
            <a:off x="6117365" y="28124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CB9491B-B77B-01E0-FE12-C6265EC455ED}"/>
              </a:ext>
            </a:extLst>
          </p:cNvPr>
          <p:cNvSpPr txBox="1"/>
          <p:nvPr/>
        </p:nvSpPr>
        <p:spPr>
          <a:xfrm>
            <a:off x="1665460" y="4632273"/>
            <a:ext cx="9117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27" name="Arrow: Up 26">
            <a:extLst>
              <a:ext uri="{FF2B5EF4-FFF2-40B4-BE49-F238E27FC236}">
                <a16:creationId xmlns:a16="http://schemas.microsoft.com/office/drawing/2014/main" id="{213D4235-3B4F-429B-FCD9-E25D3901190A}"/>
              </a:ext>
            </a:extLst>
          </p:cNvPr>
          <p:cNvSpPr/>
          <p:nvPr/>
        </p:nvSpPr>
        <p:spPr>
          <a:xfrm>
            <a:off x="8029199" y="3164221"/>
            <a:ext cx="242047" cy="1468052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F5A6D2-0B78-503A-BD02-7EC9093912A2}"/>
              </a:ext>
            </a:extLst>
          </p:cNvPr>
          <p:cNvSpPr txBox="1"/>
          <p:nvPr/>
        </p:nvSpPr>
        <p:spPr>
          <a:xfrm>
            <a:off x="1766387" y="5315375"/>
            <a:ext cx="9117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base ends in a silent E + suffix starts with a vowel </a:t>
            </a:r>
            <a:br>
              <a:rPr lang="en-GB" sz="2800" dirty="0">
                <a:solidFill>
                  <a:schemeClr val="bg1"/>
                </a:solidFill>
              </a:rPr>
            </a:br>
            <a:r>
              <a:rPr lang="en-GB" sz="2800" dirty="0">
                <a:solidFill>
                  <a:schemeClr val="bg1"/>
                </a:solidFill>
              </a:rPr>
              <a:t>=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3054982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20" grpId="0" animBg="1"/>
      <p:bldP spid="24" grpId="0" animBg="1"/>
      <p:bldP spid="25" grpId="0" animBg="1"/>
      <p:bldP spid="26" grpId="0"/>
      <p:bldP spid="27" grpId="0" animBg="1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52D6A8A5-F04A-3D4F-9E31-BE2E754A7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complete autonomy.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21828" y="2558406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nomy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7BE9401-989E-F31E-8243-F4B48A7A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475" y="2001040"/>
            <a:ext cx="3905794" cy="5032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5287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99EFA5-A306-C166-3A70-040E1BFAE8CE}"/>
              </a:ext>
            </a:extLst>
          </p:cNvPr>
          <p:cNvSpPr txBox="1"/>
          <p:nvPr/>
        </p:nvSpPr>
        <p:spPr>
          <a:xfrm>
            <a:off x="1675909" y="1910092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autonomy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492D03-CFBB-3E50-44FC-1714E993B735}"/>
              </a:ext>
            </a:extLst>
          </p:cNvPr>
          <p:cNvSpPr txBox="1">
            <a:spLocks/>
          </p:cNvSpPr>
          <p:nvPr/>
        </p:nvSpPr>
        <p:spPr>
          <a:xfrm>
            <a:off x="6660795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nom(e)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B6849-7880-64B6-B284-319B94327ABC}"/>
              </a:ext>
            </a:extLst>
          </p:cNvPr>
          <p:cNvSpPr txBox="1">
            <a:spLocks/>
          </p:cNvSpPr>
          <p:nvPr/>
        </p:nvSpPr>
        <p:spPr>
          <a:xfrm>
            <a:off x="9552943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B6B962C-B1A3-BBD2-963A-99C1724F384D}"/>
              </a:ext>
            </a:extLst>
          </p:cNvPr>
          <p:cNvSpPr/>
          <p:nvPr/>
        </p:nvSpPr>
        <p:spPr>
          <a:xfrm>
            <a:off x="893823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BFDDAEC1-876B-252F-79AE-1850C2EC26F1}"/>
              </a:ext>
            </a:extLst>
          </p:cNvPr>
          <p:cNvSpPr/>
          <p:nvPr/>
        </p:nvSpPr>
        <p:spPr>
          <a:xfrm>
            <a:off x="2758294" y="4262981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1E589D-7710-DC9D-C1E3-11E3B02673EB}"/>
              </a:ext>
            </a:extLst>
          </p:cNvPr>
          <p:cNvSpPr txBox="1">
            <a:spLocks/>
          </p:cNvSpPr>
          <p:nvPr/>
        </p:nvSpPr>
        <p:spPr>
          <a:xfrm>
            <a:off x="6660795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law or rule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8FE98DE-296B-1BA4-EB11-B886ABDB43AC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autonomy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3A1FD71-02FA-4354-14DB-BFAC3CA354A5}"/>
              </a:ext>
            </a:extLst>
          </p:cNvPr>
          <p:cNvSpPr txBox="1">
            <a:spLocks/>
          </p:cNvSpPr>
          <p:nvPr/>
        </p:nvSpPr>
        <p:spPr>
          <a:xfrm>
            <a:off x="9552943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C61B70-E1E0-AB60-6C20-634CDE2ADC3D}"/>
              </a:ext>
            </a:extLst>
          </p:cNvPr>
          <p:cNvSpPr txBox="1">
            <a:spLocks/>
          </p:cNvSpPr>
          <p:nvPr/>
        </p:nvSpPr>
        <p:spPr>
          <a:xfrm>
            <a:off x="3768646" y="4100886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8F15AE-57E0-131E-855B-C76E9E2089BD}"/>
              </a:ext>
            </a:extLst>
          </p:cNvPr>
          <p:cNvSpPr txBox="1">
            <a:spLocks/>
          </p:cNvSpPr>
          <p:nvPr/>
        </p:nvSpPr>
        <p:spPr>
          <a:xfrm>
            <a:off x="3798414" y="5072272"/>
            <a:ext cx="216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135F30E0-23E0-32B0-7533-BEA1F85E2A41}"/>
              </a:ext>
            </a:extLst>
          </p:cNvPr>
          <p:cNvSpPr/>
          <p:nvPr/>
        </p:nvSpPr>
        <p:spPr>
          <a:xfrm>
            <a:off x="6038251" y="42413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351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8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74F5736-9AA2-0BB9-5EE9-55F8936C9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am reading an autobiography at the moment.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285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biography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A2F997-FC12-ADD1-B73B-7DCB237EE80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27" y="2270872"/>
            <a:ext cx="2946768" cy="37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35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7" y="1206430"/>
            <a:ext cx="2168862" cy="27944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F41AF4-85FC-C93D-87CE-6481A936862D}"/>
              </a:ext>
            </a:extLst>
          </p:cNvPr>
          <p:cNvSpPr txBox="1"/>
          <p:nvPr/>
        </p:nvSpPr>
        <p:spPr>
          <a:xfrm>
            <a:off x="2687193" y="1757700"/>
            <a:ext cx="77678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autobiography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872EF-A708-AD54-0E88-9E3BF6AD6FFE}"/>
              </a:ext>
            </a:extLst>
          </p:cNvPr>
          <p:cNvSpPr txBox="1">
            <a:spLocks/>
          </p:cNvSpPr>
          <p:nvPr/>
        </p:nvSpPr>
        <p:spPr>
          <a:xfrm>
            <a:off x="563979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bio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BE03736-E09D-9CEF-A4FD-FCA29BFAB13F}"/>
              </a:ext>
            </a:extLst>
          </p:cNvPr>
          <p:cNvSpPr txBox="1">
            <a:spLocks/>
          </p:cNvSpPr>
          <p:nvPr/>
        </p:nvSpPr>
        <p:spPr>
          <a:xfrm>
            <a:off x="10218419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0C67F1B-BE1B-EB7B-C57F-0C098C216B74}"/>
              </a:ext>
            </a:extLst>
          </p:cNvPr>
          <p:cNvSpPr/>
          <p:nvPr/>
        </p:nvSpPr>
        <p:spPr>
          <a:xfrm>
            <a:off x="9644439" y="421966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B17FA85D-8ED6-CB26-2DD0-19DBDF5732CE}"/>
              </a:ext>
            </a:extLst>
          </p:cNvPr>
          <p:cNvSpPr/>
          <p:nvPr/>
        </p:nvSpPr>
        <p:spPr>
          <a:xfrm>
            <a:off x="2694388" y="4262981"/>
            <a:ext cx="556298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D72D019-973E-EB3C-275A-4C45AF2AC6FC}"/>
              </a:ext>
            </a:extLst>
          </p:cNvPr>
          <p:cNvSpPr txBox="1">
            <a:spLocks/>
          </p:cNvSpPr>
          <p:nvPr/>
        </p:nvSpPr>
        <p:spPr>
          <a:xfrm>
            <a:off x="56277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life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C947818-5585-64A3-E16D-2D1006740A65}"/>
              </a:ext>
            </a:extLst>
          </p:cNvPr>
          <p:cNvSpPr txBox="1">
            <a:spLocks/>
          </p:cNvSpPr>
          <p:nvPr/>
        </p:nvSpPr>
        <p:spPr>
          <a:xfrm>
            <a:off x="366699" y="410088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autobiography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D9B549-28D3-73C9-93F6-D314CC11E5D0}"/>
              </a:ext>
            </a:extLst>
          </p:cNvPr>
          <p:cNvSpPr txBox="1">
            <a:spLocks/>
          </p:cNvSpPr>
          <p:nvPr/>
        </p:nvSpPr>
        <p:spPr>
          <a:xfrm>
            <a:off x="102545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state of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9879DF4-4B2F-A65A-CF9F-325AC7141357}"/>
              </a:ext>
            </a:extLst>
          </p:cNvPr>
          <p:cNvSpPr txBox="1">
            <a:spLocks/>
          </p:cNvSpPr>
          <p:nvPr/>
        </p:nvSpPr>
        <p:spPr>
          <a:xfrm>
            <a:off x="335048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auto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B930CA9-BF49-D6F8-3CDE-F5C40EA8AC8B}"/>
              </a:ext>
            </a:extLst>
          </p:cNvPr>
          <p:cNvSpPr txBox="1">
            <a:spLocks/>
          </p:cNvSpPr>
          <p:nvPr/>
        </p:nvSpPr>
        <p:spPr>
          <a:xfrm>
            <a:off x="3350487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self / by itself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37A1E5DE-A3A9-C632-87EC-5AAC1A7B53D2}"/>
              </a:ext>
            </a:extLst>
          </p:cNvPr>
          <p:cNvSpPr/>
          <p:nvPr/>
        </p:nvSpPr>
        <p:spPr>
          <a:xfrm>
            <a:off x="5066332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2FBB4D7-8ABB-5C15-CEE6-4D289B4C803C}"/>
              </a:ext>
            </a:extLst>
          </p:cNvPr>
          <p:cNvSpPr txBox="1">
            <a:spLocks/>
          </p:cNvSpPr>
          <p:nvPr/>
        </p:nvSpPr>
        <p:spPr>
          <a:xfrm>
            <a:off x="7929108" y="4102859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graph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823BED4-F4DC-A3DD-2277-2DFD88801213}"/>
              </a:ext>
            </a:extLst>
          </p:cNvPr>
          <p:cNvSpPr txBox="1">
            <a:spLocks/>
          </p:cNvSpPr>
          <p:nvPr/>
        </p:nvSpPr>
        <p:spPr>
          <a:xfrm>
            <a:off x="7941153" y="4986673"/>
            <a:ext cx="160688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write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A187415-C10A-E28B-9096-6BB3F774D95B}"/>
              </a:ext>
            </a:extLst>
          </p:cNvPr>
          <p:cNvSpPr/>
          <p:nvPr/>
        </p:nvSpPr>
        <p:spPr>
          <a:xfrm>
            <a:off x="7355128" y="425370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51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6" grpId="0" animBg="1"/>
      <p:bldP spid="14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3CC2648D-2A51-96F6-C4A8-E4369E76A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automatically ran towards the gem.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matically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32BD2BC-AA9A-6232-BE42-E76045D06D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451" y="2241929"/>
            <a:ext cx="3962754" cy="369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799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F4D4C809-4D61-EDD4-CEE2-3863F6023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asked my hero for their autograph.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graph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190206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51EA1A5-6C72-8FAC-B410-7A3B3B886C5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589" y="2031131"/>
            <a:ext cx="5031143" cy="396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708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CA0E9727-A7E9-A9ED-0EED-E389849A9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switched the rocket to autopilot.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370114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pilot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2D98F40-249E-72C0-CD50-600C3F6187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9286" y="2114135"/>
            <a:ext cx="4948285" cy="39014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770E1-C2E2-7310-4685-856705535BBF}"/>
              </a:ext>
            </a:extLst>
          </p:cNvPr>
          <p:cNvSpPr txBox="1"/>
          <p:nvPr/>
        </p:nvSpPr>
        <p:spPr>
          <a:xfrm>
            <a:off x="2364377" y="2558407"/>
            <a:ext cx="39057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8000" dirty="0">
                <a:solidFill>
                  <a:schemeClr val="bg1"/>
                </a:solidFill>
              </a:rPr>
              <a:t>auto</a:t>
            </a:r>
          </a:p>
        </p:txBody>
      </p:sp>
    </p:spTree>
    <p:extLst>
      <p:ext uri="{BB962C8B-B14F-4D97-AF65-F5344CB8AC3E}">
        <p14:creationId xmlns:p14="http://schemas.microsoft.com/office/powerpoint/2010/main" val="276847262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9A7955E-3CF7-E772-7DDE-F81E4D7FDA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44C2664-B180-01D5-5986-60B7D6EF721F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BAF5C2E-D2D8-0AD5-7F03-44F2CCB4B9E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206" y="1927972"/>
            <a:ext cx="7047109" cy="35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 	antiseptic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anticlockwise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antisocial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anticlimax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None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antidote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anticipate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autobiography 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autograph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automate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autonomy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 dirty="0">
                <a:solidFill>
                  <a:schemeClr val="tx1"/>
                </a:solidFill>
                <a:latin typeface="+mn-lt"/>
              </a:rPr>
              <a:t>autopilot</a:t>
            </a:r>
          </a:p>
          <a:p>
            <a:pPr marL="895350" indent="-895350">
              <a:lnSpc>
                <a:spcPct val="150000"/>
              </a:lnSpc>
              <a:spcBef>
                <a:spcPct val="0"/>
              </a:spcBef>
              <a:buAutoNum type="arabicPeriod" startAt="6"/>
              <a:tabLst>
                <a:tab pos="990600" algn="l"/>
              </a:tabLst>
            </a:pPr>
            <a:r>
              <a:rPr lang="sv-SE" altLang="en-US" sz="2400">
                <a:solidFill>
                  <a:schemeClr val="tx1"/>
                </a:solidFill>
                <a:latin typeface="+mn-lt"/>
              </a:rPr>
              <a:t>automatically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C4466E-FB20-CA1A-1619-F4F8D637B9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0794D5B-B54E-CE0C-39FE-B01F83A0FA71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misdirected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direct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E1411AB-7C41-1D91-8E61-8764A5EAD6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prefixes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anti-</a:t>
            </a: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 and </a:t>
            </a:r>
            <a:r>
              <a:rPr lang="en-GB" sz="5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auto-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5A169CE3-364E-2DF3-E442-4FC30C8C64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E96453-EA24-2A80-D963-362E2E4091B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1077D69-A26F-FA4F-12E7-6081093E135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56966" y="4037462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9388 0.5016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88" y="2506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-0.25651 -0.081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26" y="-4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085529F3-1367-D2C7-434F-B17C95A8A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start with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531224" y="244747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antiseptic		anticlockwise		antisocial	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prefix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anti-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550126"/>
            <a:ext cx="11338560" cy="36837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2923140" y="493853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4177553" y="2291658"/>
            <a:ext cx="7424495" cy="230832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anti‑ comes from Ancient Greek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antí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(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ἀντί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), meaning “against”, “opposite”, or sometimes “instead of”.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came into English through Latin, and we still use it in many modern words.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91EA280-674F-471A-B2E2-C47F8A6E49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941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DDBED5-4922-9AA2-3B2A-821963913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3FB3DD76-628E-4145-AA01-514E4A473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548D7-F515-379D-748E-4AD1B8F08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32329"/>
            <a:ext cx="11338560" cy="4975411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A9A28639-0C47-7249-EB56-630FD08402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857" y="177863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68EDA12-2C6B-BB41-F2AB-4B526140AA1C}"/>
              </a:ext>
            </a:extLst>
          </p:cNvPr>
          <p:cNvSpPr txBox="1"/>
          <p:nvPr/>
        </p:nvSpPr>
        <p:spPr>
          <a:xfrm>
            <a:off x="2220276" y="5017925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D49D0-8B2A-2783-1595-75E284D81693}"/>
              </a:ext>
            </a:extLst>
          </p:cNvPr>
          <p:cNvSpPr txBox="1"/>
          <p:nvPr/>
        </p:nvSpPr>
        <p:spPr>
          <a:xfrm>
            <a:off x="4249271" y="1552995"/>
            <a:ext cx="7352777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anti‑ can mean two slightly different things, depending on the word: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Against something → anti‑bullying</a:t>
            </a:r>
          </a:p>
          <a:p>
            <a:pPr marL="896938" indent="-896938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896938" indent="-896938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Opposite direction → anti‑clockwise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That means one small prefix can change the whole idea of a word, which is why prefixes are so powerful in spelling and meaning.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D7F51B0-7CFE-709C-2096-B25F8361FA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97" y="4103421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894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2946718" y="1805102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anticlockwise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F5A750-14AD-C886-396E-D201D793EE41}"/>
              </a:ext>
            </a:extLst>
          </p:cNvPr>
          <p:cNvSpPr txBox="1">
            <a:spLocks/>
          </p:cNvSpPr>
          <p:nvPr/>
        </p:nvSpPr>
        <p:spPr>
          <a:xfrm>
            <a:off x="7194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clock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6BC93B-79B5-1AC2-EA15-4FEA19CDDD0B}"/>
              </a:ext>
            </a:extLst>
          </p:cNvPr>
          <p:cNvSpPr/>
          <p:nvPr/>
        </p:nvSpPr>
        <p:spPr>
          <a:xfrm>
            <a:off x="2776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4416F6-9342-2563-B907-329F20AF541E}"/>
              </a:ext>
            </a:extLst>
          </p:cNvPr>
          <p:cNvSpPr txBox="1">
            <a:spLocks/>
          </p:cNvSpPr>
          <p:nvPr/>
        </p:nvSpPr>
        <p:spPr>
          <a:xfrm>
            <a:off x="7194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clock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CE70EB-3810-26F1-0FDC-A39166634CB5}"/>
              </a:ext>
            </a:extLst>
          </p:cNvPr>
          <p:cNvSpPr txBox="1">
            <a:spLocks/>
          </p:cNvSpPr>
          <p:nvPr/>
        </p:nvSpPr>
        <p:spPr>
          <a:xfrm>
            <a:off x="413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anticlockwise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37C76B-F478-12B2-9454-A9A4605EB971}"/>
              </a:ext>
            </a:extLst>
          </p:cNvPr>
          <p:cNvSpPr txBox="1">
            <a:spLocks/>
          </p:cNvSpPr>
          <p:nvPr/>
        </p:nvSpPr>
        <p:spPr>
          <a:xfrm>
            <a:off x="4516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anti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DA6AB25-ACD4-4D91-87D1-6F637AAB0686}"/>
              </a:ext>
            </a:extLst>
          </p:cNvPr>
          <p:cNvSpPr/>
          <p:nvPr/>
        </p:nvSpPr>
        <p:spPr>
          <a:xfrm>
            <a:off x="6639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038FA52-8A59-196B-33EC-5881051B8118}"/>
              </a:ext>
            </a:extLst>
          </p:cNvPr>
          <p:cNvSpPr txBox="1">
            <a:spLocks/>
          </p:cNvSpPr>
          <p:nvPr/>
        </p:nvSpPr>
        <p:spPr>
          <a:xfrm>
            <a:off x="4516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against / in the opposite direction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024988-292E-5BB0-16DA-AFC95AE57A1F}"/>
              </a:ext>
            </a:extLst>
          </p:cNvPr>
          <p:cNvSpPr txBox="1">
            <a:spLocks/>
          </p:cNvSpPr>
          <p:nvPr/>
        </p:nvSpPr>
        <p:spPr>
          <a:xfrm>
            <a:off x="9767455" y="39713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wise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59DF4505-099A-9A50-98E0-98919439D38E}"/>
              </a:ext>
            </a:extLst>
          </p:cNvPr>
          <p:cNvSpPr/>
          <p:nvPr/>
        </p:nvSpPr>
        <p:spPr>
          <a:xfrm>
            <a:off x="9255363" y="41117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2E9F1D-43AE-F6BA-F0DD-D923FAD25279}"/>
              </a:ext>
            </a:extLst>
          </p:cNvPr>
          <p:cNvSpPr txBox="1">
            <a:spLocks/>
          </p:cNvSpPr>
          <p:nvPr/>
        </p:nvSpPr>
        <p:spPr>
          <a:xfrm>
            <a:off x="9767456" y="49399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a particular way or direction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894</Words>
  <Application>Microsoft Office PowerPoint</Application>
  <PresentationFormat>Widescreen</PresentationFormat>
  <Paragraphs>198</Paragraphs>
  <Slides>31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The prefixes anti- and auto-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61</cp:revision>
  <dcterms:created xsi:type="dcterms:W3CDTF">2022-05-31T09:42:07Z</dcterms:created>
  <dcterms:modified xsi:type="dcterms:W3CDTF">2026-06-10T12:13:44Z</dcterms:modified>
</cp:coreProperties>
</file>