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377" r:id="rId11"/>
    <p:sldId id="407" r:id="rId12"/>
    <p:sldId id="406" r:id="rId13"/>
    <p:sldId id="281" r:id="rId14"/>
    <p:sldId id="405" r:id="rId15"/>
    <p:sldId id="256" r:id="rId16"/>
    <p:sldId id="294" r:id="rId17"/>
    <p:sldId id="378" r:id="rId18"/>
    <p:sldId id="553" r:id="rId19"/>
    <p:sldId id="282" r:id="rId20"/>
    <p:sldId id="283" r:id="rId21"/>
    <p:sldId id="298" r:id="rId22"/>
    <p:sldId id="523" r:id="rId23"/>
    <p:sldId id="524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  <p:embeddedFont>
      <p:font typeface="Georgia" panose="02040502050405020303" pitchFamily="18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B85359-1E3C-44DD-A4B0-ACA731F49DA0}" v="5" dt="2026-06-02T10:02:43.9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03:16.894" v="2540" actId="20577"/>
      <pc:docMkLst>
        <pc:docMk/>
      </pc:docMkLst>
      <pc:sldChg chg="modSp mod">
        <pc:chgData name="Glen Jones" userId="e846aaca-4b24-4b13-b0d0-f2308e16b284" providerId="ADAL" clId="{ED47ACC3-9597-4D89-A1DC-43CF280EF274}" dt="2026-06-02T10:03:16.894" v="2540" actId="20577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6-02T10:03:16.894" v="2540" actId="20577"/>
          <ac:spMkLst>
            <pc:docMk/>
            <pc:sldMk cId="26346991" sldId="283"/>
            <ac:spMk id="3" creationId="{FA79B487-2B39-D1FB-C619-7086E17203C8}"/>
          </ac:spMkLst>
        </pc:spChg>
      </pc:sldChg>
      <pc:sldChg chg="delSp modSp mod delAnim modAnim modNotesTx">
        <pc:chgData name="Glen Jones" userId="e846aaca-4b24-4b13-b0d0-f2308e16b284" providerId="ADAL" clId="{ED47ACC3-9597-4D89-A1DC-43CF280EF274}" dt="2026-06-02T10:02:43.967" v="2534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2" creationId="{6B0D8030-6CEF-4DE2-01C9-E4C842349328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7" creationId="{07367C0C-8AE9-E27A-0142-CECCF11BE6CC}"/>
          </ac:spMkLst>
        </pc:spChg>
        <pc:spChg chg="del">
          <ac:chgData name="Glen Jones" userId="e846aaca-4b24-4b13-b0d0-f2308e16b284" providerId="ADAL" clId="{ED47ACC3-9597-4D89-A1DC-43CF280EF274}" dt="2026-06-02T10:02:19.844" v="2530" actId="478"/>
          <ac:spMkLst>
            <pc:docMk/>
            <pc:sldMk cId="78502529" sldId="405"/>
            <ac:spMk id="8" creationId="{C386C872-96C3-B1E0-C877-EF9A90CDE28C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9" creationId="{BA62D6A1-736C-96B3-1B7B-A6BB0EFFCE41}"/>
          </ac:spMkLst>
        </pc:spChg>
        <pc:spChg chg="del">
          <ac:chgData name="Glen Jones" userId="e846aaca-4b24-4b13-b0d0-f2308e16b284" providerId="ADAL" clId="{ED47ACC3-9597-4D89-A1DC-43CF280EF274}" dt="2026-06-02T10:02:20.567" v="2531" actId="478"/>
          <ac:spMkLst>
            <pc:docMk/>
            <pc:sldMk cId="78502529" sldId="405"/>
            <ac:spMk id="10" creationId="{29AC1236-515C-24A8-C428-A41DC466928A}"/>
          </ac:spMkLst>
        </pc:spChg>
        <pc:spChg chg="del">
          <ac:chgData name="Glen Jones" userId="e846aaca-4b24-4b13-b0d0-f2308e16b284" providerId="ADAL" clId="{ED47ACC3-9597-4D89-A1DC-43CF280EF274}" dt="2026-06-02T10:02:18.695" v="2529" actId="478"/>
          <ac:spMkLst>
            <pc:docMk/>
            <pc:sldMk cId="78502529" sldId="405"/>
            <ac:spMk id="11" creationId="{FF726207-2340-4CCC-F6C4-CEC21B04D97F}"/>
          </ac:spMkLst>
        </pc:spChg>
        <pc:spChg chg="del">
          <ac:chgData name="Glen Jones" userId="e846aaca-4b24-4b13-b0d0-f2308e16b284" providerId="ADAL" clId="{ED47ACC3-9597-4D89-A1DC-43CF280EF274}" dt="2026-06-02T10:02:18.695" v="2529" actId="478"/>
          <ac:spMkLst>
            <pc:docMk/>
            <pc:sldMk cId="78502529" sldId="405"/>
            <ac:spMk id="12" creationId="{5E753E4A-C8DB-7D1E-A43F-16A05C107D0E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13" creationId="{DD080999-F3EA-9D9B-2B28-966A738A9AFC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14" creationId="{1B3DBC21-53DF-FD95-37D7-9BE277BFBCDC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18" creationId="{E78FB968-625E-1AA3-4B53-D14A06422311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19" creationId="{2A647156-BDCB-9ED2-C6F3-F9077243C11A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21" creationId="{381C2927-1235-9A44-5FE8-8F7618753776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22" creationId="{340E95FB-151A-AA7B-FFB1-1CC5C31518EF}"/>
          </ac:spMkLst>
        </pc:spChg>
        <pc:spChg chg="mod">
          <ac:chgData name="Glen Jones" userId="e846aaca-4b24-4b13-b0d0-f2308e16b284" providerId="ADAL" clId="{ED47ACC3-9597-4D89-A1DC-43CF280EF274}" dt="2026-06-02T10:02:28.218" v="2533" actId="1076"/>
          <ac:spMkLst>
            <pc:docMk/>
            <pc:sldMk cId="78502529" sldId="405"/>
            <ac:spMk id="23" creationId="{7EDD36A0-B25F-D1B3-37CD-B1CA29D8AAF9}"/>
          </ac:spMkLst>
        </pc:spChg>
      </pc:sldChg>
      <pc:sldChg chg="delSp modSp mod modAnim">
        <pc:chgData name="Glen Jones" userId="e846aaca-4b24-4b13-b0d0-f2308e16b284" providerId="ADAL" clId="{ED47ACC3-9597-4D89-A1DC-43CF280EF274}" dt="2026-06-02T10:01:27.201" v="252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10:01:03.327" v="2524" actId="1076"/>
          <ac:spMkLst>
            <pc:docMk/>
            <pc:sldMk cId="1531151529" sldId="407"/>
            <ac:spMk id="2" creationId="{D99ABFBA-D798-FA2F-9E82-B3E83D3A3E35}"/>
          </ac:spMkLst>
        </pc:spChg>
        <pc:spChg chg="mod">
          <ac:chgData name="Glen Jones" userId="e846aaca-4b24-4b13-b0d0-f2308e16b284" providerId="ADAL" clId="{ED47ACC3-9597-4D89-A1DC-43CF280EF274}" dt="2026-06-02T10:01:06.778" v="2525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10:00:59.347" v="2523" actId="478"/>
          <ac:spMkLst>
            <pc:docMk/>
            <pc:sldMk cId="1531151529" sldId="407"/>
            <ac:spMk id="10" creationId="{1B6B962C-B1A3-BBD2-963A-99C1724F384D}"/>
          </ac:spMkLst>
        </pc:spChg>
        <pc:spChg chg="del">
          <ac:chgData name="Glen Jones" userId="e846aaca-4b24-4b13-b0d0-f2308e16b284" providerId="ADAL" clId="{ED47ACC3-9597-4D89-A1DC-43CF280EF274}" dt="2026-06-02T10:00:59.347" v="2523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modSp mod modAnim modNotesTx">
        <pc:chgData name="Glen Jones" userId="e846aaca-4b24-4b13-b0d0-f2308e16b284" providerId="ADAL" clId="{ED47ACC3-9597-4D89-A1DC-43CF280EF274}" dt="2026-06-02T10:00:37.045" v="2520"/>
        <pc:sldMkLst>
          <pc:docMk/>
          <pc:sldMk cId="2004214985" sldId="54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is it not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inlogical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or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imlogical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or even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irlogical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??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30306"/>
            <a:ext cx="11338560" cy="662758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9103" y="927942"/>
            <a:ext cx="8776531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“semi” means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half in Latin 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Latin was the language of the Roman Empire, and many Latin words entered English through science, maths, and formal writing.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semi‑ came into English, it kept its original meaning.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986179" y="382858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43030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semiconscious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5865655" y="4015970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996499" y="399866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676997" y="419025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5904642" y="4935806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 together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14139" y="40190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semiconscious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10014266" y="493580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831865" y="3998666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785789" y="4975093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5341616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9ABFBA-D798-FA2F-9E82-B3E83D3A3E35}"/>
              </a:ext>
            </a:extLst>
          </p:cNvPr>
          <p:cNvSpPr txBox="1">
            <a:spLocks/>
          </p:cNvSpPr>
          <p:nvPr/>
        </p:nvSpPr>
        <p:spPr>
          <a:xfrm>
            <a:off x="7989746" y="4060557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sci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829774B-1961-E81D-0CF7-00A3314354C1}"/>
              </a:ext>
            </a:extLst>
          </p:cNvPr>
          <p:cNvSpPr txBox="1">
            <a:spLocks/>
          </p:cNvSpPr>
          <p:nvPr/>
        </p:nvSpPr>
        <p:spPr>
          <a:xfrm>
            <a:off x="7973670" y="4935806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know 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961648EC-D345-8896-4CDC-57394EC486BE}"/>
              </a:ext>
            </a:extLst>
          </p:cNvPr>
          <p:cNvSpPr/>
          <p:nvPr/>
        </p:nvSpPr>
        <p:spPr>
          <a:xfrm>
            <a:off x="7480708" y="41564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3653174E-8118-534B-ABF9-62A622D2A312}"/>
              </a:ext>
            </a:extLst>
          </p:cNvPr>
          <p:cNvSpPr/>
          <p:nvPr/>
        </p:nvSpPr>
        <p:spPr>
          <a:xfrm>
            <a:off x="9507584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  <p:bldP spid="2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semifinal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607113" y="3275152"/>
            <a:ext cx="1208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189596" y="343724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607113" y="4243748"/>
            <a:ext cx="1208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826738" y="32660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semifinal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929087" y="330615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992063" y="34465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929087" y="42747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DC48C9-EF8F-B027-F7E3-D30356637466}"/>
              </a:ext>
            </a:extLst>
          </p:cNvPr>
          <p:cNvSpPr txBox="1">
            <a:spLocks/>
          </p:cNvSpPr>
          <p:nvPr/>
        </p:nvSpPr>
        <p:spPr>
          <a:xfrm>
            <a:off x="9428840" y="328913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F4C3E0-DA09-9396-C279-1C836FD67C05}"/>
              </a:ext>
            </a:extLst>
          </p:cNvPr>
          <p:cNvSpPr txBox="1">
            <a:spLocks/>
          </p:cNvSpPr>
          <p:nvPr/>
        </p:nvSpPr>
        <p:spPr>
          <a:xfrm>
            <a:off x="9446607" y="422627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DD5811A-7285-7CE7-9137-2A5382987E57}"/>
              </a:ext>
            </a:extLst>
          </p:cNvPr>
          <p:cNvSpPr/>
          <p:nvPr/>
        </p:nvSpPr>
        <p:spPr>
          <a:xfrm>
            <a:off x="8939925" y="343740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30681" y="1763089"/>
            <a:ext cx="8456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semidetached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23" y="1303010"/>
            <a:ext cx="2088759" cy="164686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8009387" y="4233275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tach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668669" y="4385055"/>
            <a:ext cx="892813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8009387" y="5201871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fasten or join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68785" y="42138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semidetached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3673529" y="4222960"/>
            <a:ext cx="175349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5547249" y="43417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3673529" y="5222561"/>
            <a:ext cx="175349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5DA379-BEF3-D49D-9AF2-D88E7A22DB1C}"/>
              </a:ext>
            </a:extLst>
          </p:cNvPr>
          <p:cNvSpPr txBox="1">
            <a:spLocks/>
          </p:cNvSpPr>
          <p:nvPr/>
        </p:nvSpPr>
        <p:spPr>
          <a:xfrm>
            <a:off x="10263564" y="4224192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325E1C-F010-D84D-F17D-6086AC27293A}"/>
              </a:ext>
            </a:extLst>
          </p:cNvPr>
          <p:cNvSpPr/>
          <p:nvPr/>
        </p:nvSpPr>
        <p:spPr>
          <a:xfrm>
            <a:off x="7533322" y="43633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F0AD1-389A-3069-4E99-B2FFC2538888}"/>
              </a:ext>
            </a:extLst>
          </p:cNvPr>
          <p:cNvSpPr txBox="1">
            <a:spLocks/>
          </p:cNvSpPr>
          <p:nvPr/>
        </p:nvSpPr>
        <p:spPr>
          <a:xfrm>
            <a:off x="10263564" y="5195529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B32AD9E-F8F2-C04D-3EFA-DE5DE86D424A}"/>
              </a:ext>
            </a:extLst>
          </p:cNvPr>
          <p:cNvSpPr txBox="1">
            <a:spLocks/>
          </p:cNvSpPr>
          <p:nvPr/>
        </p:nvSpPr>
        <p:spPr>
          <a:xfrm>
            <a:off x="6077328" y="4222960"/>
            <a:ext cx="13803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63CCE-F4CD-6687-0272-D8DB28E1DF3D}"/>
              </a:ext>
            </a:extLst>
          </p:cNvPr>
          <p:cNvSpPr txBox="1">
            <a:spLocks/>
          </p:cNvSpPr>
          <p:nvPr/>
        </p:nvSpPr>
        <p:spPr>
          <a:xfrm>
            <a:off x="6077328" y="5222561"/>
            <a:ext cx="13803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B6B8648-FD10-4925-9FF1-DDC83C524D3A}"/>
              </a:ext>
            </a:extLst>
          </p:cNvPr>
          <p:cNvSpPr/>
          <p:nvPr/>
        </p:nvSpPr>
        <p:spPr>
          <a:xfrm>
            <a:off x="9750457" y="4373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semiprecious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058227" y="4237548"/>
            <a:ext cx="169055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3634036" y="4408726"/>
            <a:ext cx="750105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016888" y="5223423"/>
            <a:ext cx="169055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valuable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1324893" y="42505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semiprecious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465208" y="42548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546135" y="43654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465208" y="52234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406717" y="4216425"/>
            <a:ext cx="131602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415350" y="5213242"/>
            <a:ext cx="1307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D080999-F3EA-9D9B-2B28-966A738A9AFC}"/>
              </a:ext>
            </a:extLst>
          </p:cNvPr>
          <p:cNvSpPr/>
          <p:nvPr/>
        </p:nvSpPr>
        <p:spPr>
          <a:xfrm>
            <a:off x="8909292" y="435522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stood in the middle of the alien forest, trying to figure out which way led back to the spaceship.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spaceship’s speed was set to midrange, so Emile and Aimee could enjoy the view of the planets without rushing.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Aimee’s sensors detected a small bruise on Emile’s midriff after their crash landing on the rocky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By midday, Emile and Aimee were halfway through their journey across the desert planet.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598057" y="268962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stood in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middle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the alien forest, trying to figure out which way led back to the spaceship.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spaceship’s speed was set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midrange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so Emile and Aimee could enjoy the view of the planets without rushing.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Aimee’s sensors detected a small bruise on Emile’s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midriff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after their crash landing on the rocky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By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midday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Emile and Aimee were halfway through their journey across the desert planet.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DB6B369-6AF8-DCD2-5D1E-B49996B4C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range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middle!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/vexillology - (FIXED) Kalmar Union Flag">
            <a:extLst>
              <a:ext uri="{FF2B5EF4-FFF2-40B4-BE49-F238E27FC236}">
                <a16:creationId xmlns:a16="http://schemas.microsoft.com/office/drawing/2014/main" id="{70D8488A-4887-BB8B-837D-5D70880EB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" b="949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FFF2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The word “</a:t>
            </a:r>
            <a:r>
              <a:rPr lang="en-GB" sz="4000" b="0" i="1" dirty="0">
                <a:solidFill>
                  <a:srgbClr val="555555"/>
                </a:solidFill>
                <a:effectLst/>
                <a:latin typeface="Georgia" panose="02040502050405020303" pitchFamily="18" charset="0"/>
              </a:rPr>
              <a:t>miðr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” means </a:t>
            </a:r>
          </a:p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middle in Norse (viking). </a:t>
            </a:r>
          </a:p>
          <a:p>
            <a:pPr algn="ctr"/>
            <a:endParaRPr lang="en-GB" sz="4000" dirty="0">
              <a:solidFill>
                <a:srgbClr val="7030A0"/>
              </a:solidFill>
              <a:latin typeface="Andika" panose="02000000000000000000" pitchFamily="2" charset="0"/>
            </a:endParaRP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AB87992-90CD-89DD-9786-C053FEA813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222" y="1833676"/>
            <a:ext cx="2637535" cy="33982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6399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6495"/>
            <a:ext cx="10859589" cy="576120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rug was red in the middle and blue at the edges.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61730" y="2767279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dle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884" y="2051410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649887-31AE-DE44-A467-D6E29E6B7A30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04969D-3856-CB77-36CC-71A7718D70E4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part that is between the beginning and the end.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centre, halfway, in-between</a:t>
            </a:r>
          </a:p>
        </p:txBody>
      </p:sp>
    </p:spTree>
    <p:extLst>
      <p:ext uri="{BB962C8B-B14F-4D97-AF65-F5344CB8AC3E}">
        <p14:creationId xmlns:p14="http://schemas.microsoft.com/office/powerpoint/2010/main" val="29842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C1F7E65-C5EB-CC94-47F3-D3BAC617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45502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price was midrange.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range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5EBABD-34A5-0D9D-FE73-13E202C7859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2AE6C5-B8E4-5B19-EE33-E69A44EFAF91}"/>
              </a:ext>
            </a:extLst>
          </p:cNvPr>
          <p:cNvSpPr txBox="1"/>
          <p:nvPr/>
        </p:nvSpPr>
        <p:spPr>
          <a:xfrm>
            <a:off x="3550024" y="4741696"/>
            <a:ext cx="7524466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is in the middle or average compared to other things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average, medium, middle-level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C2B6670-BEF0-371A-A7EE-CA063FF98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53571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girl’s </a:t>
            </a:r>
            <a:r>
              <a:rPr lang="en-GB" sz="4400">
                <a:solidFill>
                  <a:schemeClr val="bg1"/>
                </a:solidFill>
              </a:rPr>
              <a:t>short top showed </a:t>
            </a:r>
            <a:r>
              <a:rPr lang="en-GB" sz="4400" dirty="0">
                <a:solidFill>
                  <a:schemeClr val="bg1"/>
                </a:solidFill>
              </a:rPr>
              <a:t>her midriff.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riff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6A996E-4C69-81F2-1AAC-E44B2FD3655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9A8D7-C046-6594-7EA6-784AB97E573D}"/>
              </a:ext>
            </a:extLst>
          </p:cNvPr>
          <p:cNvSpPr txBox="1"/>
          <p:nvPr/>
        </p:nvSpPr>
        <p:spPr>
          <a:xfrm>
            <a:off x="4329953" y="4705322"/>
            <a:ext cx="6744537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part of your body between your chest and your waist.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stomach, tummy, waist, belly.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2" y="1742353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0697591-4D53-5DA4-3E18-6D597F7AD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55364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will meet in the park at midday.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882871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A9CD6C-9C86-8C97-FDBE-4041C4C4DCDF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4B12EA-A98C-7D84-E367-06BAEA942E1B}"/>
              </a:ext>
            </a:extLst>
          </p:cNvPr>
          <p:cNvSpPr txBox="1"/>
          <p:nvPr/>
        </p:nvSpPr>
        <p:spPr>
          <a:xfrm>
            <a:off x="4428564" y="4745116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At the middle of the day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Lunch/dinner time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football </a:t>
            </a:r>
            <a:r>
              <a:rPr lang="en-GB" sz="3200" dirty="0" err="1">
                <a:solidFill>
                  <a:schemeClr val="bg1"/>
                </a:solidFill>
              </a:rPr>
              <a:t>semifinel</a:t>
            </a:r>
            <a:r>
              <a:rPr lang="en-GB" sz="3200" dirty="0">
                <a:solidFill>
                  <a:schemeClr val="bg1"/>
                </a:solidFill>
              </a:rPr>
              <a:t> was played in </a:t>
            </a:r>
            <a:r>
              <a:rPr lang="en-GB" sz="3200" dirty="0" err="1">
                <a:solidFill>
                  <a:schemeClr val="bg1"/>
                </a:solidFill>
              </a:rPr>
              <a:t>middfield</a:t>
            </a:r>
            <a:r>
              <a:rPr lang="en-GB" sz="3200" dirty="0">
                <a:solidFill>
                  <a:schemeClr val="bg1"/>
                </a:solidFill>
              </a:rPr>
              <a:t>, right at </a:t>
            </a:r>
            <a:r>
              <a:rPr lang="en-GB" sz="3200" dirty="0" err="1">
                <a:solidFill>
                  <a:schemeClr val="bg1"/>
                </a:solidFill>
              </a:rPr>
              <a:t>midseson</a:t>
            </a:r>
            <a:r>
              <a:rPr lang="en-GB" sz="3200" dirty="0">
                <a:solidFill>
                  <a:schemeClr val="bg1"/>
                </a:solidFill>
              </a:rPr>
              <a:t>, when the weather was cold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football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semifinal</a:t>
            </a:r>
            <a:r>
              <a:rPr lang="en-GB" sz="3200" dirty="0">
                <a:solidFill>
                  <a:schemeClr val="bg1"/>
                </a:solidFill>
              </a:rPr>
              <a:t> was played 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midfield</a:t>
            </a:r>
            <a:r>
              <a:rPr lang="en-GB" sz="3200" dirty="0">
                <a:solidFill>
                  <a:schemeClr val="bg1"/>
                </a:solidFill>
              </a:rPr>
              <a:t>, right at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midseason</a:t>
            </a:r>
            <a:r>
              <a:rPr lang="en-GB" sz="3200" dirty="0">
                <a:solidFill>
                  <a:schemeClr val="bg1"/>
                </a:solidFill>
              </a:rPr>
              <a:t>, when the weather was cold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football semifinal was played in midfield, right at midseason, when the weather was cold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My aunt lives in a </a:t>
            </a:r>
            <a:r>
              <a:rPr lang="en-GB" sz="3400">
                <a:solidFill>
                  <a:schemeClr val="bg1"/>
                </a:solidFill>
              </a:rPr>
              <a:t>semidetaced</a:t>
            </a:r>
            <a:r>
              <a:rPr lang="en-GB" sz="3400" dirty="0">
                <a:solidFill>
                  <a:schemeClr val="bg1"/>
                </a:solidFill>
              </a:rPr>
              <a:t> house,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street looks very quite at </a:t>
            </a:r>
            <a:r>
              <a:rPr lang="en-GB" sz="3400" dirty="0" err="1">
                <a:solidFill>
                  <a:schemeClr val="bg1"/>
                </a:solidFill>
              </a:rPr>
              <a:t>midknight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My aunt lives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semidetached</a:t>
            </a:r>
            <a:r>
              <a:rPr lang="en-GB" sz="3400" dirty="0">
                <a:solidFill>
                  <a:schemeClr val="bg1"/>
                </a:solidFill>
              </a:rPr>
              <a:t> house,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street looks very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quiet</a:t>
            </a:r>
            <a:r>
              <a:rPr lang="en-GB" sz="3400" dirty="0">
                <a:solidFill>
                  <a:schemeClr val="bg1"/>
                </a:solidFill>
              </a:rPr>
              <a:t> 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midnight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My aunt lives in a semidetached house,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street looks very quiet at midnight.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semicircle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semifinal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semidetached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semicolon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semiprecious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semiconscious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midnight 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midpoint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midfield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midseason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midwinter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midstream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overwatering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water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circle	   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final	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half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partly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Microsoft Office PowerPoint</Application>
  <PresentationFormat>Widescreen</PresentationFormat>
  <Paragraphs>206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Georgia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prefixes semi &amp; mid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2026-06-02T10:03:24Z</dcterms:modified>
</cp:coreProperties>
</file>