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9"/>
  </p:notesMasterIdLst>
  <p:sldIdLst>
    <p:sldId id="390" r:id="rId2"/>
    <p:sldId id="274" r:id="rId3"/>
    <p:sldId id="279" r:id="rId4"/>
    <p:sldId id="373" r:id="rId5"/>
    <p:sldId id="367" r:id="rId6"/>
    <p:sldId id="366" r:id="rId7"/>
    <p:sldId id="269" r:id="rId8"/>
    <p:sldId id="309" r:id="rId9"/>
    <p:sldId id="315" r:id="rId10"/>
    <p:sldId id="282" r:id="rId11"/>
    <p:sldId id="296" r:id="rId12"/>
    <p:sldId id="299" r:id="rId13"/>
    <p:sldId id="306" r:id="rId14"/>
    <p:sldId id="316" r:id="rId15"/>
    <p:sldId id="301" r:id="rId16"/>
    <p:sldId id="259" r:id="rId17"/>
    <p:sldId id="374" r:id="rId18"/>
    <p:sldId id="375" r:id="rId19"/>
    <p:sldId id="376" r:id="rId20"/>
    <p:sldId id="377" r:id="rId21"/>
    <p:sldId id="378" r:id="rId22"/>
    <p:sldId id="371" r:id="rId23"/>
    <p:sldId id="372" r:id="rId24"/>
    <p:sldId id="360" r:id="rId25"/>
    <p:sldId id="361" r:id="rId26"/>
    <p:sldId id="362" r:id="rId27"/>
    <p:sldId id="270" r:id="rId28"/>
  </p:sldIdLst>
  <p:sldSz cx="12192000" cy="6858000"/>
  <p:notesSz cx="6858000" cy="9144000"/>
  <p:embeddedFontLst>
    <p:embeddedFont>
      <p:font typeface="Andika" panose="02000000000000000000" pitchFamily="2" charset="0"/>
      <p:regular r:id="rId30"/>
      <p:bold r:id="rId31"/>
      <p:italic r:id="rId32"/>
      <p:boldItalic r:id="rId3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0293080-7E58-4580-A911-033B7EAEC350}" v="2" dt="2026-06-02T10:40:28.64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0" d="100"/>
          <a:sy n="100" d="100"/>
        </p:scale>
        <p:origin x="846" y="7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5/10/relationships/revisionInfo" Target="revisionInfo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4.fntdata"/><Relationship Id="rId38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3.fntdata"/><Relationship Id="rId37" Type="http://schemas.openxmlformats.org/officeDocument/2006/relationships/tableStyles" Target="tableStyles.xml"/><Relationship Id="rId40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1.fntdata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custSel addSld delSld modSld">
      <pc:chgData name="Glen Jones" userId="e846aaca-4b24-4b13-b0d0-f2308e16b284" providerId="ADAL" clId="{ED47ACC3-9597-4D89-A1DC-43CF280EF274}" dt="2026-06-02T10:41:53.509" v="88" actId="20577"/>
      <pc:docMkLst>
        <pc:docMk/>
      </pc:docMkLst>
      <pc:sldChg chg="modSp mod">
        <pc:chgData name="Glen Jones" userId="e846aaca-4b24-4b13-b0d0-f2308e16b284" providerId="ADAL" clId="{ED47ACC3-9597-4D89-A1DC-43CF280EF274}" dt="2026-06-02T10:41:00.909" v="56" actId="14100"/>
        <pc:sldMkLst>
          <pc:docMk/>
          <pc:sldMk cId="2516179728" sldId="259"/>
        </pc:sldMkLst>
        <pc:spChg chg="mod">
          <ac:chgData name="Glen Jones" userId="e846aaca-4b24-4b13-b0d0-f2308e16b284" providerId="ADAL" clId="{ED47ACC3-9597-4D89-A1DC-43CF280EF274}" dt="2026-06-02T10:41:00.909" v="56" actId="14100"/>
          <ac:spMkLst>
            <pc:docMk/>
            <pc:sldMk cId="2516179728" sldId="259"/>
            <ac:spMk id="3" creationId="{F53AD360-928C-4BCB-12A6-3E4160719485}"/>
          </ac:spMkLst>
        </pc:spChg>
      </pc:sldChg>
      <pc:sldChg chg="addAnim delAnim modAnim">
        <pc:chgData name="Glen Jones" userId="e846aaca-4b24-4b13-b0d0-f2308e16b284" providerId="ADAL" clId="{ED47ACC3-9597-4D89-A1DC-43CF280EF274}" dt="2026-06-02T10:40:28.641" v="49"/>
        <pc:sldMkLst>
          <pc:docMk/>
          <pc:sldMk cId="2329958929" sldId="309"/>
        </pc:sldMkLst>
      </pc:sldChg>
      <pc:sldChg chg="modSp mod">
        <pc:chgData name="Glen Jones" userId="e846aaca-4b24-4b13-b0d0-f2308e16b284" providerId="ADAL" clId="{ED47ACC3-9597-4D89-A1DC-43CF280EF274}" dt="2026-06-02T10:41:14.695" v="62" actId="20577"/>
        <pc:sldMkLst>
          <pc:docMk/>
          <pc:sldMk cId="1881402683" sldId="374"/>
        </pc:sldMkLst>
        <pc:spChg chg="mod">
          <ac:chgData name="Glen Jones" userId="e846aaca-4b24-4b13-b0d0-f2308e16b284" providerId="ADAL" clId="{ED47ACC3-9597-4D89-A1DC-43CF280EF274}" dt="2026-06-02T10:41:14.695" v="62" actId="20577"/>
          <ac:spMkLst>
            <pc:docMk/>
            <pc:sldMk cId="1881402683" sldId="374"/>
            <ac:spMk id="3" creationId="{FC90274A-9B9E-032F-AA00-7E75953517CC}"/>
          </ac:spMkLst>
        </pc:spChg>
      </pc:sldChg>
      <pc:sldChg chg="modSp mod">
        <pc:chgData name="Glen Jones" userId="e846aaca-4b24-4b13-b0d0-f2308e16b284" providerId="ADAL" clId="{ED47ACC3-9597-4D89-A1DC-43CF280EF274}" dt="2026-06-02T10:41:26.062" v="70" actId="20577"/>
        <pc:sldMkLst>
          <pc:docMk/>
          <pc:sldMk cId="1971140395" sldId="375"/>
        </pc:sldMkLst>
        <pc:spChg chg="mod">
          <ac:chgData name="Glen Jones" userId="e846aaca-4b24-4b13-b0d0-f2308e16b284" providerId="ADAL" clId="{ED47ACC3-9597-4D89-A1DC-43CF280EF274}" dt="2026-06-02T10:41:26.062" v="70" actId="20577"/>
          <ac:spMkLst>
            <pc:docMk/>
            <pc:sldMk cId="1971140395" sldId="375"/>
            <ac:spMk id="3" creationId="{947AA46E-074C-5A95-6BC2-C18BE51C48DE}"/>
          </ac:spMkLst>
        </pc:spChg>
      </pc:sldChg>
      <pc:sldChg chg="modSp mod">
        <pc:chgData name="Glen Jones" userId="e846aaca-4b24-4b13-b0d0-f2308e16b284" providerId="ADAL" clId="{ED47ACC3-9597-4D89-A1DC-43CF280EF274}" dt="2026-06-02T10:41:35.303" v="76" actId="20577"/>
        <pc:sldMkLst>
          <pc:docMk/>
          <pc:sldMk cId="450400714" sldId="376"/>
        </pc:sldMkLst>
        <pc:spChg chg="mod">
          <ac:chgData name="Glen Jones" userId="e846aaca-4b24-4b13-b0d0-f2308e16b284" providerId="ADAL" clId="{ED47ACC3-9597-4D89-A1DC-43CF280EF274}" dt="2026-06-02T10:41:35.303" v="76" actId="20577"/>
          <ac:spMkLst>
            <pc:docMk/>
            <pc:sldMk cId="450400714" sldId="376"/>
            <ac:spMk id="3" creationId="{5C3C4243-49D5-BB4C-4E18-32C58791C5D1}"/>
          </ac:spMkLst>
        </pc:spChg>
      </pc:sldChg>
      <pc:sldChg chg="modSp mod">
        <pc:chgData name="Glen Jones" userId="e846aaca-4b24-4b13-b0d0-f2308e16b284" providerId="ADAL" clId="{ED47ACC3-9597-4D89-A1DC-43CF280EF274}" dt="2026-06-02T10:41:44.311" v="82" actId="20577"/>
        <pc:sldMkLst>
          <pc:docMk/>
          <pc:sldMk cId="2784815894" sldId="377"/>
        </pc:sldMkLst>
        <pc:spChg chg="mod">
          <ac:chgData name="Glen Jones" userId="e846aaca-4b24-4b13-b0d0-f2308e16b284" providerId="ADAL" clId="{ED47ACC3-9597-4D89-A1DC-43CF280EF274}" dt="2026-06-02T10:41:44.311" v="82" actId="20577"/>
          <ac:spMkLst>
            <pc:docMk/>
            <pc:sldMk cId="2784815894" sldId="377"/>
            <ac:spMk id="3" creationId="{F074B4C0-56E5-BDE8-2354-0DCC0E7963F4}"/>
          </ac:spMkLst>
        </pc:spChg>
      </pc:sldChg>
      <pc:sldChg chg="modSp mod">
        <pc:chgData name="Glen Jones" userId="e846aaca-4b24-4b13-b0d0-f2308e16b284" providerId="ADAL" clId="{ED47ACC3-9597-4D89-A1DC-43CF280EF274}" dt="2026-06-02T10:41:53.509" v="88" actId="20577"/>
        <pc:sldMkLst>
          <pc:docMk/>
          <pc:sldMk cId="3388241981" sldId="378"/>
        </pc:sldMkLst>
        <pc:spChg chg="mod">
          <ac:chgData name="Glen Jones" userId="e846aaca-4b24-4b13-b0d0-f2308e16b284" providerId="ADAL" clId="{ED47ACC3-9597-4D89-A1DC-43CF280EF274}" dt="2026-06-02T10:41:53.509" v="88" actId="20577"/>
          <ac:spMkLst>
            <pc:docMk/>
            <pc:sldMk cId="3388241981" sldId="378"/>
            <ac:spMk id="3" creationId="{535D970B-5CB8-1EB4-9B41-D5FC4B9C1F01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02/06/2026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420609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811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3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3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E5221712-4AEC-57A9-19CE-114431954B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Please don't cause any trouble at the zoo.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471133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tr</a:t>
            </a:r>
            <a:r>
              <a:rPr lang="en-GB" sz="8000" dirty="0">
                <a:solidFill>
                  <a:srgbClr val="7030A0"/>
                </a:solidFill>
              </a:rPr>
              <a:t>ou</a:t>
            </a:r>
            <a:r>
              <a:rPr lang="en-GB" sz="8000" dirty="0">
                <a:solidFill>
                  <a:schemeClr val="bg1"/>
                </a:solidFill>
              </a:rPr>
              <a:t>ble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7221" y="1674328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903B4056-526B-A08C-05C7-F3B5CFFB72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Are you visiting another country this year?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c</a:t>
            </a:r>
            <a:r>
              <a:rPr lang="en-GB" sz="8000" dirty="0">
                <a:solidFill>
                  <a:srgbClr val="7030A0"/>
                </a:solidFill>
              </a:rPr>
              <a:t>ou</a:t>
            </a:r>
            <a:r>
              <a:rPr lang="en-GB" sz="8000" dirty="0">
                <a:solidFill>
                  <a:schemeClr val="bg1"/>
                </a:solidFill>
              </a:rPr>
              <a:t>ntry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549" y="1860044"/>
            <a:ext cx="5337962" cy="4208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20467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05AF8ADA-1CC6-E583-0B60-BD991FDEBA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This is my cousin.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c</a:t>
            </a:r>
            <a:r>
              <a:rPr lang="en-GB" sz="8000" dirty="0">
                <a:solidFill>
                  <a:srgbClr val="7030A0"/>
                </a:solidFill>
              </a:rPr>
              <a:t>ou</a:t>
            </a:r>
            <a:r>
              <a:rPr lang="en-GB" sz="8000" dirty="0">
                <a:solidFill>
                  <a:schemeClr val="bg1"/>
                </a:solidFill>
              </a:rPr>
              <a:t>sin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1FE60814-0FD9-5D76-454D-6D28F2B841A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7445" y="1921457"/>
            <a:ext cx="3525247" cy="4542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031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B31CEEA6-F6F0-FD4B-91F2-E875504E1A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have a couple of sandwiches for my lunch.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c</a:t>
            </a:r>
            <a:r>
              <a:rPr lang="en-GB" sz="8000" dirty="0">
                <a:solidFill>
                  <a:srgbClr val="7030A0"/>
                </a:solidFill>
              </a:rPr>
              <a:t>ou</a:t>
            </a:r>
            <a:r>
              <a:rPr lang="en-GB" sz="8000" dirty="0">
                <a:solidFill>
                  <a:schemeClr val="bg1"/>
                </a:solidFill>
              </a:rPr>
              <a:t>ple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549" y="1851166"/>
            <a:ext cx="5337962" cy="4208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1535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83723981-1E7F-7D82-93C8-57390A8F99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It shows courage to disagree with someone.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471133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c</a:t>
            </a:r>
            <a:r>
              <a:rPr lang="en-GB" sz="8000" dirty="0">
                <a:solidFill>
                  <a:srgbClr val="7030A0"/>
                </a:solidFill>
              </a:rPr>
              <a:t>ou</a:t>
            </a:r>
            <a:r>
              <a:rPr lang="en-GB" sz="8000" dirty="0">
                <a:solidFill>
                  <a:schemeClr val="bg1"/>
                </a:solidFill>
              </a:rPr>
              <a:t>rage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9269" y="2215866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74681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CE3324EB-0AC3-B0F1-15BD-F1C109E92C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This drink will nourish my body.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n</a:t>
            </a:r>
            <a:r>
              <a:rPr lang="en-GB" sz="8000" dirty="0">
                <a:solidFill>
                  <a:srgbClr val="FFFF00"/>
                </a:solidFill>
              </a:rPr>
              <a:t>ou</a:t>
            </a:r>
            <a:r>
              <a:rPr lang="en-GB" sz="8000" dirty="0">
                <a:solidFill>
                  <a:schemeClr val="bg1"/>
                </a:solidFill>
              </a:rPr>
              <a:t>rish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7B9683FB-804B-A820-7E86-827D5F2632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9006" y="1685204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0917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96FA46E8-9366-6E7B-94A1-F0B942DFB8E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3487169F-4F10-B3B8-1574-E7BEF3B5A25B}"/>
              </a:ext>
            </a:extLst>
          </p:cNvPr>
          <p:cNvSpPr txBox="1">
            <a:spLocks/>
          </p:cNvSpPr>
          <p:nvPr/>
        </p:nvSpPr>
        <p:spPr>
          <a:xfrm>
            <a:off x="204485" y="132063"/>
            <a:ext cx="11783027" cy="1081912"/>
          </a:xfrm>
          <a:prstGeom prst="roundRect">
            <a:avLst/>
          </a:prstGeom>
          <a:solidFill>
            <a:srgbClr val="EF8023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How many words can you spot that have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/u/ sound spelt &lt;ou&gt;?</a:t>
            </a:r>
            <a:endParaRPr lang="en-US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3AD360-928C-4BCB-12A6-3E41607194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485" y="1344325"/>
            <a:ext cx="11783027" cy="5381612"/>
          </a:xfrm>
          <a:prstGeom prst="roundRect">
            <a:avLst>
              <a:gd name="adj" fmla="val 6045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anchor="ctr">
            <a:noAutofit/>
          </a:bodyPr>
          <a:lstStyle/>
          <a:p>
            <a:pPr marL="0" indent="0">
              <a:buNone/>
            </a:pPr>
            <a:r>
              <a:rPr lang="en-GB" sz="1800" dirty="0"/>
              <a:t>Emile and Aimee were visiting a young planet called Verdania, famous for its lush forests and glowing fruit trees. “We need to find the Golden Fruit,” Emile said, holding up a map. “It’s said to nourish anyone who eats it with endless energy.”</a:t>
            </a:r>
          </a:p>
          <a:p>
            <a:pPr marL="0" indent="0">
              <a:buNone/>
            </a:pPr>
            <a:endParaRPr lang="en-GB" sz="1800" dirty="0"/>
          </a:p>
          <a:p>
            <a:pPr marL="0" indent="0">
              <a:buNone/>
            </a:pPr>
            <a:r>
              <a:rPr lang="en-GB" sz="1800" dirty="0"/>
              <a:t>Their journey began in a small country filled with friendly aliens. A group of them warned, “The Golden Fruit is guarded by tricky puzzles. It takes courage to find it!”</a:t>
            </a:r>
          </a:p>
          <a:p>
            <a:pPr marL="0" indent="0">
              <a:buNone/>
            </a:pPr>
            <a:endParaRPr lang="en-GB" sz="1800" dirty="0"/>
          </a:p>
          <a:p>
            <a:pPr marL="0" indent="0">
              <a:buNone/>
            </a:pPr>
            <a:r>
              <a:rPr lang="en-GB" sz="1800" dirty="0"/>
              <a:t>As Emile and Aimee entered the forest, they spotted two glowing paths ahead. “Double the paths, double the trouble,” Aimee said. They decided to take the left path, but after a couple of steps, the ground shook, and a trapdoor opened beneath them!</a:t>
            </a:r>
          </a:p>
          <a:p>
            <a:pPr marL="0" indent="0">
              <a:buNone/>
            </a:pPr>
            <a:endParaRPr lang="en-GB" sz="1800" dirty="0"/>
          </a:p>
          <a:p>
            <a:pPr marL="0" indent="0">
              <a:buNone/>
            </a:pPr>
            <a:r>
              <a:rPr lang="en-GB" sz="1800" dirty="0"/>
              <a:t>They slid down into a hidden cave filled with sparkling crystals. “This must be part of the puzzle!” Emile said. On a pedestal sat a riddle. “Only those with a gentle touch can unlock the path forward,” Aimee read. Carefully, Emile pressed a glowing button, and the cave walls opened, revealing a staircase.</a:t>
            </a:r>
          </a:p>
          <a:p>
            <a:pPr marL="0" indent="0">
              <a:buNone/>
            </a:pPr>
            <a:endParaRPr lang="en-GB" sz="1800" dirty="0"/>
          </a:p>
          <a:p>
            <a:pPr marL="0" indent="0">
              <a:buNone/>
            </a:pPr>
            <a:r>
              <a:rPr lang="en-GB" sz="1800" dirty="0"/>
              <a:t>At the top, they found the Golden Fruit hanging from a shimmering tree. Just as Emile reached for it, his cousin Zorbo appeared! “You’re not taking the treasure without me!” Zorbo said, grinning.</a:t>
            </a:r>
          </a:p>
        </p:txBody>
      </p:sp>
    </p:spTree>
    <p:extLst>
      <p:ext uri="{BB962C8B-B14F-4D97-AF65-F5344CB8AC3E}">
        <p14:creationId xmlns:p14="http://schemas.microsoft.com/office/powerpoint/2010/main" val="251617972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11B98A-8C96-5141-EF21-2BCB570739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99676834-D0AB-A1B1-0788-D9E04BFBF75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00280C11-D444-CF96-95F1-73949C1F216F}"/>
              </a:ext>
            </a:extLst>
          </p:cNvPr>
          <p:cNvSpPr txBox="1">
            <a:spLocks/>
          </p:cNvSpPr>
          <p:nvPr/>
        </p:nvSpPr>
        <p:spPr>
          <a:xfrm>
            <a:off x="204485" y="132063"/>
            <a:ext cx="11783027" cy="1081912"/>
          </a:xfrm>
          <a:prstGeom prst="roundRect">
            <a:avLst/>
          </a:prstGeom>
          <a:solidFill>
            <a:srgbClr val="EF8023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How many words can you spot that have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/u/ sound spelt &lt;ou&gt;?</a:t>
            </a:r>
            <a:endParaRPr lang="en-US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90274A-9B9E-032F-AA00-7E75953517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485" y="1344325"/>
            <a:ext cx="11783027" cy="5262897"/>
          </a:xfrm>
          <a:prstGeom prst="roundRect">
            <a:avLst>
              <a:gd name="adj" fmla="val 6045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anchor="ctr">
            <a:noAutofit/>
          </a:bodyPr>
          <a:lstStyle/>
          <a:p>
            <a:pPr marL="0" indent="0">
              <a:buNone/>
            </a:pPr>
            <a:r>
              <a:rPr lang="en-GB" sz="1800" dirty="0"/>
              <a:t>Emile and Aimee were visiting a </a:t>
            </a:r>
            <a:r>
              <a:rPr lang="en-GB" sz="1800" b="1" u="sng" dirty="0">
                <a:solidFill>
                  <a:srgbClr val="7030A0"/>
                </a:solidFill>
              </a:rPr>
              <a:t>young</a:t>
            </a:r>
            <a:r>
              <a:rPr lang="en-GB" sz="1800" dirty="0"/>
              <a:t> planet called Verdania, famous for its lush forests and glowing fruit trees. “We need to find the Golden Fruit,” Emile said, holding up a map. “It’s said to </a:t>
            </a:r>
            <a:r>
              <a:rPr lang="en-GB" sz="1800" b="1" u="sng" dirty="0">
                <a:solidFill>
                  <a:srgbClr val="7030A0"/>
                </a:solidFill>
              </a:rPr>
              <a:t>nourish</a:t>
            </a:r>
            <a:r>
              <a:rPr lang="en-GB" sz="1800" dirty="0"/>
              <a:t> anyone who eats it with endless energy.”</a:t>
            </a:r>
          </a:p>
          <a:p>
            <a:pPr marL="0" indent="0">
              <a:buNone/>
            </a:pPr>
            <a:endParaRPr lang="en-GB" sz="1800" dirty="0"/>
          </a:p>
          <a:p>
            <a:pPr marL="0" indent="0">
              <a:buNone/>
            </a:pPr>
            <a:r>
              <a:rPr lang="en-GB" sz="1800" dirty="0"/>
              <a:t>Their journey began in a small country filled with friendly aliens. A group of them warned, “The Golden Fruit is guarded by tricky puzzles. It takes courage to find it!”</a:t>
            </a:r>
          </a:p>
          <a:p>
            <a:pPr marL="0" indent="0">
              <a:buNone/>
            </a:pPr>
            <a:endParaRPr lang="en-GB" sz="1800" dirty="0"/>
          </a:p>
          <a:p>
            <a:pPr marL="0" indent="0">
              <a:buNone/>
            </a:pPr>
            <a:r>
              <a:rPr lang="en-GB" sz="1800" dirty="0"/>
              <a:t>As Emile and Aimee entered the forest, they spotted two glowing paths ahead. “Double the paths, double the trouble,” Aimee said. They decided to take the left path, but after a couple of steps, the ground shook, and a trapdoor opened beneath them!</a:t>
            </a:r>
          </a:p>
          <a:p>
            <a:pPr marL="0" indent="0">
              <a:buNone/>
            </a:pPr>
            <a:endParaRPr lang="en-GB" sz="1800" dirty="0"/>
          </a:p>
          <a:p>
            <a:pPr marL="0" indent="0">
              <a:buNone/>
            </a:pPr>
            <a:r>
              <a:rPr lang="en-GB" sz="1800" dirty="0"/>
              <a:t>They slid down into a hidden cave filled with sparkling crystals. “This must be part of the puzzle!” Emile said. On a pedestal sat a riddle. “Only those with a gentle touch can unlock the path forward,” Aimee read. Carefully, Emile pressed a glowing button, and the cave walls opened, revealing a staircase.</a:t>
            </a:r>
          </a:p>
          <a:p>
            <a:pPr marL="0" indent="0">
              <a:buNone/>
            </a:pPr>
            <a:endParaRPr lang="en-GB" sz="1800" dirty="0"/>
          </a:p>
          <a:p>
            <a:pPr marL="0" indent="0">
              <a:buNone/>
            </a:pPr>
            <a:r>
              <a:rPr lang="en-GB" sz="1800" dirty="0"/>
              <a:t>At the top, they found the Golden Fruit hanging from a shimmering tree. Just as Emile reached for it, his cousin Zorbo appeared! “You’re not taking the treasure without me!” Zorbo said, grinning.</a:t>
            </a:r>
          </a:p>
        </p:txBody>
      </p:sp>
    </p:spTree>
    <p:extLst>
      <p:ext uri="{BB962C8B-B14F-4D97-AF65-F5344CB8AC3E}">
        <p14:creationId xmlns:p14="http://schemas.microsoft.com/office/powerpoint/2010/main" val="188140268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7DDD98-EED3-E1B4-DA50-A79E36045A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F968D568-06A8-E557-0909-DF5B8343C3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7A758A11-7E88-AEE0-9CE7-5D52EC19E123}"/>
              </a:ext>
            </a:extLst>
          </p:cNvPr>
          <p:cNvSpPr txBox="1">
            <a:spLocks/>
          </p:cNvSpPr>
          <p:nvPr/>
        </p:nvSpPr>
        <p:spPr>
          <a:xfrm>
            <a:off x="204485" y="132063"/>
            <a:ext cx="11783027" cy="1081912"/>
          </a:xfrm>
          <a:prstGeom prst="roundRect">
            <a:avLst/>
          </a:prstGeom>
          <a:solidFill>
            <a:srgbClr val="EF8023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How many words can you spot that have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/u/ sound spelt &lt;ou&gt;?</a:t>
            </a:r>
            <a:endParaRPr lang="en-US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7AA46E-074C-5A95-6BC2-C18BE51C48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485" y="1344325"/>
            <a:ext cx="11783027" cy="5262897"/>
          </a:xfrm>
          <a:prstGeom prst="roundRect">
            <a:avLst>
              <a:gd name="adj" fmla="val 6045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anchor="ctr">
            <a:noAutofit/>
          </a:bodyPr>
          <a:lstStyle/>
          <a:p>
            <a:pPr marL="0" indent="0">
              <a:buNone/>
            </a:pPr>
            <a:r>
              <a:rPr lang="en-GB" sz="1800" dirty="0"/>
              <a:t>Emile and Aimee were visiting a </a:t>
            </a:r>
            <a:r>
              <a:rPr lang="en-GB" sz="1800" b="1" u="sng" dirty="0">
                <a:solidFill>
                  <a:srgbClr val="7030A0"/>
                </a:solidFill>
              </a:rPr>
              <a:t>young</a:t>
            </a:r>
            <a:r>
              <a:rPr lang="en-GB" sz="1800" dirty="0"/>
              <a:t> planet called Verdania, famous for its lush forests and glowing fruit trees. “We need to find the Golden Fruit,” Emile said, holding up a map. “It’s said to </a:t>
            </a:r>
            <a:r>
              <a:rPr lang="en-GB" sz="1800" b="1" u="sng" dirty="0">
                <a:solidFill>
                  <a:srgbClr val="7030A0"/>
                </a:solidFill>
              </a:rPr>
              <a:t>nourish</a:t>
            </a:r>
            <a:r>
              <a:rPr lang="en-GB" sz="1800" dirty="0"/>
              <a:t> anyone who eats it with endless energy.”</a:t>
            </a:r>
          </a:p>
          <a:p>
            <a:pPr marL="0" indent="0">
              <a:buNone/>
            </a:pPr>
            <a:endParaRPr lang="en-GB" sz="1800" dirty="0"/>
          </a:p>
          <a:p>
            <a:pPr marL="0" indent="0">
              <a:buNone/>
            </a:pPr>
            <a:r>
              <a:rPr lang="en-GB" sz="1800" dirty="0"/>
              <a:t>Their journey began in a small </a:t>
            </a:r>
            <a:r>
              <a:rPr lang="en-GB" sz="1800" b="1" u="sng" dirty="0">
                <a:solidFill>
                  <a:srgbClr val="7030A0"/>
                </a:solidFill>
              </a:rPr>
              <a:t>country</a:t>
            </a:r>
            <a:r>
              <a:rPr lang="en-GB" sz="1800" dirty="0"/>
              <a:t> filled with friendly aliens. A group of them warned, “The Golden Fruit is guarded by tricky puzzles. It takes </a:t>
            </a:r>
            <a:r>
              <a:rPr lang="en-GB" sz="1800" b="1" u="sng" dirty="0">
                <a:solidFill>
                  <a:srgbClr val="7030A0"/>
                </a:solidFill>
              </a:rPr>
              <a:t>courage</a:t>
            </a:r>
            <a:r>
              <a:rPr lang="en-GB" sz="1800" dirty="0"/>
              <a:t> to find it!”</a:t>
            </a:r>
          </a:p>
          <a:p>
            <a:pPr marL="0" indent="0">
              <a:buNone/>
            </a:pPr>
            <a:endParaRPr lang="en-GB" sz="1800" dirty="0"/>
          </a:p>
          <a:p>
            <a:pPr marL="0" indent="0">
              <a:buNone/>
            </a:pPr>
            <a:r>
              <a:rPr lang="en-GB" sz="1800" dirty="0"/>
              <a:t>As Emile and Aimee entered the forest, they spotted two glowing paths ahead. “Double the paths, double the trouble,” Aimee said. They decided to take the left path, but after a couple of steps, the ground shook, and a trapdoor opened beneath them!</a:t>
            </a:r>
          </a:p>
          <a:p>
            <a:pPr marL="0" indent="0">
              <a:buNone/>
            </a:pPr>
            <a:endParaRPr lang="en-GB" sz="1800" dirty="0"/>
          </a:p>
          <a:p>
            <a:pPr marL="0" indent="0">
              <a:buNone/>
            </a:pPr>
            <a:r>
              <a:rPr lang="en-GB" sz="1800" dirty="0"/>
              <a:t>They slid down into a hidden cave filled with sparkling crystals. “This must be part of the puzzle!” Emile said. On a pedestal sat a riddle. “Only those with a gentle touch can unlock the path forward,” Aimee read. Carefully, Emile pressed a glowing button, and the cave walls opened, revealing a staircase.</a:t>
            </a:r>
          </a:p>
          <a:p>
            <a:pPr marL="0" indent="0">
              <a:buNone/>
            </a:pPr>
            <a:endParaRPr lang="en-GB" sz="1800" dirty="0"/>
          </a:p>
          <a:p>
            <a:pPr marL="0" indent="0">
              <a:buNone/>
            </a:pPr>
            <a:r>
              <a:rPr lang="en-GB" sz="1800" dirty="0"/>
              <a:t>At the top, they found the Golden Fruit hanging from a shimmering tree. Just as Emile reached for it, his cousin Zorbo appeared! “You’re not taking the treasure without me!” Zorbo said, grinning.</a:t>
            </a:r>
          </a:p>
        </p:txBody>
      </p:sp>
    </p:spTree>
    <p:extLst>
      <p:ext uri="{BB962C8B-B14F-4D97-AF65-F5344CB8AC3E}">
        <p14:creationId xmlns:p14="http://schemas.microsoft.com/office/powerpoint/2010/main" val="197114039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C18198-83D0-03C6-0765-82D5D205AE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3DCCBE6F-D512-31E9-8816-15577603E6E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CAD4CCA2-5902-D535-4939-F6AF9474806F}"/>
              </a:ext>
            </a:extLst>
          </p:cNvPr>
          <p:cNvSpPr txBox="1">
            <a:spLocks/>
          </p:cNvSpPr>
          <p:nvPr/>
        </p:nvSpPr>
        <p:spPr>
          <a:xfrm>
            <a:off x="204485" y="132063"/>
            <a:ext cx="11783027" cy="1081912"/>
          </a:xfrm>
          <a:prstGeom prst="roundRect">
            <a:avLst/>
          </a:prstGeom>
          <a:solidFill>
            <a:srgbClr val="EF8023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How many words can you spot that have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/u/ sound spelt &lt;ou&gt;?</a:t>
            </a:r>
            <a:endParaRPr lang="en-US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3C4243-49D5-BB4C-4E18-32C58791C5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485" y="1344325"/>
            <a:ext cx="11783027" cy="5262897"/>
          </a:xfrm>
          <a:prstGeom prst="roundRect">
            <a:avLst>
              <a:gd name="adj" fmla="val 6045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anchor="ctr">
            <a:noAutofit/>
          </a:bodyPr>
          <a:lstStyle/>
          <a:p>
            <a:pPr marL="0" indent="0">
              <a:buNone/>
            </a:pPr>
            <a:r>
              <a:rPr lang="en-GB" sz="1800" dirty="0"/>
              <a:t>Emile and Aimee were visiting a </a:t>
            </a:r>
            <a:r>
              <a:rPr lang="en-GB" sz="1800" b="1" u="sng" dirty="0">
                <a:solidFill>
                  <a:srgbClr val="7030A0"/>
                </a:solidFill>
              </a:rPr>
              <a:t>young</a:t>
            </a:r>
            <a:r>
              <a:rPr lang="en-GB" sz="1800" dirty="0"/>
              <a:t> planet called Verdania, famous for its lush forests and glowing fruit trees. “We need to find the Golden Fruit,” Emile said, holding up a map. “It’s said to </a:t>
            </a:r>
            <a:r>
              <a:rPr lang="en-GB" sz="1800" b="1" u="sng" dirty="0">
                <a:solidFill>
                  <a:srgbClr val="7030A0"/>
                </a:solidFill>
              </a:rPr>
              <a:t>nourish</a:t>
            </a:r>
            <a:r>
              <a:rPr lang="en-GB" sz="1800" dirty="0"/>
              <a:t> anyone who eats it with endless energy.”</a:t>
            </a:r>
          </a:p>
          <a:p>
            <a:pPr marL="0" indent="0">
              <a:buNone/>
            </a:pPr>
            <a:endParaRPr lang="en-GB" sz="1800" dirty="0"/>
          </a:p>
          <a:p>
            <a:pPr marL="0" indent="0">
              <a:buNone/>
            </a:pPr>
            <a:r>
              <a:rPr lang="en-GB" sz="1800" dirty="0"/>
              <a:t>Their journey began in a small </a:t>
            </a:r>
            <a:r>
              <a:rPr lang="en-GB" sz="1800" b="1" u="sng" dirty="0">
                <a:solidFill>
                  <a:srgbClr val="7030A0"/>
                </a:solidFill>
              </a:rPr>
              <a:t>country</a:t>
            </a:r>
            <a:r>
              <a:rPr lang="en-GB" sz="1800" dirty="0"/>
              <a:t> filled with friendly aliens. A group of them warned, “The Golden Fruit is guarded by tricky puzzles. It takes </a:t>
            </a:r>
            <a:r>
              <a:rPr lang="en-GB" sz="1800" b="1" u="sng" dirty="0">
                <a:solidFill>
                  <a:srgbClr val="7030A0"/>
                </a:solidFill>
              </a:rPr>
              <a:t>courage</a:t>
            </a:r>
            <a:r>
              <a:rPr lang="en-GB" sz="1800" dirty="0"/>
              <a:t> to find it!”</a:t>
            </a:r>
          </a:p>
          <a:p>
            <a:pPr marL="0" indent="0">
              <a:buNone/>
            </a:pPr>
            <a:endParaRPr lang="en-GB" sz="1800" dirty="0"/>
          </a:p>
          <a:p>
            <a:pPr marL="0" indent="0">
              <a:buNone/>
            </a:pPr>
            <a:r>
              <a:rPr lang="en-GB" sz="1800" dirty="0"/>
              <a:t>As Emile and Aimee entered the forest, they spotted two glowing paths ahead. “</a:t>
            </a:r>
            <a:r>
              <a:rPr lang="en-GB" sz="1800" b="1" u="sng" dirty="0">
                <a:solidFill>
                  <a:srgbClr val="7030A0"/>
                </a:solidFill>
              </a:rPr>
              <a:t>Double</a:t>
            </a:r>
            <a:r>
              <a:rPr lang="en-GB" sz="1800" dirty="0"/>
              <a:t> the paths, </a:t>
            </a:r>
            <a:r>
              <a:rPr lang="en-GB" sz="1800" b="1" u="sng" dirty="0">
                <a:solidFill>
                  <a:srgbClr val="7030A0"/>
                </a:solidFill>
              </a:rPr>
              <a:t>double</a:t>
            </a:r>
            <a:r>
              <a:rPr lang="en-GB" sz="1800" dirty="0"/>
              <a:t> the </a:t>
            </a:r>
            <a:r>
              <a:rPr lang="en-GB" sz="1800" b="1" u="sng" dirty="0">
                <a:solidFill>
                  <a:srgbClr val="7030A0"/>
                </a:solidFill>
              </a:rPr>
              <a:t>trouble</a:t>
            </a:r>
            <a:r>
              <a:rPr lang="en-GB" sz="1800" dirty="0"/>
              <a:t>,” Aimee said. They decided to take the left path, but after a </a:t>
            </a:r>
            <a:r>
              <a:rPr lang="en-GB" sz="1800" b="1" u="sng" dirty="0">
                <a:solidFill>
                  <a:srgbClr val="7030A0"/>
                </a:solidFill>
              </a:rPr>
              <a:t>couple</a:t>
            </a:r>
            <a:r>
              <a:rPr lang="en-GB" sz="1800" dirty="0"/>
              <a:t> of steps, the ground shook, and a trapdoor opened beneath them!</a:t>
            </a:r>
          </a:p>
          <a:p>
            <a:pPr marL="0" indent="0">
              <a:buNone/>
            </a:pPr>
            <a:endParaRPr lang="en-GB" sz="1800" dirty="0"/>
          </a:p>
          <a:p>
            <a:pPr marL="0" indent="0">
              <a:buNone/>
            </a:pPr>
            <a:r>
              <a:rPr lang="en-GB" sz="1800" dirty="0"/>
              <a:t>They slid down into a hidden cave filled with sparkling crystals. “This must be part of the puzzle!” Emile said. On a pedestal sat a riddle. “Only those with a gentle touch can unlock the path forward,” Aimee read. Carefully, Emile pressed a glowing button, and the cave walls opened, revealing a staircase.</a:t>
            </a:r>
          </a:p>
          <a:p>
            <a:pPr marL="0" indent="0">
              <a:buNone/>
            </a:pPr>
            <a:endParaRPr lang="en-GB" sz="1800" dirty="0"/>
          </a:p>
          <a:p>
            <a:pPr marL="0" indent="0">
              <a:buNone/>
            </a:pPr>
            <a:r>
              <a:rPr lang="en-GB" sz="1800" dirty="0"/>
              <a:t>At the top, they found the Golden Fruit hanging from a shimmering tree. Just as Emile reached for it, his cousin Zorbo appeared! “You’re not taking the treasure without me!” Zorbo said, grinning.</a:t>
            </a:r>
          </a:p>
        </p:txBody>
      </p:sp>
    </p:spTree>
    <p:extLst>
      <p:ext uri="{BB962C8B-B14F-4D97-AF65-F5344CB8AC3E}">
        <p14:creationId xmlns:p14="http://schemas.microsoft.com/office/powerpoint/2010/main" val="4504007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FCE81DC-04A7-13B0-6BB5-8A76FE9398D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35812" y="2009159"/>
            <a:ext cx="9144000" cy="128822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/u/ sound spelt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ou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29884EEB-737B-2F2C-3E20-34C3B7EBCA8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B92F9C7D-02E1-F969-C2C7-F5541A60719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760AC74C-1EF8-F8EB-8742-9B2928B6791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1263 0.4539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25" y="2268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086 -0.06459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49" y="-32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499DAE-7D79-4194-3894-37373A5ED8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E3C41CF9-2676-5CC2-C9AF-EF67139A899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ABDDCA57-06ED-9757-1260-F924658E4BAF}"/>
              </a:ext>
            </a:extLst>
          </p:cNvPr>
          <p:cNvSpPr txBox="1">
            <a:spLocks/>
          </p:cNvSpPr>
          <p:nvPr/>
        </p:nvSpPr>
        <p:spPr>
          <a:xfrm>
            <a:off x="204485" y="132063"/>
            <a:ext cx="11783027" cy="1081912"/>
          </a:xfrm>
          <a:prstGeom prst="roundRect">
            <a:avLst/>
          </a:prstGeom>
          <a:solidFill>
            <a:srgbClr val="EF8023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How many words can you spot that have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/u/ sound spelt &lt;ou&gt;?</a:t>
            </a:r>
            <a:endParaRPr lang="en-US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74B4C0-56E5-BDE8-2354-0DCC0E7963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485" y="1344325"/>
            <a:ext cx="11783027" cy="5262897"/>
          </a:xfrm>
          <a:prstGeom prst="roundRect">
            <a:avLst>
              <a:gd name="adj" fmla="val 6045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anchor="ctr">
            <a:noAutofit/>
          </a:bodyPr>
          <a:lstStyle/>
          <a:p>
            <a:pPr marL="0" indent="0">
              <a:buNone/>
            </a:pPr>
            <a:r>
              <a:rPr lang="en-GB" sz="1800" dirty="0"/>
              <a:t>Emile and Aimee were visiting a </a:t>
            </a:r>
            <a:r>
              <a:rPr lang="en-GB" sz="1800" b="1" u="sng" dirty="0">
                <a:solidFill>
                  <a:srgbClr val="7030A0"/>
                </a:solidFill>
              </a:rPr>
              <a:t>young</a:t>
            </a:r>
            <a:r>
              <a:rPr lang="en-GB" sz="1800" dirty="0"/>
              <a:t> planet called Verdania, famous for its lush forests and glowing fruit trees. “We need to find the Golden Fruit,” Emile said, holding up a map. “It’s said to </a:t>
            </a:r>
            <a:r>
              <a:rPr lang="en-GB" sz="1800" b="1" u="sng" dirty="0">
                <a:solidFill>
                  <a:srgbClr val="7030A0"/>
                </a:solidFill>
              </a:rPr>
              <a:t>nourish</a:t>
            </a:r>
            <a:r>
              <a:rPr lang="en-GB" sz="1800" dirty="0"/>
              <a:t> anyone who eats it with endless energy.”</a:t>
            </a:r>
          </a:p>
          <a:p>
            <a:pPr marL="0" indent="0">
              <a:buNone/>
            </a:pPr>
            <a:endParaRPr lang="en-GB" sz="1800" dirty="0"/>
          </a:p>
          <a:p>
            <a:pPr marL="0" indent="0">
              <a:buNone/>
            </a:pPr>
            <a:r>
              <a:rPr lang="en-GB" sz="1800" dirty="0"/>
              <a:t>Their journey began in a small </a:t>
            </a:r>
            <a:r>
              <a:rPr lang="en-GB" sz="1800" b="1" u="sng" dirty="0">
                <a:solidFill>
                  <a:srgbClr val="7030A0"/>
                </a:solidFill>
              </a:rPr>
              <a:t>country</a:t>
            </a:r>
            <a:r>
              <a:rPr lang="en-GB" sz="1800" dirty="0"/>
              <a:t> filled with friendly aliens. A group of them warned, “The Golden Fruit is guarded by tricky puzzles. It takes </a:t>
            </a:r>
            <a:r>
              <a:rPr lang="en-GB" sz="1800" b="1" u="sng" dirty="0">
                <a:solidFill>
                  <a:srgbClr val="7030A0"/>
                </a:solidFill>
              </a:rPr>
              <a:t>courage</a:t>
            </a:r>
            <a:r>
              <a:rPr lang="en-GB" sz="1800" dirty="0"/>
              <a:t> to find it!”</a:t>
            </a:r>
          </a:p>
          <a:p>
            <a:pPr marL="0" indent="0">
              <a:buNone/>
            </a:pPr>
            <a:endParaRPr lang="en-GB" sz="1800" dirty="0"/>
          </a:p>
          <a:p>
            <a:pPr marL="0" indent="0">
              <a:buNone/>
            </a:pPr>
            <a:r>
              <a:rPr lang="en-GB" sz="1800" dirty="0"/>
              <a:t>As Emile and Aimee entered the forest, they spotted two glowing paths ahead. “</a:t>
            </a:r>
            <a:r>
              <a:rPr lang="en-GB" sz="1800" b="1" u="sng" dirty="0">
                <a:solidFill>
                  <a:srgbClr val="7030A0"/>
                </a:solidFill>
              </a:rPr>
              <a:t>Double</a:t>
            </a:r>
            <a:r>
              <a:rPr lang="en-GB" sz="1800" dirty="0"/>
              <a:t> the paths, </a:t>
            </a:r>
            <a:r>
              <a:rPr lang="en-GB" sz="1800" b="1" u="sng" dirty="0">
                <a:solidFill>
                  <a:srgbClr val="7030A0"/>
                </a:solidFill>
              </a:rPr>
              <a:t>double</a:t>
            </a:r>
            <a:r>
              <a:rPr lang="en-GB" sz="1800" dirty="0"/>
              <a:t> the </a:t>
            </a:r>
            <a:r>
              <a:rPr lang="en-GB" sz="1800" b="1" u="sng" dirty="0">
                <a:solidFill>
                  <a:srgbClr val="7030A0"/>
                </a:solidFill>
              </a:rPr>
              <a:t>trouble</a:t>
            </a:r>
            <a:r>
              <a:rPr lang="en-GB" sz="1800" dirty="0"/>
              <a:t>,” Aimee said. They decided to take the left path, but after a </a:t>
            </a:r>
            <a:r>
              <a:rPr lang="en-GB" sz="1800" b="1" u="sng" dirty="0">
                <a:solidFill>
                  <a:srgbClr val="7030A0"/>
                </a:solidFill>
              </a:rPr>
              <a:t>couple</a:t>
            </a:r>
            <a:r>
              <a:rPr lang="en-GB" sz="1800" dirty="0"/>
              <a:t> of steps, the ground shook, and a trapdoor opened beneath them!</a:t>
            </a:r>
          </a:p>
          <a:p>
            <a:pPr marL="0" indent="0">
              <a:buNone/>
            </a:pPr>
            <a:endParaRPr lang="en-GB" sz="1800" dirty="0"/>
          </a:p>
          <a:p>
            <a:pPr marL="0" indent="0">
              <a:buNone/>
            </a:pPr>
            <a:r>
              <a:rPr lang="en-GB" sz="1800" dirty="0"/>
              <a:t>They slid down into a hidden cave filled with sparkling crystals. “This must be part of the puzzle!” Emile said. On a pedestal sat a riddle. “Only those with a gentle </a:t>
            </a:r>
            <a:r>
              <a:rPr lang="en-GB" sz="1800" b="1" u="sng" dirty="0">
                <a:solidFill>
                  <a:srgbClr val="7030A0"/>
                </a:solidFill>
              </a:rPr>
              <a:t>touch</a:t>
            </a:r>
            <a:r>
              <a:rPr lang="en-GB" sz="1800" dirty="0"/>
              <a:t> can unlock the path forward,” Aimee read. Carefully, Emile pressed a glowing button, and the cave walls opened, revealing a staircase.</a:t>
            </a:r>
          </a:p>
          <a:p>
            <a:pPr marL="0" indent="0">
              <a:buNone/>
            </a:pPr>
            <a:endParaRPr lang="en-GB" sz="1800" dirty="0"/>
          </a:p>
          <a:p>
            <a:pPr marL="0" indent="0">
              <a:buNone/>
            </a:pPr>
            <a:r>
              <a:rPr lang="en-GB" sz="1800" dirty="0"/>
              <a:t>At the top, they found the Golden Fruit hanging from a shimmering tree. Just as Emile reached for it, his cousin Zorbo appeared! “You’re not taking the treasure without me!” Zorbo said, grinning.</a:t>
            </a:r>
          </a:p>
        </p:txBody>
      </p:sp>
    </p:spTree>
    <p:extLst>
      <p:ext uri="{BB962C8B-B14F-4D97-AF65-F5344CB8AC3E}">
        <p14:creationId xmlns:p14="http://schemas.microsoft.com/office/powerpoint/2010/main" val="278481589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A5CCF8-AB84-BF1E-7238-4766641AA4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69134E89-E1B0-39E3-2ABD-D8B1173842E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36AF33BB-9C24-AE7E-B6FD-8994DFB590E3}"/>
              </a:ext>
            </a:extLst>
          </p:cNvPr>
          <p:cNvSpPr txBox="1">
            <a:spLocks/>
          </p:cNvSpPr>
          <p:nvPr/>
        </p:nvSpPr>
        <p:spPr>
          <a:xfrm>
            <a:off x="204485" y="132063"/>
            <a:ext cx="11783027" cy="1081912"/>
          </a:xfrm>
          <a:prstGeom prst="roundRect">
            <a:avLst/>
          </a:prstGeom>
          <a:solidFill>
            <a:srgbClr val="EF8023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How many words can you spot that have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/u/ sound spelt &lt;ou&gt;?</a:t>
            </a:r>
            <a:endParaRPr lang="en-US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5D970B-5CB8-1EB4-9B41-D5FC4B9C1F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485" y="1344325"/>
            <a:ext cx="11783027" cy="5262897"/>
          </a:xfrm>
          <a:prstGeom prst="roundRect">
            <a:avLst>
              <a:gd name="adj" fmla="val 6045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anchor="ctr">
            <a:noAutofit/>
          </a:bodyPr>
          <a:lstStyle/>
          <a:p>
            <a:pPr marL="0" indent="0">
              <a:buNone/>
            </a:pPr>
            <a:r>
              <a:rPr lang="en-GB" sz="1800" dirty="0"/>
              <a:t>Emile and Aimee were visiting a </a:t>
            </a:r>
            <a:r>
              <a:rPr lang="en-GB" sz="1800" b="1" u="sng" dirty="0">
                <a:solidFill>
                  <a:srgbClr val="7030A0"/>
                </a:solidFill>
              </a:rPr>
              <a:t>young</a:t>
            </a:r>
            <a:r>
              <a:rPr lang="en-GB" sz="1800" dirty="0"/>
              <a:t> planet called Verdania, famous for its lush forests and glowing fruit trees. “We need to find the Golden Fruit,” Emile said, holding up a map. “It’s said to </a:t>
            </a:r>
            <a:r>
              <a:rPr lang="en-GB" sz="1800" b="1" u="sng" dirty="0">
                <a:solidFill>
                  <a:srgbClr val="7030A0"/>
                </a:solidFill>
              </a:rPr>
              <a:t>nourish</a:t>
            </a:r>
            <a:r>
              <a:rPr lang="en-GB" sz="1800" dirty="0"/>
              <a:t> anyone who eats it with endless energy.”</a:t>
            </a:r>
          </a:p>
          <a:p>
            <a:pPr marL="0" indent="0">
              <a:buNone/>
            </a:pPr>
            <a:endParaRPr lang="en-GB" sz="1800" dirty="0"/>
          </a:p>
          <a:p>
            <a:pPr marL="0" indent="0">
              <a:buNone/>
            </a:pPr>
            <a:r>
              <a:rPr lang="en-GB" sz="1800" dirty="0"/>
              <a:t>Their journey began in a small </a:t>
            </a:r>
            <a:r>
              <a:rPr lang="en-GB" sz="1800" b="1" u="sng" dirty="0">
                <a:solidFill>
                  <a:srgbClr val="7030A0"/>
                </a:solidFill>
              </a:rPr>
              <a:t>country</a:t>
            </a:r>
            <a:r>
              <a:rPr lang="en-GB" sz="1800" dirty="0"/>
              <a:t> filled with friendly aliens. A group of them warned, “The Golden Fruit is guarded by tricky puzzles. It takes </a:t>
            </a:r>
            <a:r>
              <a:rPr lang="en-GB" sz="1800" b="1" u="sng" dirty="0">
                <a:solidFill>
                  <a:srgbClr val="7030A0"/>
                </a:solidFill>
              </a:rPr>
              <a:t>courage</a:t>
            </a:r>
            <a:r>
              <a:rPr lang="en-GB" sz="1800" dirty="0"/>
              <a:t> to find it!”</a:t>
            </a:r>
          </a:p>
          <a:p>
            <a:pPr marL="0" indent="0">
              <a:buNone/>
            </a:pPr>
            <a:endParaRPr lang="en-GB" sz="1800" dirty="0"/>
          </a:p>
          <a:p>
            <a:pPr marL="0" indent="0">
              <a:buNone/>
            </a:pPr>
            <a:r>
              <a:rPr lang="en-GB" sz="1800" dirty="0"/>
              <a:t>As Emile and Aimee entered the forest, they spotted two glowing paths ahead. “</a:t>
            </a:r>
            <a:r>
              <a:rPr lang="en-GB" sz="1800" b="1" u="sng" dirty="0">
                <a:solidFill>
                  <a:srgbClr val="7030A0"/>
                </a:solidFill>
              </a:rPr>
              <a:t>Double</a:t>
            </a:r>
            <a:r>
              <a:rPr lang="en-GB" sz="1800" dirty="0"/>
              <a:t> the paths, </a:t>
            </a:r>
            <a:r>
              <a:rPr lang="en-GB" sz="1800" b="1" u="sng" dirty="0">
                <a:solidFill>
                  <a:srgbClr val="7030A0"/>
                </a:solidFill>
              </a:rPr>
              <a:t>double</a:t>
            </a:r>
            <a:r>
              <a:rPr lang="en-GB" sz="1800" dirty="0"/>
              <a:t> the </a:t>
            </a:r>
            <a:r>
              <a:rPr lang="en-GB" sz="1800" b="1" u="sng" dirty="0">
                <a:solidFill>
                  <a:srgbClr val="7030A0"/>
                </a:solidFill>
              </a:rPr>
              <a:t>trouble</a:t>
            </a:r>
            <a:r>
              <a:rPr lang="en-GB" sz="1800" dirty="0"/>
              <a:t>,” Aimee said. They decided to take the left path, but after a </a:t>
            </a:r>
            <a:r>
              <a:rPr lang="en-GB" sz="1800" b="1" u="sng" dirty="0">
                <a:solidFill>
                  <a:srgbClr val="7030A0"/>
                </a:solidFill>
              </a:rPr>
              <a:t>couple</a:t>
            </a:r>
            <a:r>
              <a:rPr lang="en-GB" sz="1800" dirty="0"/>
              <a:t> of steps, the ground shook, and a trapdoor opened beneath them!</a:t>
            </a:r>
          </a:p>
          <a:p>
            <a:pPr marL="0" indent="0">
              <a:buNone/>
            </a:pPr>
            <a:endParaRPr lang="en-GB" sz="1800" dirty="0"/>
          </a:p>
          <a:p>
            <a:pPr marL="0" indent="0">
              <a:buNone/>
            </a:pPr>
            <a:r>
              <a:rPr lang="en-GB" sz="1800" dirty="0"/>
              <a:t>They slid down into a hidden cave filled with sparkling crystals. “This must be part of the puzzle!” Emile said. On a pedestal sat a riddle. “Only those with a gentle </a:t>
            </a:r>
            <a:r>
              <a:rPr lang="en-GB" sz="1800" b="1" u="sng" dirty="0">
                <a:solidFill>
                  <a:srgbClr val="7030A0"/>
                </a:solidFill>
              </a:rPr>
              <a:t>touch</a:t>
            </a:r>
            <a:r>
              <a:rPr lang="en-GB" sz="1800" dirty="0"/>
              <a:t> can unlock the path forward,” Aimee read. Carefully, Emile pressed a glowing button, and the cave walls opened, revealing a staircase.</a:t>
            </a:r>
          </a:p>
          <a:p>
            <a:pPr marL="0" indent="0">
              <a:buNone/>
            </a:pPr>
            <a:endParaRPr lang="en-GB" sz="1800" dirty="0"/>
          </a:p>
          <a:p>
            <a:pPr marL="0" indent="0">
              <a:buNone/>
            </a:pPr>
            <a:r>
              <a:rPr lang="en-GB" sz="1800" dirty="0"/>
              <a:t>At the top, they found the Golden Fruit hanging from a shimmering tree. Just as Emile reached for it, his </a:t>
            </a:r>
            <a:r>
              <a:rPr lang="en-GB" sz="1800" b="1" u="sng" dirty="0">
                <a:solidFill>
                  <a:srgbClr val="7030A0"/>
                </a:solidFill>
              </a:rPr>
              <a:t>cousin</a:t>
            </a:r>
            <a:r>
              <a:rPr lang="en-GB" sz="1800" dirty="0"/>
              <a:t> Zorbo appeared! “You’re not taking the treasure without me!” Zorbo said, grinning.</a:t>
            </a:r>
          </a:p>
        </p:txBody>
      </p:sp>
    </p:spTree>
    <p:extLst>
      <p:ext uri="{BB962C8B-B14F-4D97-AF65-F5344CB8AC3E}">
        <p14:creationId xmlns:p14="http://schemas.microsoft.com/office/powerpoint/2010/main" val="338824198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BE8313-2CA5-26FE-F868-343A7BF9BD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2EC9423-3912-2502-BE2C-F4E8A256AC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2A767535-8233-FE98-B6E3-A2C3A980F3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B9B62CFE-AF2C-1EE9-B950-5C462A57CE8A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3F83C38F-E514-AD43-5C82-55231C515B4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A19D85F-42E5-5756-D3F0-EA2CF6B4218A}"/>
              </a:ext>
            </a:extLst>
          </p:cNvPr>
          <p:cNvSpPr txBox="1"/>
          <p:nvPr/>
        </p:nvSpPr>
        <p:spPr>
          <a:xfrm>
            <a:off x="272167" y="1975952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They understood that even when faced with truble, it's essential to have curage and nurish friendships.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C14940E-2BB1-3A30-E74C-66C11A305CF8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3A49BD6-1A52-1ECE-E50A-947D5DF34863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DABDBE86-4404-80C7-A688-DC09738B93E5}"/>
              </a:ext>
            </a:extLst>
          </p:cNvPr>
          <p:cNvSpPr txBox="1"/>
          <p:nvPr/>
        </p:nvSpPr>
        <p:spPr>
          <a:xfrm>
            <a:off x="272167" y="3599322"/>
            <a:ext cx="11471564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They understood that even when faced with trouble, it's essential to have courage and nourish friendships.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39AFE-6CAB-AAF5-B474-BB19417B619E}"/>
              </a:ext>
            </a:extLst>
          </p:cNvPr>
          <p:cNvSpPr txBox="1"/>
          <p:nvPr/>
        </p:nvSpPr>
        <p:spPr>
          <a:xfrm>
            <a:off x="272167" y="5034711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They understood that even when faced with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trouble</a:t>
            </a:r>
            <a:r>
              <a:rPr lang="en-GB" sz="3200" dirty="0">
                <a:solidFill>
                  <a:schemeClr val="bg1"/>
                </a:solidFill>
              </a:rPr>
              <a:t>, it's essential to have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courage</a:t>
            </a:r>
            <a:r>
              <a:rPr lang="en-GB" sz="3200" dirty="0">
                <a:solidFill>
                  <a:schemeClr val="bg1"/>
                </a:solidFill>
              </a:rPr>
              <a:t> and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nourish</a:t>
            </a:r>
            <a:r>
              <a:rPr lang="en-GB" sz="3200" dirty="0">
                <a:solidFill>
                  <a:schemeClr val="bg1"/>
                </a:solidFill>
              </a:rPr>
              <a:t> friendships.</a:t>
            </a:r>
          </a:p>
        </p:txBody>
      </p:sp>
    </p:spTree>
    <p:extLst>
      <p:ext uri="{BB962C8B-B14F-4D97-AF65-F5344CB8AC3E}">
        <p14:creationId xmlns:p14="http://schemas.microsoft.com/office/powerpoint/2010/main" val="1558621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2E683A-5D0E-1383-8669-A956C1F5E4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008A5399-ADF7-7687-1F3B-0405CBFC47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DD99F903-0381-54D6-1877-FDB447473D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516F54DB-95B8-A823-FC8B-628CE9D7B3FB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B9B8FBE5-9000-DE7A-578E-CE76E5DBB1B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70A504D-8701-93C2-21F1-3DFAF728F1F4}"/>
              </a:ext>
            </a:extLst>
          </p:cNvPr>
          <p:cNvSpPr txBox="1"/>
          <p:nvPr/>
        </p:nvSpPr>
        <p:spPr>
          <a:xfrm>
            <a:off x="272167" y="1975952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Emile, Aimee, and their new friends realised they needed curage to tackle the trublemaker.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FF0367C-A7DF-B179-F757-6375C1D8CAA5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8268E3BD-6B1B-D212-570B-2B326D1C9A77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A215B0F7-E741-AF5D-7911-5FCD6A26322C}"/>
              </a:ext>
            </a:extLst>
          </p:cNvPr>
          <p:cNvSpPr txBox="1"/>
          <p:nvPr/>
        </p:nvSpPr>
        <p:spPr>
          <a:xfrm>
            <a:off x="272167" y="3599322"/>
            <a:ext cx="11471564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Emile, Aimee, and their new friends realised they needed courage to tackle the troublemaker.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A5DC696-56B8-C751-4961-65AD6C859E6E}"/>
              </a:ext>
            </a:extLst>
          </p:cNvPr>
          <p:cNvSpPr txBox="1"/>
          <p:nvPr/>
        </p:nvSpPr>
        <p:spPr>
          <a:xfrm>
            <a:off x="272167" y="5034711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Emile, Aimee, and their new friends realised they needed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courage</a:t>
            </a:r>
            <a:r>
              <a:rPr lang="en-GB" sz="3200" dirty="0">
                <a:solidFill>
                  <a:schemeClr val="bg1"/>
                </a:solidFill>
              </a:rPr>
              <a:t> to tackle the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troublemaker</a:t>
            </a:r>
            <a:r>
              <a:rPr lang="en-GB" sz="3200" dirty="0">
                <a:solidFill>
                  <a:schemeClr val="bg1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261550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4BEAF348-75AC-314F-C8F0-9A9C6AEAF0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1613919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Below are this week’s spellings. </a:t>
            </a:r>
            <a:br>
              <a:rPr lang="en-GB" altLang="en-US" sz="2800" dirty="0">
                <a:solidFill>
                  <a:schemeClr val="bg1"/>
                </a:solidFill>
                <a:latin typeface="+mj-lt"/>
              </a:rPr>
            </a:br>
            <a:br>
              <a:rPr lang="en-GB" altLang="en-US" sz="2800" dirty="0">
                <a:solidFill>
                  <a:schemeClr val="bg1"/>
                </a:solidFill>
                <a:latin typeface="+mj-lt"/>
              </a:rPr>
            </a:br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You have 2 minutes to memorise all the words!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Amber Oval">
            <a:extLst>
              <a:ext uri="{FF2B5EF4-FFF2-40B4-BE49-F238E27FC236}">
                <a16:creationId xmlns:a16="http://schemas.microsoft.com/office/drawing/2014/main" id="{35496460-D172-C647-0271-13B985D5220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3" name="Green Oval">
            <a:extLst>
              <a:ext uri="{FF2B5EF4-FFF2-40B4-BE49-F238E27FC236}">
                <a16:creationId xmlns:a16="http://schemas.microsoft.com/office/drawing/2014/main" id="{84B753FC-7FBA-D534-DD4A-E84D8EAA93CF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8613" y="5269959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15" name="Last 60 seconds">
            <a:extLst>
              <a:ext uri="{FF2B5EF4-FFF2-40B4-BE49-F238E27FC236}">
                <a16:creationId xmlns:a16="http://schemas.microsoft.com/office/drawing/2014/main" id="{FD99EF8A-A45B-9CCC-6597-1DB8D3F83C6D}"/>
              </a:ext>
            </a:extLst>
          </p:cNvPr>
          <p:cNvSpPr txBox="1"/>
          <p:nvPr/>
        </p:nvSpPr>
        <p:spPr>
          <a:xfrm>
            <a:off x="498613" y="5269959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Last 60 seconds!</a:t>
            </a:r>
          </a:p>
        </p:txBody>
      </p:sp>
      <p:sp>
        <p:nvSpPr>
          <p:cNvPr id="16" name="Grey Oval">
            <a:extLst>
              <a:ext uri="{FF2B5EF4-FFF2-40B4-BE49-F238E27FC236}">
                <a16:creationId xmlns:a16="http://schemas.microsoft.com/office/drawing/2014/main" id="{853C2272-8768-97A9-18A8-888F909E270A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  <a:stCxn id="16" idx="0"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Go 30 seconds">
            <a:extLst>
              <a:ext uri="{FF2B5EF4-FFF2-40B4-BE49-F238E27FC236}">
                <a16:creationId xmlns:a16="http://schemas.microsoft.com/office/drawing/2014/main" id="{266C9D33-8551-FD3E-5C5F-6D9C5EDE0CA8}"/>
              </a:ext>
            </a:extLst>
          </p:cNvPr>
          <p:cNvSpPr txBox="1"/>
          <p:nvPr/>
        </p:nvSpPr>
        <p:spPr>
          <a:xfrm>
            <a:off x="498613" y="5269959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GO!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2 minutes start">
            <a:extLst>
              <a:ext uri="{FF2B5EF4-FFF2-40B4-BE49-F238E27FC236}">
                <a16:creationId xmlns:a16="http://schemas.microsoft.com/office/drawing/2014/main" id="{1D5ECD7B-9640-D2A9-4D33-2DC74BD3103E}"/>
              </a:ext>
            </a:extLst>
          </p:cNvPr>
          <p:cNvSpPr txBox="1"/>
          <p:nvPr/>
        </p:nvSpPr>
        <p:spPr>
          <a:xfrm>
            <a:off x="498613" y="5269959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Start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2 Minute Timer</a:t>
            </a:r>
          </a:p>
        </p:txBody>
      </p:sp>
      <p:pic>
        <p:nvPicPr>
          <p:cNvPr id="36" name="Picture 35" descr="Icon&#10;&#10;Description automatically generated">
            <a:extLst>
              <a:ext uri="{FF2B5EF4-FFF2-40B4-BE49-F238E27FC236}">
                <a16:creationId xmlns:a16="http://schemas.microsoft.com/office/drawing/2014/main" id="{EF093177-224D-CD3F-4504-48983DBD58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4867" y="1473743"/>
            <a:ext cx="2852281" cy="4811941"/>
          </a:xfrm>
          <a:prstGeom prst="rect">
            <a:avLst/>
          </a:prstGeom>
        </p:spPr>
      </p:pic>
      <p:sp>
        <p:nvSpPr>
          <p:cNvPr id="37" name="Rectangle 36">
            <a:extLst>
              <a:ext uri="{FF2B5EF4-FFF2-40B4-BE49-F238E27FC236}">
                <a16:creationId xmlns:a16="http://schemas.microsoft.com/office/drawing/2014/main" id="{2B517EE1-623A-D597-AAD3-840DFAC51D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02262" y="2017401"/>
            <a:ext cx="2816827" cy="396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800" dirty="0">
                <a:solidFill>
                  <a:schemeClr val="tx1"/>
                </a:solidFill>
                <a:latin typeface="+mn-lt"/>
              </a:rPr>
              <a:t>1.	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young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2.	touch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3.	double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4.	trouble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5.	country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0354F91A-6FFF-EB6A-CDD0-AD0267CB56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25775" y="2018397"/>
            <a:ext cx="2816827" cy="2673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6.	cousin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7.	couple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8.	courage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9.	nourish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0804E1-9632-0DE2-F975-50E838C3CD07}"/>
              </a:ext>
            </a:extLst>
          </p:cNvPr>
          <p:cNvSpPr txBox="1"/>
          <p:nvPr/>
        </p:nvSpPr>
        <p:spPr>
          <a:xfrm>
            <a:off x="3258524" y="2111273"/>
            <a:ext cx="5685843" cy="3132773"/>
          </a:xfrm>
          <a:prstGeom prst="roundRect">
            <a:avLst/>
          </a:prstGeom>
          <a:solidFill>
            <a:srgbClr val="00B05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17800" dirty="0">
                <a:solidFill>
                  <a:schemeClr val="bg1"/>
                </a:solidFill>
              </a:rPr>
              <a:t>GO!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" dur="12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28" grpId="0" animBg="1"/>
      <p:bldP spid="34" grpId="0" animBg="1"/>
      <p:bldP spid="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6337BF8-AD11-4EA9-8E5B-D644E99B1B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1389896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How many can you remember?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67707" y="2160302"/>
            <a:ext cx="2816827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??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84534" y="2155745"/>
            <a:ext cx="2816827" cy="2312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  <a:endParaRPr lang="en-GB" altLang="en-US" sz="2400" dirty="0">
              <a:solidFill>
                <a:schemeClr val="tx1"/>
              </a:solidFill>
              <a:latin typeface="+mn-lt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	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 marL="896938" indent="-896938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 marL="896938" indent="-896938">
              <a:lnSpc>
                <a:spcPct val="150000"/>
              </a:lnSpc>
              <a:spcBef>
                <a:spcPct val="0"/>
              </a:spcBef>
              <a:buAutoNum type="arabicPeriod" startAt="9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2 Minute Timer</a:t>
            </a:r>
          </a:p>
        </p:txBody>
      </p:sp>
      <p:pic>
        <p:nvPicPr>
          <p:cNvPr id="36" name="Picture 35" descr="Icon&#10;&#10;Description automatically generated">
            <a:extLst>
              <a:ext uri="{FF2B5EF4-FFF2-40B4-BE49-F238E27FC236}">
                <a16:creationId xmlns:a16="http://schemas.microsoft.com/office/drawing/2014/main" id="{8EA738D5-145D-7DBF-FB2A-291406B6A9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4867" y="1473743"/>
            <a:ext cx="2852281" cy="4811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67703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6337BF8-AD11-4EA9-8E5B-D644E99B1B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1389896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How many did you remember?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2 Minute Timer</a:t>
            </a:r>
          </a:p>
        </p:txBody>
      </p:sp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AFA123C3-D22D-7DEC-63DE-F246848452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2910" y="1503648"/>
            <a:ext cx="2816827" cy="4752127"/>
          </a:xfrm>
          <a:prstGeom prst="rect">
            <a:avLst/>
          </a:prstGeom>
        </p:spPr>
      </p:pic>
      <p:sp>
        <p:nvSpPr>
          <p:cNvPr id="28" name="Rectangle 27">
            <a:extLst>
              <a:ext uri="{FF2B5EF4-FFF2-40B4-BE49-F238E27FC236}">
                <a16:creationId xmlns:a16="http://schemas.microsoft.com/office/drawing/2014/main" id="{D42F4F59-D17C-E94A-CB9A-073F62A51D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02262" y="2017401"/>
            <a:ext cx="2816827" cy="396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800" dirty="0">
                <a:solidFill>
                  <a:schemeClr val="tx1"/>
                </a:solidFill>
                <a:latin typeface="+mn-lt"/>
              </a:rPr>
              <a:t>1.	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young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2.	touch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3.	double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4.	trouble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5.	country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B10A082-477C-FF17-4D66-2FD6C0C3D1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25775" y="2018397"/>
            <a:ext cx="2816827" cy="2673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6.	cousin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7.	couple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8.	courage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9.	nourish</a:t>
            </a:r>
          </a:p>
        </p:txBody>
      </p:sp>
    </p:spTree>
    <p:extLst>
      <p:ext uri="{BB962C8B-B14F-4D97-AF65-F5344CB8AC3E}">
        <p14:creationId xmlns:p14="http://schemas.microsoft.com/office/powerpoint/2010/main" val="106764778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60E4632-BB4A-79E7-6398-A11F70392E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78469" cy="6858000"/>
          </a:xfrm>
          <a:prstGeom prst="rect">
            <a:avLst/>
          </a:prstGeom>
        </p:spPr>
      </p:pic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0B52B401-5641-B505-2BFC-D43582F901D2}"/>
              </a:ext>
            </a:extLst>
          </p:cNvPr>
          <p:cNvSpPr/>
          <p:nvPr/>
        </p:nvSpPr>
        <p:spPr>
          <a:xfrm>
            <a:off x="2132753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Picture 12" descr="A picture containing text&#10;&#10;Description automatically generated">
            <a:extLst>
              <a:ext uri="{FF2B5EF4-FFF2-40B4-BE49-F238E27FC236}">
                <a16:creationId xmlns:a16="http://schemas.microsoft.com/office/drawing/2014/main" id="{0596E1D1-91B9-D0A0-9BDB-F4C7F3D3652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96202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28041" y="1730017"/>
            <a:ext cx="7645994" cy="3907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1213" indent="-811213"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800" dirty="0">
                <a:solidFill>
                  <a:schemeClr val="tx1"/>
                </a:solidFill>
                <a:latin typeface="+mn-lt"/>
              </a:rPr>
              <a:t>1.	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young 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2.	touch 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3.	double 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4.	trouble 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 startAt="5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country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 startAt="5"/>
            </a:pPr>
            <a:r>
              <a:rPr lang="en-GB" altLang="en-US" sz="2800" dirty="0">
                <a:solidFill>
                  <a:schemeClr val="tx1"/>
                </a:solidFill>
              </a:rPr>
              <a:t>cousin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 startAt="5"/>
            </a:pPr>
            <a:endParaRPr lang="en-GB" altLang="en-US" sz="2800" dirty="0">
              <a:solidFill>
                <a:schemeClr val="tx1"/>
              </a:solidFill>
            </a:endParaRP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</a:rPr>
              <a:t>7.	couple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</a:rPr>
              <a:t>8.	courage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 startAt="9"/>
            </a:pPr>
            <a:r>
              <a:rPr lang="en-GB" altLang="en-US" sz="2800" dirty="0">
                <a:solidFill>
                  <a:schemeClr val="tx1"/>
                </a:solidFill>
              </a:rPr>
              <a:t>nourish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 startAt="9"/>
            </a:pPr>
            <a:r>
              <a:rPr lang="en-GB" altLang="en-US" sz="2800" dirty="0">
                <a:solidFill>
                  <a:schemeClr val="tx1"/>
                </a:solidFill>
              </a:rPr>
              <a:t>soup 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 startAt="9"/>
            </a:pPr>
            <a:r>
              <a:rPr lang="en-GB" altLang="en-US" sz="2800" dirty="0">
                <a:solidFill>
                  <a:schemeClr val="tx1"/>
                </a:solidFill>
              </a:rPr>
              <a:t>group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 startAt="9"/>
            </a:pPr>
            <a:r>
              <a:rPr lang="en-GB" altLang="en-US" sz="2800" dirty="0">
                <a:solidFill>
                  <a:schemeClr val="tx1"/>
                </a:solidFill>
              </a:rPr>
              <a:t>route</a:t>
            </a:r>
            <a:endParaRPr lang="en-GB" altLang="en-US" sz="2800" dirty="0">
              <a:solidFill>
                <a:schemeClr val="tx1"/>
              </a:solidFill>
              <a:latin typeface="+mn-lt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EEF15F0F-ABD5-4087-F278-6120170DBE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280" y="287383"/>
            <a:ext cx="753554" cy="1243670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97BEEEA1-8684-89E0-A671-0807886F33F0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Background pattern&#10;&#10;Description automatically generated">
            <a:extLst>
              <a:ext uri="{FF2B5EF4-FFF2-40B4-BE49-F238E27FC236}">
                <a16:creationId xmlns:a16="http://schemas.microsoft.com/office/drawing/2014/main" id="{15A7220D-F2AD-489B-20C4-B3C7780782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3A6C877-653C-B243-7830-3FEFB587E0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81129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en-GB" sz="3200" dirty="0"/>
              <a:t>Can you hear what these words have in common?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2C65CAC-763A-6DCB-AD82-C462C4047952}"/>
              </a:ext>
            </a:extLst>
          </p:cNvPr>
          <p:cNvSpPr txBox="1">
            <a:spLocks/>
          </p:cNvSpPr>
          <p:nvPr/>
        </p:nvSpPr>
        <p:spPr>
          <a:xfrm>
            <a:off x="838200" y="3695670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brother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726708E-1876-D859-0781-06761C2CCB30}"/>
              </a:ext>
            </a:extLst>
          </p:cNvPr>
          <p:cNvSpPr txBox="1">
            <a:spLocks/>
          </p:cNvSpPr>
          <p:nvPr/>
        </p:nvSpPr>
        <p:spPr>
          <a:xfrm>
            <a:off x="9273394" y="2722814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Monday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6D3FE12-F289-EC17-7B40-8558CA1DCFC9}"/>
              </a:ext>
            </a:extLst>
          </p:cNvPr>
          <p:cNvSpPr txBox="1">
            <a:spLocks/>
          </p:cNvSpPr>
          <p:nvPr/>
        </p:nvSpPr>
        <p:spPr>
          <a:xfrm>
            <a:off x="3731575" y="2705396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mother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2344319-9E5D-5905-E3EF-6DAA1E5249E7}"/>
              </a:ext>
            </a:extLst>
          </p:cNvPr>
          <p:cNvSpPr txBox="1">
            <a:spLocks/>
          </p:cNvSpPr>
          <p:nvPr/>
        </p:nvSpPr>
        <p:spPr>
          <a:xfrm>
            <a:off x="6747248" y="3695670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money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11DE8A8-09C3-4D24-709A-8277BD0A4804}"/>
              </a:ext>
            </a:extLst>
          </p:cNvPr>
          <p:cNvSpPr txBox="1">
            <a:spLocks/>
          </p:cNvSpPr>
          <p:nvPr/>
        </p:nvSpPr>
        <p:spPr>
          <a:xfrm>
            <a:off x="6747248" y="1842654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nothing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EFCDC78-295C-C0D5-A25B-5EE2846AFF90}"/>
              </a:ext>
            </a:extLst>
          </p:cNvPr>
          <p:cNvSpPr txBox="1">
            <a:spLocks/>
          </p:cNvSpPr>
          <p:nvPr/>
        </p:nvSpPr>
        <p:spPr>
          <a:xfrm>
            <a:off x="845299" y="1825625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other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0C914DF-289D-4C60-7DA7-E744C42D1FC5}"/>
              </a:ext>
            </a:extLst>
          </p:cNvPr>
          <p:cNvSpPr txBox="1">
            <a:spLocks/>
          </p:cNvSpPr>
          <p:nvPr/>
        </p:nvSpPr>
        <p:spPr>
          <a:xfrm>
            <a:off x="9273394" y="4575830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cover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E55C3E3B-8786-DF0E-03A9-9C9A207A9456}"/>
              </a:ext>
            </a:extLst>
          </p:cNvPr>
          <p:cNvSpPr txBox="1">
            <a:spLocks/>
          </p:cNvSpPr>
          <p:nvPr/>
        </p:nvSpPr>
        <p:spPr>
          <a:xfrm>
            <a:off x="3660431" y="4574952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another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9261A6CA-C436-5E56-CCD4-10FE82D93024}"/>
              </a:ext>
            </a:extLst>
          </p:cNvPr>
          <p:cNvSpPr txBox="1">
            <a:spLocks/>
          </p:cNvSpPr>
          <p:nvPr/>
        </p:nvSpPr>
        <p:spPr>
          <a:xfrm>
            <a:off x="838200" y="5630215"/>
            <a:ext cx="10515600" cy="881129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/>
              <a:t>Can you see how this sound is spelt? </a:t>
            </a:r>
          </a:p>
        </p:txBody>
      </p:sp>
    </p:spTree>
    <p:extLst>
      <p:ext uri="{BB962C8B-B14F-4D97-AF65-F5344CB8AC3E}">
        <p14:creationId xmlns:p14="http://schemas.microsoft.com/office/powerpoint/2010/main" val="2596669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Background pattern&#10;&#10;Description automatically generated">
            <a:extLst>
              <a:ext uri="{FF2B5EF4-FFF2-40B4-BE49-F238E27FC236}">
                <a16:creationId xmlns:a16="http://schemas.microsoft.com/office/drawing/2014/main" id="{7A27D85A-9D27-6307-A8EC-54F4BE03C6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The /u/ sound can be spelt </a:t>
            </a:r>
            <a:r>
              <a:rPr lang="en-GB" altLang="en-US" sz="3600" u="sng" dirty="0">
                <a:solidFill>
                  <a:schemeClr val="bg1"/>
                </a:solidFill>
                <a:latin typeface="+mj-lt"/>
              </a:rPr>
              <a:t>o</a:t>
            </a:r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. 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1F898D20-A78F-62D4-CBF4-15B058E678E1}"/>
              </a:ext>
            </a:extLst>
          </p:cNvPr>
          <p:cNvSpPr txBox="1">
            <a:spLocks/>
          </p:cNvSpPr>
          <p:nvPr/>
        </p:nvSpPr>
        <p:spPr>
          <a:xfrm>
            <a:off x="897550" y="3725621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br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o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ther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F078141-EA15-827C-283B-32B690A557ED}"/>
              </a:ext>
            </a:extLst>
          </p:cNvPr>
          <p:cNvSpPr txBox="1">
            <a:spLocks/>
          </p:cNvSpPr>
          <p:nvPr/>
        </p:nvSpPr>
        <p:spPr>
          <a:xfrm>
            <a:off x="9368235" y="2740905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M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o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nday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2B5E6B8-694D-C7D3-39A6-2C09D3822F6F}"/>
              </a:ext>
            </a:extLst>
          </p:cNvPr>
          <p:cNvSpPr txBox="1">
            <a:spLocks/>
          </p:cNvSpPr>
          <p:nvPr/>
        </p:nvSpPr>
        <p:spPr>
          <a:xfrm>
            <a:off x="3783826" y="2722432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m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o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ther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B5C3376-8AA5-417D-42E1-9B6E90838E62}"/>
              </a:ext>
            </a:extLst>
          </p:cNvPr>
          <p:cNvSpPr txBox="1">
            <a:spLocks/>
          </p:cNvSpPr>
          <p:nvPr/>
        </p:nvSpPr>
        <p:spPr>
          <a:xfrm>
            <a:off x="6799499" y="3725621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m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o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ney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60E0B4C-1389-D1BF-27B1-313C38D764B2}"/>
              </a:ext>
            </a:extLst>
          </p:cNvPr>
          <p:cNvSpPr txBox="1">
            <a:spLocks/>
          </p:cNvSpPr>
          <p:nvPr/>
        </p:nvSpPr>
        <p:spPr>
          <a:xfrm>
            <a:off x="6799499" y="1988141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n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o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thing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A1E95AC7-743B-BDBA-5E70-B460B66E461A}"/>
              </a:ext>
            </a:extLst>
          </p:cNvPr>
          <p:cNvSpPr txBox="1">
            <a:spLocks/>
          </p:cNvSpPr>
          <p:nvPr/>
        </p:nvSpPr>
        <p:spPr>
          <a:xfrm>
            <a:off x="897550" y="1971112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o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ther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3D12309C-9A2E-66D1-B7CF-99EAE62AD907}"/>
              </a:ext>
            </a:extLst>
          </p:cNvPr>
          <p:cNvSpPr txBox="1">
            <a:spLocks/>
          </p:cNvSpPr>
          <p:nvPr/>
        </p:nvSpPr>
        <p:spPr>
          <a:xfrm>
            <a:off x="9368235" y="5050435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c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o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ver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50B80CC8-19BA-ECC6-3DF0-46BE98788756}"/>
              </a:ext>
            </a:extLst>
          </p:cNvPr>
          <p:cNvSpPr txBox="1">
            <a:spLocks/>
          </p:cNvSpPr>
          <p:nvPr/>
        </p:nvSpPr>
        <p:spPr>
          <a:xfrm>
            <a:off x="3783826" y="5034698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an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o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ther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C2698D-EAB7-1792-3C64-9995D9420B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FC3D65F0-7100-BEB0-4019-A577BF3B47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C46DAB03-BA78-A2A7-6946-4D6E3A857B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06D679D8-65F1-79E1-17ED-4061B74FB642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54499B9A-6346-20B5-8966-9EA24AD4887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C2EC149-35CF-1889-2289-97DD9FBEBBEF}"/>
              </a:ext>
            </a:extLst>
          </p:cNvPr>
          <p:cNvSpPr txBox="1"/>
          <p:nvPr/>
        </p:nvSpPr>
        <p:spPr>
          <a:xfrm>
            <a:off x="602524" y="2264750"/>
            <a:ext cx="106901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"I miss my muther and bruther," Emile sighed.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45A6FCC-549A-A0E2-477A-BDA32AC76D83}"/>
              </a:ext>
            </a:extLst>
          </p:cNvPr>
          <p:cNvSpPr txBox="1"/>
          <p:nvPr/>
        </p:nvSpPr>
        <p:spPr>
          <a:xfrm>
            <a:off x="602522" y="5312503"/>
            <a:ext cx="106901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"I miss my </a:t>
            </a:r>
            <a:r>
              <a:rPr lang="en-GB" sz="3600" u="sng" dirty="0">
                <a:solidFill>
                  <a:srgbClr val="FF0000"/>
                </a:solidFill>
              </a:rPr>
              <a:t>mother</a:t>
            </a:r>
            <a:r>
              <a:rPr lang="en-GB" sz="3600" dirty="0">
                <a:solidFill>
                  <a:schemeClr val="bg1"/>
                </a:solidFill>
              </a:rPr>
              <a:t> and </a:t>
            </a:r>
            <a:r>
              <a:rPr lang="en-GB" sz="3600" u="sng" dirty="0">
                <a:solidFill>
                  <a:srgbClr val="FF0000"/>
                </a:solidFill>
              </a:rPr>
              <a:t>brother</a:t>
            </a:r>
            <a:r>
              <a:rPr lang="en-GB" sz="3600" dirty="0">
                <a:solidFill>
                  <a:schemeClr val="bg1"/>
                </a:solidFill>
              </a:rPr>
              <a:t>," Emile sighed.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623F379-B3F7-C5FD-D5CF-F31F770F1256}"/>
              </a:ext>
            </a:extLst>
          </p:cNvPr>
          <p:cNvSpPr txBox="1"/>
          <p:nvPr/>
        </p:nvSpPr>
        <p:spPr>
          <a:xfrm>
            <a:off x="602523" y="3734567"/>
            <a:ext cx="106901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"I miss my mother and brother," Emile sighed.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CDC90629-8F74-76C3-2037-A38DA7CE2E24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508C9B8-C118-5E3A-A05D-3B57AEC111E7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2445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F3BBC2-78C4-F7C3-DAD0-17851C206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C357764-9647-7503-7ADE-698BFCBA8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2003C8-DB26-D8EE-A026-BFB4B4E2F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7D3FF0C-83D9-6745-64A3-DFB672C09259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5C3CD16-A1F1-67AE-35C2-721F9C766A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98B377D-4174-F3B0-71F9-6BCAFA023AFD}"/>
              </a:ext>
            </a:extLst>
          </p:cNvPr>
          <p:cNvSpPr txBox="1"/>
          <p:nvPr/>
        </p:nvSpPr>
        <p:spPr>
          <a:xfrm>
            <a:off x="602525" y="2013492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 wiggled with excitement. "I thought we could discuver another planet, Aimee!"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DEE1AF-CD63-92C3-FF47-5BE5E073B2B9}"/>
              </a:ext>
            </a:extLst>
          </p:cNvPr>
          <p:cNvSpPr txBox="1"/>
          <p:nvPr/>
        </p:nvSpPr>
        <p:spPr>
          <a:xfrm>
            <a:off x="602525" y="5064137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 wiggled with excitement. "I thought we could </a:t>
            </a:r>
            <a:r>
              <a:rPr lang="en-GB" sz="3600" u="sng" dirty="0">
                <a:solidFill>
                  <a:srgbClr val="FF0000"/>
                </a:solidFill>
              </a:rPr>
              <a:t>discover</a:t>
            </a:r>
            <a:r>
              <a:rPr lang="en-GB" sz="3600" dirty="0">
                <a:solidFill>
                  <a:schemeClr val="bg1"/>
                </a:solidFill>
              </a:rPr>
              <a:t> another planet, Aimee!"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DDB002-79BE-856D-A621-6F4457256337}"/>
              </a:ext>
            </a:extLst>
          </p:cNvPr>
          <p:cNvSpPr txBox="1"/>
          <p:nvPr/>
        </p:nvSpPr>
        <p:spPr>
          <a:xfrm>
            <a:off x="602525" y="3538815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 wiggled with excitement. "I thought we could discover another planet, Aimee!"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B012F2-EDA5-8E4D-9CC0-6626295B7CFA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38FFCC3-1B7D-2B02-50AC-2A87514CE0D0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91044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148DF20F-CE17-7156-CF19-9032EFD1A5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The /u/ sound can be spelt: </a:t>
            </a: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D420C5BF-A962-1B18-0E38-F07B31E686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31047" y="5239405"/>
            <a:ext cx="8535028" cy="1250535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3200" dirty="0">
                <a:solidFill>
                  <a:schemeClr val="bg1"/>
                </a:solidFill>
                <a:latin typeface="+mj-lt"/>
              </a:rPr>
              <a:t>But we are looking at another way of spelling the /u/ sound...</a:t>
            </a:r>
            <a:endParaRPr lang="en-GB" altLang="en-US" sz="36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31319BA1-AF37-CE91-F8FE-A8379870B4AF}"/>
              </a:ext>
            </a:extLst>
          </p:cNvPr>
          <p:cNvGrpSpPr/>
          <p:nvPr/>
        </p:nvGrpSpPr>
        <p:grpSpPr>
          <a:xfrm>
            <a:off x="1584961" y="1905611"/>
            <a:ext cx="3994029" cy="3046777"/>
            <a:chOff x="-196727" y="1794652"/>
            <a:chExt cx="3994029" cy="3046777"/>
          </a:xfrm>
        </p:grpSpPr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DEE985D1-02ED-C7B4-9F84-78E8AA5C2174}"/>
                </a:ext>
              </a:extLst>
            </p:cNvPr>
            <p:cNvSpPr/>
            <p:nvPr/>
          </p:nvSpPr>
          <p:spPr>
            <a:xfrm>
              <a:off x="-196727" y="1794652"/>
              <a:ext cx="3994029" cy="3046777"/>
            </a:xfrm>
            <a:prstGeom prst="roundRect">
              <a:avLst/>
            </a:prstGeom>
            <a:solidFill>
              <a:srgbClr val="EF802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B35C35AE-48BE-DE3C-9EDF-EE5AEDC276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561" y="1862877"/>
              <a:ext cx="3701143" cy="6378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72000" rIns="0" bIns="72000" anchor="t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GB" altLang="en-US" sz="3200" dirty="0">
                  <a:solidFill>
                    <a:schemeClr val="bg1"/>
                  </a:solidFill>
                  <a:latin typeface="+mj-lt"/>
                </a:rPr>
                <a:t>u as in </a:t>
              </a:r>
              <a:r>
                <a:rPr lang="en-GB" altLang="en-US" sz="3200" b="1" u="sng" dirty="0">
                  <a:solidFill>
                    <a:srgbClr val="7030A0"/>
                  </a:solidFill>
                  <a:latin typeface="+mj-lt"/>
                </a:rPr>
                <a:t>u</a:t>
              </a:r>
              <a:r>
                <a:rPr lang="en-GB" altLang="en-US" sz="3200" dirty="0">
                  <a:solidFill>
                    <a:schemeClr val="bg1"/>
                  </a:solidFill>
                  <a:latin typeface="+mj-lt"/>
                </a:rPr>
                <a:t>niform</a:t>
              </a:r>
              <a:endParaRPr lang="en-GB" altLang="en-US" sz="32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4C5CB214-04AA-4FB1-E979-A54FE9D5FEF0}"/>
              </a:ext>
            </a:extLst>
          </p:cNvPr>
          <p:cNvGrpSpPr/>
          <p:nvPr/>
        </p:nvGrpSpPr>
        <p:grpSpPr>
          <a:xfrm>
            <a:off x="6417844" y="1905611"/>
            <a:ext cx="3994029" cy="3046777"/>
            <a:chOff x="-196727" y="1794652"/>
            <a:chExt cx="3994029" cy="3046777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9F617627-CF71-081D-9733-9626F5FC0D4E}"/>
                </a:ext>
              </a:extLst>
            </p:cNvPr>
            <p:cNvSpPr/>
            <p:nvPr/>
          </p:nvSpPr>
          <p:spPr>
            <a:xfrm>
              <a:off x="-196727" y="1794652"/>
              <a:ext cx="3994029" cy="3046777"/>
            </a:xfrm>
            <a:prstGeom prst="roundRect">
              <a:avLst/>
            </a:prstGeom>
            <a:solidFill>
              <a:srgbClr val="EF802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7151C921-D88C-B3CE-B619-BB18BAFB97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561" y="1862877"/>
              <a:ext cx="3701143" cy="6378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72000" rIns="0" bIns="72000" anchor="t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GB" altLang="en-US" sz="3200" dirty="0">
                  <a:solidFill>
                    <a:schemeClr val="bg1"/>
                  </a:solidFill>
                  <a:latin typeface="+mj-lt"/>
                </a:rPr>
                <a:t>o as in m</a:t>
              </a:r>
              <a:r>
                <a:rPr lang="en-GB" altLang="en-US" sz="3200" b="1" u="sng" dirty="0">
                  <a:solidFill>
                    <a:srgbClr val="7030A0"/>
                  </a:solidFill>
                  <a:latin typeface="+mj-lt"/>
                </a:rPr>
                <a:t>o</a:t>
              </a:r>
              <a:r>
                <a:rPr lang="en-GB" altLang="en-US" sz="3200" dirty="0">
                  <a:solidFill>
                    <a:schemeClr val="bg1"/>
                  </a:solidFill>
                  <a:latin typeface="+mj-lt"/>
                </a:rPr>
                <a:t>ther</a:t>
              </a:r>
              <a:endParaRPr lang="en-GB" altLang="en-US" sz="32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pic>
        <p:nvPicPr>
          <p:cNvPr id="4" name="Picture 3" descr="A person and a child painting&#10;&#10;Description automatically generated with low confidence">
            <a:extLst>
              <a:ext uri="{FF2B5EF4-FFF2-40B4-BE49-F238E27FC236}">
                <a16:creationId xmlns:a16="http://schemas.microsoft.com/office/drawing/2014/main" id="{311B482D-9C15-F2DD-C4FF-8159406FA41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96957" y="2513277"/>
            <a:ext cx="3333248" cy="2222166"/>
          </a:xfrm>
          <a:prstGeom prst="rect">
            <a:avLst/>
          </a:prstGeom>
        </p:spPr>
      </p:pic>
      <p:pic>
        <p:nvPicPr>
          <p:cNvPr id="7" name="Picture 6" descr="A group of people on a bus&#10;&#10;Description automatically generated">
            <a:extLst>
              <a:ext uri="{FF2B5EF4-FFF2-40B4-BE49-F238E27FC236}">
                <a16:creationId xmlns:a16="http://schemas.microsoft.com/office/drawing/2014/main" id="{F3609957-D160-0C55-EFE7-B8184F03235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62482" y="2590685"/>
            <a:ext cx="3336431" cy="20673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Diagram&#10;&#10;Description automatically generated">
            <a:extLst>
              <a:ext uri="{FF2B5EF4-FFF2-40B4-BE49-F238E27FC236}">
                <a16:creationId xmlns:a16="http://schemas.microsoft.com/office/drawing/2014/main" id="{22418ED2-8A5E-28F7-6F7E-A1012B16AB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1524000" y="461701"/>
            <a:ext cx="9631680" cy="107451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Can you spot </a:t>
            </a:r>
            <a:r>
              <a:rPr lang="en-GB" sz="32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the</a:t>
            </a:r>
            <a:r>
              <a:rPr lang="en-GB" sz="3200" dirty="0">
                <a:solidFill>
                  <a:schemeClr val="bg1"/>
                </a:solidFill>
              </a:rPr>
              <a:t> letters spelling the /u/ sound?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EB7548C8-227D-CFD7-CF4C-8B35F7B2FCF0}"/>
              </a:ext>
            </a:extLst>
          </p:cNvPr>
          <p:cNvGrpSpPr/>
          <p:nvPr/>
        </p:nvGrpSpPr>
        <p:grpSpPr>
          <a:xfrm>
            <a:off x="1429588" y="1958859"/>
            <a:ext cx="3048870" cy="3281524"/>
            <a:chOff x="2325950" y="1918549"/>
            <a:chExt cx="3048870" cy="3281524"/>
          </a:xfrm>
        </p:grpSpPr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A386D275-8C10-5C81-AB25-C9A784C5467C}"/>
                </a:ext>
              </a:extLst>
            </p:cNvPr>
            <p:cNvSpPr/>
            <p:nvPr/>
          </p:nvSpPr>
          <p:spPr>
            <a:xfrm>
              <a:off x="2325950" y="1918549"/>
              <a:ext cx="3048870" cy="3281524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3" name="Rounded Rectangle 12"/>
            <p:cNvSpPr/>
            <p:nvPr/>
          </p:nvSpPr>
          <p:spPr>
            <a:xfrm>
              <a:off x="2427676" y="2152242"/>
              <a:ext cx="2947144" cy="508000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young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9892528A-51A6-70BB-37D5-13CF3BD61786}"/>
              </a:ext>
            </a:extLst>
          </p:cNvPr>
          <p:cNvGrpSpPr/>
          <p:nvPr/>
        </p:nvGrpSpPr>
        <p:grpSpPr>
          <a:xfrm>
            <a:off x="4673678" y="1958859"/>
            <a:ext cx="3297382" cy="3281524"/>
            <a:chOff x="6863423" y="1918549"/>
            <a:chExt cx="3297382" cy="3281524"/>
          </a:xfrm>
        </p:grpSpPr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ABBB14FE-F665-A421-DA9B-AA11EEC3ED41}"/>
                </a:ext>
              </a:extLst>
            </p:cNvPr>
            <p:cNvSpPr/>
            <p:nvPr/>
          </p:nvSpPr>
          <p:spPr>
            <a:xfrm>
              <a:off x="7158181" y="1918549"/>
              <a:ext cx="2707869" cy="3281524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BF4BD51-3744-0D72-5538-849519D3C335}"/>
                </a:ext>
              </a:extLst>
            </p:cNvPr>
            <p:cNvSpPr txBox="1"/>
            <p:nvPr/>
          </p:nvSpPr>
          <p:spPr>
            <a:xfrm>
              <a:off x="6863423" y="2083076"/>
              <a:ext cx="329738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touch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2FB4D6BB-DF7E-A983-3A6C-D1DA9BC72885}"/>
              </a:ext>
            </a:extLst>
          </p:cNvPr>
          <p:cNvGrpSpPr/>
          <p:nvPr/>
        </p:nvGrpSpPr>
        <p:grpSpPr>
          <a:xfrm>
            <a:off x="8166282" y="1958859"/>
            <a:ext cx="3297382" cy="3281524"/>
            <a:chOff x="6863424" y="1918549"/>
            <a:chExt cx="3297382" cy="3281524"/>
          </a:xfrm>
        </p:grpSpPr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8CFB82D2-8417-0D12-2540-9B2DBFA71D6E}"/>
                </a:ext>
              </a:extLst>
            </p:cNvPr>
            <p:cNvSpPr/>
            <p:nvPr/>
          </p:nvSpPr>
          <p:spPr>
            <a:xfrm>
              <a:off x="7158181" y="1918549"/>
              <a:ext cx="2707869" cy="3281524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D7960406-766A-5128-26ED-AC889011BBE0}"/>
                </a:ext>
              </a:extLst>
            </p:cNvPr>
            <p:cNvSpPr txBox="1"/>
            <p:nvPr/>
          </p:nvSpPr>
          <p:spPr>
            <a:xfrm>
              <a:off x="6863424" y="2083076"/>
              <a:ext cx="329738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double</a:t>
              </a:r>
            </a:p>
          </p:txBody>
        </p:sp>
      </p:grpSp>
      <p:pic>
        <p:nvPicPr>
          <p:cNvPr id="19" name="Picture 18" descr="A picture containing text&#10;&#10;Description automatically generated">
            <a:extLst>
              <a:ext uri="{FF2B5EF4-FFF2-40B4-BE49-F238E27FC236}">
                <a16:creationId xmlns:a16="http://schemas.microsoft.com/office/drawing/2014/main" id="{763FBE8B-8B2C-2627-903E-F057F4FCA35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41242" y="1238623"/>
            <a:ext cx="2432418" cy="135563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" name="Picture 2" descr="A picture containing food, snack food&#10;&#10;Description automatically generated">
            <a:extLst>
              <a:ext uri="{FF2B5EF4-FFF2-40B4-BE49-F238E27FC236}">
                <a16:creationId xmlns:a16="http://schemas.microsoft.com/office/drawing/2014/main" id="{5FF81E91-0463-5E23-3814-F1774FF4CF8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26416" y="2823601"/>
            <a:ext cx="2384610" cy="1851916"/>
          </a:xfrm>
          <a:prstGeom prst="rect">
            <a:avLst/>
          </a:prstGeom>
        </p:spPr>
      </p:pic>
      <p:pic>
        <p:nvPicPr>
          <p:cNvPr id="7" name="Picture 6" descr="A picture containing water, outdoor, ocean&#10;&#10;Description automatically generated">
            <a:extLst>
              <a:ext uri="{FF2B5EF4-FFF2-40B4-BE49-F238E27FC236}">
                <a16:creationId xmlns:a16="http://schemas.microsoft.com/office/drawing/2014/main" id="{C8BE765B-225A-B55B-DA7C-4049065B362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25444" y="2838594"/>
            <a:ext cx="2393850" cy="1865829"/>
          </a:xfrm>
          <a:prstGeom prst="rect">
            <a:avLst/>
          </a:prstGeom>
        </p:spPr>
      </p:pic>
      <p:pic>
        <p:nvPicPr>
          <p:cNvPr id="16" name="Picture 15" descr="A person and person holding a baby&#10;&#10;Description automatically generated with medium confidence">
            <a:extLst>
              <a:ext uri="{FF2B5EF4-FFF2-40B4-BE49-F238E27FC236}">
                <a16:creationId xmlns:a16="http://schemas.microsoft.com/office/drawing/2014/main" id="{B535B9CB-079F-3010-0E06-24F951E87B5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643547" y="2838594"/>
            <a:ext cx="2593557" cy="1865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958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Diagram&#10;&#10;Description automatically generated">
            <a:extLst>
              <a:ext uri="{FF2B5EF4-FFF2-40B4-BE49-F238E27FC236}">
                <a16:creationId xmlns:a16="http://schemas.microsoft.com/office/drawing/2014/main" id="{71E3BDAF-9F7B-1886-7C51-3E64A1C701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1524000" y="461701"/>
            <a:ext cx="9631680" cy="107451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Can you spot </a:t>
            </a:r>
            <a:r>
              <a:rPr lang="en-GB" sz="32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the</a:t>
            </a:r>
            <a:r>
              <a:rPr lang="en-GB" sz="3200" dirty="0">
                <a:solidFill>
                  <a:schemeClr val="bg1"/>
                </a:solidFill>
              </a:rPr>
              <a:t> letters spelling the /u/ sound?</a:t>
            </a:r>
          </a:p>
        </p:txBody>
      </p:sp>
      <p:pic>
        <p:nvPicPr>
          <p:cNvPr id="19" name="Picture 18" descr="A picture containing text&#10;&#10;Description automatically generated">
            <a:extLst>
              <a:ext uri="{FF2B5EF4-FFF2-40B4-BE49-F238E27FC236}">
                <a16:creationId xmlns:a16="http://schemas.microsoft.com/office/drawing/2014/main" id="{763FBE8B-8B2C-2627-903E-F057F4FCA35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41242" y="1238623"/>
            <a:ext cx="2432418" cy="135563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21" name="Rounded Rectangle 6">
            <a:extLst>
              <a:ext uri="{FF2B5EF4-FFF2-40B4-BE49-F238E27FC236}">
                <a16:creationId xmlns:a16="http://schemas.microsoft.com/office/drawing/2014/main" id="{FE78B536-1FE5-04BD-C019-AB2F0D9A1519}"/>
              </a:ext>
            </a:extLst>
          </p:cNvPr>
          <p:cNvSpPr/>
          <p:nvPr/>
        </p:nvSpPr>
        <p:spPr>
          <a:xfrm>
            <a:off x="2004291" y="5535416"/>
            <a:ext cx="7980218" cy="698934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+mj-lt"/>
              </a:rPr>
              <a:t>The /u/ sound can be spelt </a:t>
            </a:r>
            <a:r>
              <a:rPr lang="en-GB" sz="3600" u="sng" dirty="0">
                <a:solidFill>
                  <a:schemeClr val="bg1"/>
                </a:solidFill>
                <a:latin typeface="+mj-lt"/>
              </a:rPr>
              <a:t>ou</a:t>
            </a:r>
            <a:r>
              <a:rPr lang="en-GB" sz="3600" dirty="0">
                <a:solidFill>
                  <a:schemeClr val="bg1"/>
                </a:solidFill>
                <a:latin typeface="+mj-lt"/>
              </a:rPr>
              <a:t>.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F025A075-00FF-9D4F-FF6F-81EB4AFBF5B9}"/>
              </a:ext>
            </a:extLst>
          </p:cNvPr>
          <p:cNvGrpSpPr/>
          <p:nvPr/>
        </p:nvGrpSpPr>
        <p:grpSpPr>
          <a:xfrm>
            <a:off x="1429588" y="1958859"/>
            <a:ext cx="3048870" cy="3281524"/>
            <a:chOff x="2325950" y="1918549"/>
            <a:chExt cx="3048870" cy="3281524"/>
          </a:xfrm>
        </p:grpSpPr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2DD66AE5-88EB-2547-525A-5438ECCD30AC}"/>
                </a:ext>
              </a:extLst>
            </p:cNvPr>
            <p:cNvSpPr/>
            <p:nvPr/>
          </p:nvSpPr>
          <p:spPr>
            <a:xfrm>
              <a:off x="2325950" y="1918549"/>
              <a:ext cx="3048870" cy="3281524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8" name="Rounded Rectangle 12">
              <a:extLst>
                <a:ext uri="{FF2B5EF4-FFF2-40B4-BE49-F238E27FC236}">
                  <a16:creationId xmlns:a16="http://schemas.microsoft.com/office/drawing/2014/main" id="{ED2E726C-3C95-2866-4F43-D543EAA928C0}"/>
                </a:ext>
              </a:extLst>
            </p:cNvPr>
            <p:cNvSpPr/>
            <p:nvPr/>
          </p:nvSpPr>
          <p:spPr>
            <a:xfrm>
              <a:off x="2427676" y="2152242"/>
              <a:ext cx="2947144" cy="508000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y</a:t>
              </a:r>
              <a:r>
                <a:rPr lang="en-GB" sz="3600" b="1" u="sng" dirty="0">
                  <a:solidFill>
                    <a:srgbClr val="FFFF00"/>
                  </a:solidFill>
                </a:rPr>
                <a:t>ou</a:t>
              </a:r>
              <a:r>
                <a:rPr lang="en-GB" sz="3600" dirty="0">
                  <a:solidFill>
                    <a:schemeClr val="bg1"/>
                  </a:solidFill>
                </a:rPr>
                <a:t>ng</a:t>
              </a: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51F84C13-A6FA-D8F4-8D61-0AC9AD724033}"/>
              </a:ext>
            </a:extLst>
          </p:cNvPr>
          <p:cNvGrpSpPr/>
          <p:nvPr/>
        </p:nvGrpSpPr>
        <p:grpSpPr>
          <a:xfrm>
            <a:off x="4673678" y="1958859"/>
            <a:ext cx="3297382" cy="3281524"/>
            <a:chOff x="6863423" y="1918549"/>
            <a:chExt cx="3297382" cy="3281524"/>
          </a:xfrm>
        </p:grpSpPr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BC5BC526-33EF-B4E6-01FB-664128CB60EC}"/>
                </a:ext>
              </a:extLst>
            </p:cNvPr>
            <p:cNvSpPr/>
            <p:nvPr/>
          </p:nvSpPr>
          <p:spPr>
            <a:xfrm>
              <a:off x="7158181" y="1918549"/>
              <a:ext cx="2707869" cy="3281524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1BB1B737-5CB9-7601-5E7F-AD5D6F1E5D90}"/>
                </a:ext>
              </a:extLst>
            </p:cNvPr>
            <p:cNvSpPr txBox="1"/>
            <p:nvPr/>
          </p:nvSpPr>
          <p:spPr>
            <a:xfrm>
              <a:off x="6863423" y="2083076"/>
              <a:ext cx="329738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t</a:t>
              </a:r>
              <a:r>
                <a:rPr lang="en-GB" sz="3600" b="1" u="sng" dirty="0">
                  <a:solidFill>
                    <a:srgbClr val="FFFF00"/>
                  </a:solidFill>
                </a:rPr>
                <a:t>ou</a:t>
              </a:r>
              <a:r>
                <a:rPr lang="en-GB" sz="3600" dirty="0">
                  <a:solidFill>
                    <a:schemeClr val="bg1"/>
                  </a:solidFill>
                </a:rPr>
                <a:t>ch</a:t>
              </a: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6B539615-F430-675B-BC9B-8DAB72B37AE0}"/>
              </a:ext>
            </a:extLst>
          </p:cNvPr>
          <p:cNvGrpSpPr/>
          <p:nvPr/>
        </p:nvGrpSpPr>
        <p:grpSpPr>
          <a:xfrm>
            <a:off x="8166282" y="1958859"/>
            <a:ext cx="3297382" cy="3281524"/>
            <a:chOff x="6863424" y="1918549"/>
            <a:chExt cx="3297382" cy="3281524"/>
          </a:xfrm>
        </p:grpSpPr>
        <p:sp>
          <p:nvSpPr>
            <p:cNvPr id="33" name="Rectangle: Rounded Corners 32">
              <a:extLst>
                <a:ext uri="{FF2B5EF4-FFF2-40B4-BE49-F238E27FC236}">
                  <a16:creationId xmlns:a16="http://schemas.microsoft.com/office/drawing/2014/main" id="{D653EE18-1D76-E1F4-5985-E4EDD76349EA}"/>
                </a:ext>
              </a:extLst>
            </p:cNvPr>
            <p:cNvSpPr/>
            <p:nvPr/>
          </p:nvSpPr>
          <p:spPr>
            <a:xfrm>
              <a:off x="7158181" y="1918549"/>
              <a:ext cx="2707869" cy="3281524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3033D418-93B3-F162-896C-4F84BDCB5D1C}"/>
                </a:ext>
              </a:extLst>
            </p:cNvPr>
            <p:cNvSpPr txBox="1"/>
            <p:nvPr/>
          </p:nvSpPr>
          <p:spPr>
            <a:xfrm>
              <a:off x="6863424" y="2083076"/>
              <a:ext cx="329738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d</a:t>
              </a:r>
              <a:r>
                <a:rPr lang="en-GB" sz="3600" b="1" u="sng" dirty="0">
                  <a:solidFill>
                    <a:srgbClr val="FFFF00"/>
                  </a:solidFill>
                </a:rPr>
                <a:t>ou</a:t>
              </a:r>
              <a:r>
                <a:rPr lang="en-GB" sz="3600" dirty="0">
                  <a:solidFill>
                    <a:schemeClr val="bg1"/>
                  </a:solidFill>
                </a:rPr>
                <a:t>ble</a:t>
              </a:r>
            </a:p>
          </p:txBody>
        </p:sp>
      </p:grpSp>
      <p:pic>
        <p:nvPicPr>
          <p:cNvPr id="35" name="Picture 34" descr="A picture containing food, snack food&#10;&#10;Description automatically generated">
            <a:extLst>
              <a:ext uri="{FF2B5EF4-FFF2-40B4-BE49-F238E27FC236}">
                <a16:creationId xmlns:a16="http://schemas.microsoft.com/office/drawing/2014/main" id="{86A4BF6C-222D-1095-9934-AA246EA7ED1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26416" y="2823601"/>
            <a:ext cx="2384610" cy="1851916"/>
          </a:xfrm>
          <a:prstGeom prst="rect">
            <a:avLst/>
          </a:prstGeom>
        </p:spPr>
      </p:pic>
      <p:pic>
        <p:nvPicPr>
          <p:cNvPr id="36" name="Picture 35" descr="A picture containing water, outdoor, ocean&#10;&#10;Description automatically generated">
            <a:extLst>
              <a:ext uri="{FF2B5EF4-FFF2-40B4-BE49-F238E27FC236}">
                <a16:creationId xmlns:a16="http://schemas.microsoft.com/office/drawing/2014/main" id="{F0162163-755F-4954-3C58-B09D7E4E9CE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25444" y="2838594"/>
            <a:ext cx="2393850" cy="1865829"/>
          </a:xfrm>
          <a:prstGeom prst="rect">
            <a:avLst/>
          </a:prstGeom>
        </p:spPr>
      </p:pic>
      <p:pic>
        <p:nvPicPr>
          <p:cNvPr id="37" name="Picture 36" descr="A person and person holding a baby&#10;&#10;Description automatically generated with medium confidence">
            <a:extLst>
              <a:ext uri="{FF2B5EF4-FFF2-40B4-BE49-F238E27FC236}">
                <a16:creationId xmlns:a16="http://schemas.microsoft.com/office/drawing/2014/main" id="{DA984326-F08B-0602-8F59-0027CF7F8C6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643547" y="2838594"/>
            <a:ext cx="2593557" cy="1865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8043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2243</Words>
  <Application>Microsoft Office PowerPoint</Application>
  <PresentationFormat>Widescreen</PresentationFormat>
  <Paragraphs>188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0" baseType="lpstr">
      <vt:lpstr>Arial</vt:lpstr>
      <vt:lpstr>Andika</vt:lpstr>
      <vt:lpstr>Office Theme</vt:lpstr>
      <vt:lpstr> How to Use this PowerPoint</vt:lpstr>
      <vt:lpstr>The /u/ sound spelt ou.</vt:lpstr>
      <vt:lpstr>Can you hear what these words have in common?</vt:lpstr>
      <vt:lpstr>The /u/ sound can be spelt o. </vt:lpstr>
      <vt:lpstr>Can you spot the spelling mistakes?</vt:lpstr>
      <vt:lpstr>Can you spot the spelling mistakes?</vt:lpstr>
      <vt:lpstr>The /u/ sound can be spelt: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Below are this week’s spellings.   You have 2 minutes to memorise all the words!</vt:lpstr>
      <vt:lpstr>How many can you remember?</vt:lpstr>
      <vt:lpstr>How many did you remember?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40</cp:revision>
  <dcterms:created xsi:type="dcterms:W3CDTF">2022-05-31T09:42:07Z</dcterms:created>
  <dcterms:modified xsi:type="dcterms:W3CDTF">2026-06-02T10:41:57Z</dcterms:modified>
</cp:coreProperties>
</file>