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84" r:id="rId2"/>
    <p:sldId id="296" r:id="rId3"/>
    <p:sldId id="374" r:id="rId4"/>
    <p:sldId id="300" r:id="rId5"/>
    <p:sldId id="383" r:id="rId6"/>
    <p:sldId id="274" r:id="rId7"/>
    <p:sldId id="269" r:id="rId8"/>
    <p:sldId id="360" r:id="rId9"/>
    <p:sldId id="281" r:id="rId10"/>
    <p:sldId id="282" r:id="rId11"/>
    <p:sldId id="283" r:id="rId12"/>
    <p:sldId id="286" r:id="rId13"/>
    <p:sldId id="285" r:id="rId14"/>
    <p:sldId id="301" r:id="rId15"/>
    <p:sldId id="302" r:id="rId16"/>
    <p:sldId id="303" r:id="rId17"/>
    <p:sldId id="304" r:id="rId18"/>
    <p:sldId id="305" r:id="rId19"/>
    <p:sldId id="306" r:id="rId20"/>
    <p:sldId id="365" r:id="rId21"/>
    <p:sldId id="361" r:id="rId22"/>
    <p:sldId id="363" r:id="rId23"/>
    <p:sldId id="270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403B34-DC6E-47C6-BC4F-B51460C6DED1}" v="6" dt="2026-04-23T11:50:26.9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73" autoAdjust="0"/>
  </p:normalViewPr>
  <p:slideViewPr>
    <p:cSldViewPr snapToGrid="0">
      <p:cViewPr varScale="1">
        <p:scale>
          <a:sx n="99" d="100"/>
          <a:sy n="99" d="100"/>
        </p:scale>
        <p:origin x="3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4-23T11:50:36.990" v="15" actId="179"/>
      <pc:docMkLst>
        <pc:docMk/>
      </pc:docMkLst>
      <pc:sldChg chg="addSp delSp modSp mod modAnim">
        <pc:chgData name="Glen Jones" userId="e846aaca-4b24-4b13-b0d0-f2308e16b284" providerId="ADAL" clId="{ED47ACC3-9597-4D89-A1DC-43CF280EF274}" dt="2026-04-23T11:50:36.990" v="15" actId="179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4-23T11:50:36.990" v="15" actId="179"/>
          <ac:spMkLst>
            <pc:docMk/>
            <pc:sldMk cId="0" sldId="270"/>
            <ac:spMk id="3" creationId="{14A98FF5-4F3C-D9B6-7AF1-1894F0939983}"/>
          </ac:spMkLst>
        </pc:spChg>
        <pc:spChg chg="del mod">
          <ac:chgData name="Glen Jones" userId="e846aaca-4b24-4b13-b0d0-f2308e16b284" providerId="ADAL" clId="{ED47ACC3-9597-4D89-A1DC-43CF280EF274}" dt="2026-04-23T11:50:02.236" v="5" actId="478"/>
          <ac:spMkLst>
            <pc:docMk/>
            <pc:sldMk cId="0" sldId="270"/>
            <ac:spMk id="5" creationId="{D904D6C1-734D-0AB9-F629-AB913652AEC5}"/>
          </ac:spMkLst>
        </pc:spChg>
      </pc:sldChg>
      <pc:sldChg chg="del">
        <pc:chgData name="Glen Jones" userId="e846aaca-4b24-4b13-b0d0-f2308e16b284" providerId="ADAL" clId="{ED47ACC3-9597-4D89-A1DC-43CF280EF274}" dt="2026-04-23T11:49:51.555" v="3" actId="47"/>
        <pc:sldMkLst>
          <pc:docMk/>
          <pc:sldMk cId="2837964923" sldId="36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23/04/2026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23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4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7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8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12" Type="http://schemas.openxmlformats.org/officeDocument/2006/relationships/image" Target="../media/image7.png"/><Relationship Id="rId17" Type="http://schemas.microsoft.com/office/2007/relationships/hdphoto" Target="../media/hdphoto4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5" Type="http://schemas.microsoft.com/office/2007/relationships/hdphoto" Target="../media/hdphoto7.wdp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36016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9AEC7A2-B2CF-CC03-CF90-A1896AB67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found a fossil on the beach.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foss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8C4635E-D121-5B61-468F-573B503D61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nostril is blocked.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nostr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899" y="2089004"/>
            <a:ext cx="2782985" cy="358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DBC52A8-7DC2-3281-C739-FDDCAB4E0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should be civil to one another.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civ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5" y="1931124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B329575-9990-9938-2CEA-7B7A942E7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ate a lentil curry last night.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lent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0893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DD1B55F-F75F-593F-EF4E-849797313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teacher doesn't have a favourite pupil.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7094" y="2860331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pup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545" y="174253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9348D97-60F9-A6E7-9DEF-D22F03782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birthday is in April.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Apr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056" y="2089004"/>
            <a:ext cx="2782985" cy="35856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D9B724-CF90-6779-12B4-5C61B7F8EACC}"/>
              </a:ext>
            </a:extLst>
          </p:cNvPr>
          <p:cNvSpPr txBox="1"/>
          <p:nvPr/>
        </p:nvSpPr>
        <p:spPr>
          <a:xfrm>
            <a:off x="5175848" y="4669778"/>
            <a:ext cx="3050218" cy="71508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Why does April start with a capital “A”?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1A60766-245C-C46D-C3A8-635B6EFFBE1F}"/>
              </a:ext>
            </a:extLst>
          </p:cNvPr>
          <p:cNvCxnSpPr>
            <a:cxnSpLocks/>
          </p:cNvCxnSpPr>
          <p:nvPr/>
        </p:nvCxnSpPr>
        <p:spPr>
          <a:xfrm flipH="1" flipV="1">
            <a:off x="6417688" y="3623094"/>
            <a:ext cx="60385" cy="945132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BF3F506-95FF-9970-56DF-02B6DD7D7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evil.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57588" y="3136376"/>
            <a:ext cx="32663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ev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03" y="1649870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7D623DC-ECF1-0668-D3AE-D6FB222E8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Some people believe in the devil.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dev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452" y="183276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331C24F-FB4A-C5EC-D77C-DEE21060D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Emile in peril on his journey?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per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3E01CFF-380C-C6EB-375A-5C36F1C19C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1647" y="2025093"/>
            <a:ext cx="2882191" cy="371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41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4418EF1-9ECA-ACE7-B0F2-072BFCEEB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a tranquil beach.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tranqu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30BFDFD-EED7-906B-EB5B-754075A9B1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568" y="1743299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4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3290E89-5812-4670-964A-735F5CD5F3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ED7EE-8478-2E3B-7F2C-B6F4C0F3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4288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name the items?</a:t>
            </a:r>
          </a:p>
        </p:txBody>
      </p:sp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pic>
        <p:nvPicPr>
          <p:cNvPr id="3" name="Picture 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5FEEB34A-53C8-D6D4-4B28-56ABBBE24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5" name="Picture 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7C038B47-E6CE-9A64-A568-A1C3A802245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6" name="Picture 5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3581C84-AAD1-E09F-486C-B06E17AAC0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the middle of the clearing, there was an ancient pencal-shaped fossel.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23455" y="443416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mischievous evel creature, known as the devel, appeared from behind a tree.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6" y="210603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the middle of the clearing, there was an ancient penc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l-shaped foss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573580" y="443416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mischievous ev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 creature, known as the dev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l, appeared from behind a tree.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__nc__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__t__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__ss__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p_p__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pencil </a:t>
            </a:r>
          </a:p>
          <a:p>
            <a:pPr algn="ctr"/>
            <a:r>
              <a:rPr lang="en-GB" sz="4400" dirty="0"/>
              <a:t>fossil </a:t>
            </a:r>
          </a:p>
          <a:p>
            <a:pPr algn="ctr"/>
            <a:r>
              <a:rPr lang="en-GB" sz="4400" dirty="0"/>
              <a:t>nostril </a:t>
            </a:r>
          </a:p>
          <a:p>
            <a:pPr algn="ctr"/>
            <a:r>
              <a:rPr lang="en-GB" sz="4400" dirty="0"/>
              <a:t>pupil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pencil </a:t>
            </a:r>
          </a:p>
          <a:p>
            <a:pPr algn="ctr"/>
            <a:r>
              <a:rPr lang="en-GB" sz="4400" dirty="0"/>
              <a:t>fossil </a:t>
            </a:r>
          </a:p>
          <a:p>
            <a:pPr algn="ctr"/>
            <a:r>
              <a:rPr lang="en-GB" sz="4400" dirty="0"/>
              <a:t>nostril </a:t>
            </a:r>
          </a:p>
          <a:p>
            <a:pPr algn="ctr"/>
            <a:r>
              <a:rPr lang="en-GB" sz="4400" dirty="0"/>
              <a:t>pupil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8AAA7FDD-8F25-592F-6037-BF8BA6047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21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2AC0A8A-41F1-4A6A-520D-CCDFA02FC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1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7560DC1-D62A-74A9-B619-12F6D03ADFDF}"/>
              </a:ext>
            </a:extLst>
          </p:cNvPr>
          <p:cNvSpPr/>
          <p:nvPr/>
        </p:nvSpPr>
        <p:spPr>
          <a:xfrm>
            <a:off x="2094496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A1B040E-B598-C1F8-88AA-08A8CECF20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2671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6880250" cy="387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pencil 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fossil 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nostril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civil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lentil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pupil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7.</a:t>
            </a:r>
            <a:r>
              <a:rPr lang="it-IT" altLang="en-US" sz="2800" dirty="0">
                <a:solidFill>
                  <a:schemeClr val="tx1"/>
                </a:solidFill>
              </a:rPr>
              <a:t>	</a:t>
            </a:r>
            <a:r>
              <a:rPr lang="en-GB" altLang="en-US" sz="2800" dirty="0">
                <a:solidFill>
                  <a:schemeClr val="tx1"/>
                </a:solidFill>
              </a:rPr>
              <a:t>April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8.	evil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9.	devil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10.	peril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11.	tranquil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 startAt="6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0E889D-5697-6ECF-FC62-6E367CEA53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47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F5488D3-DD5F-7BC2-376F-1FB38E03185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8BB41A5-7DEF-0750-BE54-8BEE175478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3" name="Picture 1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967158EB-3019-9A13-7807-D74EE57015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15" name="Picture 1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26171AF5-02C3-DE13-55FD-31A7B6BD3AD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5" name="Picture 24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E33B941-3B9D-EF8E-6A1A-3298968A90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EFFEF-77CD-0967-9483-ED0734D9FF76}"/>
              </a:ext>
            </a:extLst>
          </p:cNvPr>
          <p:cNvSpPr txBox="1"/>
          <p:nvPr/>
        </p:nvSpPr>
        <p:spPr>
          <a:xfrm>
            <a:off x="475740" y="259781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DC1604-B3BD-66F4-6F09-E5B46DC566C3}"/>
              </a:ext>
            </a:extLst>
          </p:cNvPr>
          <p:cNvSpPr txBox="1"/>
          <p:nvPr/>
        </p:nvSpPr>
        <p:spPr>
          <a:xfrm>
            <a:off x="2847329" y="3004076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815A95-FA74-7C57-6EC0-94BBDA7CE260}"/>
              </a:ext>
            </a:extLst>
          </p:cNvPr>
          <p:cNvSpPr txBox="1"/>
          <p:nvPr/>
        </p:nvSpPr>
        <p:spPr>
          <a:xfrm>
            <a:off x="4983747" y="176894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D3D04-41AA-32C1-D02D-46326F36E93D}"/>
              </a:ext>
            </a:extLst>
          </p:cNvPr>
          <p:cNvSpPr txBox="1"/>
          <p:nvPr/>
        </p:nvSpPr>
        <p:spPr>
          <a:xfrm>
            <a:off x="9674208" y="2366251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616FBC-EF6A-713F-41AB-18D9BDA57AF3}"/>
              </a:ext>
            </a:extLst>
          </p:cNvPr>
          <p:cNvSpPr txBox="1"/>
          <p:nvPr/>
        </p:nvSpPr>
        <p:spPr>
          <a:xfrm>
            <a:off x="1675579" y="531410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C0DBC6-4C0B-6540-F6AB-A092E443697F}"/>
              </a:ext>
            </a:extLst>
          </p:cNvPr>
          <p:cNvSpPr txBox="1"/>
          <p:nvPr/>
        </p:nvSpPr>
        <p:spPr>
          <a:xfrm>
            <a:off x="5024163" y="3497538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2070A-A62F-E5DB-D512-F8DFD07BD345}"/>
              </a:ext>
            </a:extLst>
          </p:cNvPr>
          <p:cNvSpPr txBox="1"/>
          <p:nvPr/>
        </p:nvSpPr>
        <p:spPr>
          <a:xfrm>
            <a:off x="9061738" y="365152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D4A94C-C931-A234-2578-077CD26D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5656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hear the /l/ sound </a:t>
            </a:r>
            <a:br>
              <a:rPr lang="en-US" dirty="0">
                <a:latin typeface="Andika" panose="02000000000000000000" pitchFamily="2" charset="0"/>
              </a:rPr>
            </a:br>
            <a:r>
              <a:rPr lang="en-US" dirty="0">
                <a:latin typeface="Andika" panose="02000000000000000000" pitchFamily="2" charset="0"/>
              </a:rPr>
              <a:t>at the end of each word?</a:t>
            </a:r>
          </a:p>
        </p:txBody>
      </p:sp>
    </p:spTree>
    <p:extLst>
      <p:ext uri="{BB962C8B-B14F-4D97-AF65-F5344CB8AC3E}">
        <p14:creationId xmlns:p14="http://schemas.microsoft.com/office/powerpoint/2010/main" val="25631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288306" y="262520"/>
            <a:ext cx="4542535" cy="3098721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What sound do these words have in common?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848850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Where in the word does the sound happen?</a:t>
            </a:r>
          </a:p>
        </p:txBody>
      </p:sp>
    </p:spTree>
    <p:extLst>
      <p:ext uri="{BB962C8B-B14F-4D97-AF65-F5344CB8AC3E}">
        <p14:creationId xmlns:p14="http://schemas.microsoft.com/office/powerpoint/2010/main" val="34670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198659" y="877401"/>
            <a:ext cx="4542535" cy="160043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They all have the /l/ sound.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408372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 /l/ sound is at the end of each word. </a:t>
            </a:r>
          </a:p>
        </p:txBody>
      </p:sp>
    </p:spTree>
    <p:extLst>
      <p:ext uri="{BB962C8B-B14F-4D97-AF65-F5344CB8AC3E}">
        <p14:creationId xmlns:p14="http://schemas.microsoft.com/office/powerpoint/2010/main" val="9459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7B60245-3C13-6D33-BCF8-E765370A27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41984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1C1DF021-DF81-238B-E351-19202397B9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4FA9B9-AF21-2ECB-685F-568A95078A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5FA0D5A-C82A-5B84-47CC-7BB1B49A91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82ECC4D4-63F9-6242-B4F3-3798EA06A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hear what sound these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209285"/>
            <a:chOff x="-1561" y="1794653"/>
            <a:chExt cx="3701143" cy="220928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542727" y="1794653"/>
              <a:ext cx="2647406" cy="2209285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nostril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8567187" y="2209839"/>
            <a:ext cx="3701143" cy="2257658"/>
            <a:chOff x="-1561" y="1794653"/>
            <a:chExt cx="3701143" cy="225765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479459" y="1794653"/>
              <a:ext cx="2569058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fossil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574736" y="2205031"/>
            <a:ext cx="3701143" cy="2257658"/>
            <a:chOff x="-1561" y="1794653"/>
            <a:chExt cx="3701143" cy="225765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401111" y="1794653"/>
              <a:ext cx="2647406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pencil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5" name="Picture 4" descr="A pencil on a white surface&#10;&#10;Description automatically generated with medium confidence">
            <a:extLst>
              <a:ext uri="{FF2B5EF4-FFF2-40B4-BE49-F238E27FC236}">
                <a16:creationId xmlns:a16="http://schemas.microsoft.com/office/drawing/2014/main" id="{BE666218-055C-811B-2930-9917C043DA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698" y="2834191"/>
            <a:ext cx="2227889" cy="1485259"/>
          </a:xfrm>
          <a:prstGeom prst="rect">
            <a:avLst/>
          </a:prstGeom>
        </p:spPr>
      </p:pic>
      <p:pic>
        <p:nvPicPr>
          <p:cNvPr id="8" name="Picture 7" descr="A close-up of a person smiling&#10;&#10;Description automatically generated with medium confidence">
            <a:extLst>
              <a:ext uri="{FF2B5EF4-FFF2-40B4-BE49-F238E27FC236}">
                <a16:creationId xmlns:a16="http://schemas.microsoft.com/office/drawing/2014/main" id="{0861024C-4D15-84A5-9609-6801F48A96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643" y="2792486"/>
            <a:ext cx="2227889" cy="1485259"/>
          </a:xfrm>
          <a:prstGeom prst="rect">
            <a:avLst/>
          </a:prstGeom>
        </p:spPr>
      </p:pic>
      <p:pic>
        <p:nvPicPr>
          <p:cNvPr id="14" name="Picture 13" descr="A picture containing text, arthropod, trilobite, invertebrate&#10;&#10;Description automatically generated">
            <a:extLst>
              <a:ext uri="{FF2B5EF4-FFF2-40B4-BE49-F238E27FC236}">
                <a16:creationId xmlns:a16="http://schemas.microsoft.com/office/drawing/2014/main" id="{A57A8775-CBA3-18A3-80EF-0B4D9A5081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9214" y="2813100"/>
            <a:ext cx="2227889" cy="14813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F85421-4764-533D-F12C-AA2D2E043962}"/>
              </a:ext>
            </a:extLst>
          </p:cNvPr>
          <p:cNvSpPr txBox="1"/>
          <p:nvPr/>
        </p:nvSpPr>
        <p:spPr>
          <a:xfrm>
            <a:off x="1406697" y="5198240"/>
            <a:ext cx="9378603" cy="91940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800" dirty="0"/>
              <a:t>They all end in the /l/ sound.</a:t>
            </a:r>
            <a:endParaRPr lang="en-GB" sz="6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82ECC4D4-63F9-6242-B4F3-3798EA06A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209285"/>
            <a:chOff x="-1561" y="1794653"/>
            <a:chExt cx="3701143" cy="220928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542727" y="1794653"/>
              <a:ext cx="2647406" cy="2209285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nostr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8567187" y="2209839"/>
            <a:ext cx="3701143" cy="2257658"/>
            <a:chOff x="-1561" y="1794653"/>
            <a:chExt cx="3701143" cy="225765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479459" y="1794653"/>
              <a:ext cx="2569058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foss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406698" y="4944095"/>
            <a:ext cx="9378603" cy="122586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6600" dirty="0"/>
              <a:t>They all end </a:t>
            </a:r>
            <a:r>
              <a:rPr lang="en-GB" sz="6600" b="1" u="sng" dirty="0"/>
              <a:t>il</a:t>
            </a:r>
            <a:r>
              <a:rPr lang="en-GB" sz="6600" dirty="0"/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574736" y="2205031"/>
            <a:ext cx="3701143" cy="2257658"/>
            <a:chOff x="-1561" y="1794653"/>
            <a:chExt cx="3701143" cy="225765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401111" y="1794653"/>
              <a:ext cx="2647406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penc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il</a:t>
              </a:r>
              <a:endParaRPr lang="en-GB" altLang="en-US" sz="2800" b="1" u="sng" dirty="0">
                <a:solidFill>
                  <a:srgbClr val="7030A0"/>
                </a:solidFill>
                <a:latin typeface="+mj-lt"/>
              </a:endParaRPr>
            </a:p>
          </p:txBody>
        </p:sp>
      </p:grpSp>
      <p:pic>
        <p:nvPicPr>
          <p:cNvPr id="5" name="Picture 4" descr="A pencil on a white surface&#10;&#10;Description automatically generated with medium confidence">
            <a:extLst>
              <a:ext uri="{FF2B5EF4-FFF2-40B4-BE49-F238E27FC236}">
                <a16:creationId xmlns:a16="http://schemas.microsoft.com/office/drawing/2014/main" id="{BE666218-055C-811B-2930-9917C043DA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698" y="2834191"/>
            <a:ext cx="2227889" cy="1485259"/>
          </a:xfrm>
          <a:prstGeom prst="rect">
            <a:avLst/>
          </a:prstGeom>
        </p:spPr>
      </p:pic>
      <p:pic>
        <p:nvPicPr>
          <p:cNvPr id="8" name="Picture 7" descr="A close-up of a person smiling&#10;&#10;Description automatically generated with medium confidence">
            <a:extLst>
              <a:ext uri="{FF2B5EF4-FFF2-40B4-BE49-F238E27FC236}">
                <a16:creationId xmlns:a16="http://schemas.microsoft.com/office/drawing/2014/main" id="{0861024C-4D15-84A5-9609-6801F48A96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643" y="2792486"/>
            <a:ext cx="2227889" cy="1485259"/>
          </a:xfrm>
          <a:prstGeom prst="rect">
            <a:avLst/>
          </a:prstGeom>
        </p:spPr>
      </p:pic>
      <p:pic>
        <p:nvPicPr>
          <p:cNvPr id="14" name="Picture 13" descr="A picture containing text, arthropod, trilobite, invertebrate&#10;&#10;Description automatically generated">
            <a:extLst>
              <a:ext uri="{FF2B5EF4-FFF2-40B4-BE49-F238E27FC236}">
                <a16:creationId xmlns:a16="http://schemas.microsoft.com/office/drawing/2014/main" id="{A57A8775-CBA3-18A3-80EF-0B4D9A5081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9214" y="2813100"/>
            <a:ext cx="2227889" cy="148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006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35E35A0-1386-3938-83B5-5217545C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use your pencil to draw.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penc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635" y="205531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</Words>
  <Application>Microsoft Office PowerPoint</Application>
  <PresentationFormat>Widescreen</PresentationFormat>
  <Paragraphs>120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Can you name the items?</vt:lpstr>
      <vt:lpstr>Can you hear the /l/ sound  at the end of each word?</vt:lpstr>
      <vt:lpstr>PowerPoint Presentation</vt:lpstr>
      <vt:lpstr>PowerPoint Presentation</vt:lpstr>
      <vt:lpstr>Words ending il.</vt:lpstr>
      <vt:lpstr>Can anyone hear what sound these  words have in common?</vt:lpstr>
      <vt:lpstr>Can anyone spot what these words have in common?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35</cp:revision>
  <dcterms:created xsi:type="dcterms:W3CDTF">2022-05-31T09:42:07Z</dcterms:created>
  <dcterms:modified xsi:type="dcterms:W3CDTF">2026-04-23T11:50:37Z</dcterms:modified>
</cp:coreProperties>
</file>