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85" r:id="rId2"/>
    <p:sldId id="296" r:id="rId3"/>
    <p:sldId id="374" r:id="rId4"/>
    <p:sldId id="300" r:id="rId5"/>
    <p:sldId id="383" r:id="rId6"/>
    <p:sldId id="274" r:id="rId7"/>
    <p:sldId id="361" r:id="rId8"/>
    <p:sldId id="310" r:id="rId9"/>
    <p:sldId id="360" r:id="rId10"/>
    <p:sldId id="281" r:id="rId11"/>
    <p:sldId id="282" r:id="rId12"/>
    <p:sldId id="283" r:id="rId13"/>
    <p:sldId id="286" r:id="rId14"/>
    <p:sldId id="285" r:id="rId15"/>
    <p:sldId id="301" r:id="rId16"/>
    <p:sldId id="302" r:id="rId17"/>
    <p:sldId id="303" r:id="rId18"/>
    <p:sldId id="304" r:id="rId19"/>
    <p:sldId id="306" r:id="rId20"/>
    <p:sldId id="307" r:id="rId21"/>
    <p:sldId id="308" r:id="rId22"/>
    <p:sldId id="384" r:id="rId23"/>
    <p:sldId id="376" r:id="rId24"/>
    <p:sldId id="366" r:id="rId25"/>
    <p:sldId id="379" r:id="rId26"/>
    <p:sldId id="380" r:id="rId27"/>
    <p:sldId id="270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6970B5-1606-414E-960C-8B8D81374299}" v="6" dt="2026-04-23T11:52:12.5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14" y="2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4-23T11:52:13.699" v="21" actId="20577"/>
      <pc:docMkLst>
        <pc:docMk/>
      </pc:docMkLst>
      <pc:sldChg chg="addSp delSp modSp mod modAnim">
        <pc:chgData name="Glen Jones" userId="e846aaca-4b24-4b13-b0d0-f2308e16b284" providerId="ADAL" clId="{ED47ACC3-9597-4D89-A1DC-43CF280EF274}" dt="2026-04-23T11:52:13.699" v="21" actId="20577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4-23T11:52:13.699" v="21" actId="20577"/>
          <ac:spMkLst>
            <pc:docMk/>
            <pc:sldMk cId="0" sldId="270"/>
            <ac:spMk id="3" creationId="{14A98FF5-4F3C-D9B6-7AF1-1894F0939983}"/>
          </ac:spMkLst>
        </pc:spChg>
        <pc:spChg chg="del mod">
          <ac:chgData name="Glen Jones" userId="e846aaca-4b24-4b13-b0d0-f2308e16b284" providerId="ADAL" clId="{ED47ACC3-9597-4D89-A1DC-43CF280EF274}" dt="2026-04-23T11:51:58.053" v="16"/>
          <ac:spMkLst>
            <pc:docMk/>
            <pc:sldMk cId="0" sldId="270"/>
            <ac:spMk id="5" creationId="{D904D6C1-734D-0AB9-F629-AB913652AEC5}"/>
          </ac:spMkLst>
        </pc:spChg>
      </pc:sldChg>
      <pc:sldChg chg="del">
        <pc:chgData name="Glen Jones" userId="e846aaca-4b24-4b13-b0d0-f2308e16b284" providerId="ADAL" clId="{ED47ACC3-9597-4D89-A1DC-43CF280EF274}" dt="2026-04-23T11:51:26.771" v="3" actId="47"/>
        <pc:sldMkLst>
          <pc:docMk/>
          <pc:sldMk cId="2837964923" sldId="3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23/04/2026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723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844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73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48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ndika" panose="02000000000000000000" pitchFamily="2" charset="0"/>
          <a:ea typeface="Andika" panose="02000000000000000000" pitchFamily="2" charset="0"/>
          <a:cs typeface="Andika" panose="020000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ndika" panose="02000000000000000000" pitchFamily="2" charset="0"/>
          <a:ea typeface="Andika" panose="02000000000000000000" pitchFamily="2" charset="0"/>
          <a:cs typeface="Andika" panose="02000000000000000000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ndika" panose="02000000000000000000" pitchFamily="2" charset="0"/>
          <a:ea typeface="Andika" panose="02000000000000000000" pitchFamily="2" charset="0"/>
          <a:cs typeface="Andika" panose="02000000000000000000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ndika" panose="02000000000000000000" pitchFamily="2" charset="0"/>
          <a:ea typeface="Andika" panose="02000000000000000000" pitchFamily="2" charset="0"/>
          <a:cs typeface="Andika" panose="02000000000000000000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ndika" panose="02000000000000000000" pitchFamily="2" charset="0"/>
          <a:ea typeface="Andika" panose="02000000000000000000" pitchFamily="2" charset="0"/>
          <a:cs typeface="Andika" panose="02000000000000000000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17" Type="http://schemas.microsoft.com/office/2007/relationships/hdphoto" Target="../media/hdphoto7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12" Type="http://schemas.openxmlformats.org/officeDocument/2006/relationships/image" Target="../media/image7.png"/><Relationship Id="rId17" Type="http://schemas.microsoft.com/office/2007/relationships/hdphoto" Target="../media/hdphoto4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5" Type="http://schemas.microsoft.com/office/2007/relationships/hdphoto" Target="../media/hdphoto7.wdp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microsoft.com/office/2007/relationships/hdphoto" Target="../media/hdphoto6.wdp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193488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53D15F5-36E5-604F-6C89-935A67690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saw a camel at the zoo.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cam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689274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0207195-0A31-C0D6-64C7-1F546B107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train entered the tunnel.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tunn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75288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CF412B3-5669-231A-FFD1-43F83CE0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squirrel climbed the tree.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squirr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6262" y="1882621"/>
            <a:ext cx="3148402" cy="405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01E95AE-9A0B-BD07-1D81-EC00CB828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travel to school on the bus.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trav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714" y="2037677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6E41CD7-8E91-C229-BC36-F96744C13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towel is blue.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tow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312" y="1770625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B003A92-CB15-2F29-E676-CA9B01C59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is tinsel on the Christmas tree.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tins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762" y="148705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19D0E59-268B-183C-912F-5B11E77D3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can be cruel.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cru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3966" y="2089163"/>
            <a:ext cx="2910616" cy="375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801D072C-8313-1677-9C2B-F61815EDC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dad put fuel into the car.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94218" y="2558407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fu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2037677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38540C7-7E2E-4BE8-98E5-56B7199C3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have a model of a horse.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mod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67" y="1905605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90B0D8-FCCA-F2DF-AEA6-852310A3B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choir sang in the chapel.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77164" y="2558407"/>
            <a:ext cx="6340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chap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803" y="164407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3290E89-5812-4670-964A-735F5CD5F3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4ED7EE-8478-2E3B-7F2C-B6F4C0F3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4288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name the items?</a:t>
            </a:r>
          </a:p>
        </p:txBody>
      </p:sp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pic>
        <p:nvPicPr>
          <p:cNvPr id="3" name="Picture 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5FEEB34A-53C8-D6D4-4B28-56ABBBE24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5" name="Picture 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7C038B47-E6CE-9A64-A568-A1C3A802245F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6" name="Picture 5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3581C84-AAD1-E09F-486C-B06E17AAC0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4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16AD952-1B4C-530F-2AE3-96CE182C4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thought I saw an angel.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73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ang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620" y="2089004"/>
            <a:ext cx="2782985" cy="358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958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222C586-AF0F-1F06-B471-B491AA57B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94423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cancel the game.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4869" y="2549170"/>
            <a:ext cx="49482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canc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334" y="1808543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110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D02970B-A2E2-4ADC-53A1-4C74E211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B9CBBB-EF1D-6FEA-0420-E962CB6E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951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Let’s read some sentences together.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258A-7A88-4EAC-461C-27DBCD9442D6}"/>
              </a:ext>
            </a:extLst>
          </p:cNvPr>
          <p:cNvSpPr txBox="1">
            <a:spLocks/>
          </p:cNvSpPr>
          <p:nvPr/>
        </p:nvSpPr>
        <p:spPr>
          <a:xfrm>
            <a:off x="200025" y="1325563"/>
            <a:ext cx="11791950" cy="4423416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Their shiny spaceship was powered by a special fuel found only on Mathedonia.</a:t>
            </a:r>
          </a:p>
          <a:p>
            <a:pPr marL="0" indent="0" algn="ctr">
              <a:buNone/>
            </a:pPr>
            <a:endParaRPr lang="en-GB" sz="3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Their journey took them through a magical tunnel of light</a:t>
            </a:r>
          </a:p>
          <a:p>
            <a:pPr marL="0" indent="0" algn="ctr">
              <a:buNone/>
            </a:pPr>
            <a:endParaRPr lang="en-GB" sz="3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They passed planets inside rings which look liked tinsel.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321634-2869-D9D6-19A0-2FC9072424CC}"/>
              </a:ext>
            </a:extLst>
          </p:cNvPr>
          <p:cNvSpPr txBox="1">
            <a:spLocks/>
          </p:cNvSpPr>
          <p:nvPr/>
        </p:nvSpPr>
        <p:spPr>
          <a:xfrm>
            <a:off x="1026459" y="5897794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Can you spot the words ending in an /l/ sound?</a:t>
            </a:r>
          </a:p>
        </p:txBody>
      </p:sp>
    </p:spTree>
    <p:extLst>
      <p:ext uri="{BB962C8B-B14F-4D97-AF65-F5344CB8AC3E}">
        <p14:creationId xmlns:p14="http://schemas.microsoft.com/office/powerpoint/2010/main" val="340135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D02970B-A2E2-4ADC-53A1-4C74E211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B9CBBB-EF1D-6FEA-0420-E962CB6E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951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Let’s read some sentences together.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258A-7A88-4EAC-461C-27DBCD9442D6}"/>
              </a:ext>
            </a:extLst>
          </p:cNvPr>
          <p:cNvSpPr txBox="1">
            <a:spLocks/>
          </p:cNvSpPr>
          <p:nvPr/>
        </p:nvSpPr>
        <p:spPr>
          <a:xfrm>
            <a:off x="200025" y="1325563"/>
            <a:ext cx="11791950" cy="4423416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Their shiny spaceship was powered by a </a:t>
            </a:r>
            <a:r>
              <a:rPr lang="en-GB" sz="3400" b="1" u="sng" dirty="0">
                <a:solidFill>
                  <a:schemeClr val="bg1"/>
                </a:solidFill>
              </a:rPr>
              <a:t>special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b="1" u="sng" dirty="0">
                <a:solidFill>
                  <a:schemeClr val="bg1"/>
                </a:solidFill>
              </a:rPr>
              <a:t>fuel </a:t>
            </a:r>
            <a:r>
              <a:rPr lang="en-GB" sz="3400" dirty="0">
                <a:solidFill>
                  <a:schemeClr val="bg1"/>
                </a:solidFill>
              </a:rPr>
              <a:t>found only on Mathedonia.</a:t>
            </a:r>
          </a:p>
          <a:p>
            <a:pPr marL="0" indent="0" algn="ctr">
              <a:buNone/>
            </a:pPr>
            <a:endParaRPr lang="en-GB" sz="3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Their journey took them through a magical </a:t>
            </a:r>
            <a:r>
              <a:rPr lang="en-GB" sz="3400" b="1" u="sng" dirty="0">
                <a:solidFill>
                  <a:schemeClr val="bg1"/>
                </a:solidFill>
              </a:rPr>
              <a:t>tunnel</a:t>
            </a:r>
            <a:r>
              <a:rPr lang="en-GB" sz="3400" dirty="0">
                <a:solidFill>
                  <a:schemeClr val="bg1"/>
                </a:solidFill>
              </a:rPr>
              <a:t> of light</a:t>
            </a:r>
          </a:p>
          <a:p>
            <a:pPr marL="0" indent="0" algn="ctr">
              <a:buNone/>
            </a:pPr>
            <a:endParaRPr lang="en-GB" sz="3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They passed planets inside rings which look liked </a:t>
            </a:r>
            <a:r>
              <a:rPr lang="en-GB" sz="3400" b="1" u="sng" dirty="0">
                <a:solidFill>
                  <a:schemeClr val="bg1"/>
                </a:solidFill>
              </a:rPr>
              <a:t>tinsel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321634-2869-D9D6-19A0-2FC9072424CC}"/>
              </a:ext>
            </a:extLst>
          </p:cNvPr>
          <p:cNvSpPr txBox="1">
            <a:spLocks/>
          </p:cNvSpPr>
          <p:nvPr/>
        </p:nvSpPr>
        <p:spPr>
          <a:xfrm>
            <a:off x="1026459" y="5897794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Can you spot the words ending in an /l/ sound?</a:t>
            </a:r>
          </a:p>
        </p:txBody>
      </p:sp>
    </p:spTree>
    <p:extLst>
      <p:ext uri="{BB962C8B-B14F-4D97-AF65-F5344CB8AC3E}">
        <p14:creationId xmlns:p14="http://schemas.microsoft.com/office/powerpoint/2010/main" val="238795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tunnle of light.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16632" y="341426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chaple where they met an angleic figure.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489197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travles, they encountered a helpful camle.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4769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tunn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of light.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17666" y="34050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chap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where they met an ang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ic figure.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33256" y="489564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trav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s, they encountered a helpful cam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__nel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__mel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__w__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___rr__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728674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8390" y="581503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4" y="2394857"/>
            <a:ext cx="2169017" cy="36278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camel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tunnel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squirrel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travel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towel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tinsel</a:t>
            </a:r>
            <a:endParaRPr lang="en-GB" sz="24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50" y="4655849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728674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18829" y="5728674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18829" y="5692388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18829" y="5728674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5146CC-A1AB-5509-0B8F-5A614203F1DC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772214-DF30-9C40-9C3C-F9D2F67CDB2F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C9F3C68-E8F0-B6CA-82EA-6F959E74EA04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AD36291-703D-3382-8C5B-E972154E53B6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squi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720BD8-364D-BD11-2B10-1312736FA245}"/>
              </a:ext>
            </a:extLst>
          </p:cNvPr>
          <p:cNvSpPr txBox="1"/>
          <p:nvPr/>
        </p:nvSpPr>
        <p:spPr>
          <a:xfrm>
            <a:off x="9425654" y="2394857"/>
            <a:ext cx="2169017" cy="36278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camel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tunnel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squirrel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travel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towel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tinsel</a:t>
            </a:r>
            <a:endParaRPr lang="en-GB" sz="24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692837E-3EAD-3BA8-EB9B-F6903D236111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279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90CB2C0-44FD-856F-F0A7-F2ECAFC03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7993BBB-379B-0268-DC67-DD33410DF4F3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253EA01-5D68-1B48-4C96-2E24FF9F0B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3453" y="1791354"/>
            <a:ext cx="7249966" cy="373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1.	camel 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2.	tunnel 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3.	squirrel 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4.	travel 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5.	towel 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tinsel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AutoNum type="arabicPeriod" startAt="6"/>
            </a:pPr>
            <a:endParaRPr lang="en-GB" sz="2800" noProof="0" dirty="0">
              <a:solidFill>
                <a:schemeClr val="tx1"/>
              </a:solidFill>
              <a:latin typeface="+mn-lt"/>
            </a:endParaRP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7.	cruel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8.	fuel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9.	model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10.	chapel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11.	angel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12.	cancel</a:t>
            </a:r>
          </a:p>
          <a:p>
            <a:pPr marL="987425" indent="-987425">
              <a:lnSpc>
                <a:spcPct val="150000"/>
              </a:lnSpc>
              <a:spcBef>
                <a:spcPct val="0"/>
              </a:spcBef>
              <a:buAutoNum type="arabicPeriod" startAt="6"/>
            </a:pPr>
            <a:endParaRPr lang="en-GB" sz="2800" noProof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965E275-B8B6-0EB0-3D0D-42D976D434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A6F2E4D-9CD5-0B94-7726-8C7D88164B02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8BB41A5-7DEF-0750-BE54-8BEE175478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3" name="Picture 1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967158EB-3019-9A13-7807-D74EE57015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15" name="Picture 1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26171AF5-02C3-DE13-55FD-31A7B6BD3AD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5" name="Picture 24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E33B941-3B9D-EF8E-6A1A-3298968A90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EFFEF-77CD-0967-9483-ED0734D9FF76}"/>
              </a:ext>
            </a:extLst>
          </p:cNvPr>
          <p:cNvSpPr txBox="1"/>
          <p:nvPr/>
        </p:nvSpPr>
        <p:spPr>
          <a:xfrm>
            <a:off x="475740" y="259781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DC1604-B3BD-66F4-6F09-E5B46DC566C3}"/>
              </a:ext>
            </a:extLst>
          </p:cNvPr>
          <p:cNvSpPr txBox="1"/>
          <p:nvPr/>
        </p:nvSpPr>
        <p:spPr>
          <a:xfrm>
            <a:off x="2847329" y="3004076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815A95-FA74-7C57-6EC0-94BBDA7CE260}"/>
              </a:ext>
            </a:extLst>
          </p:cNvPr>
          <p:cNvSpPr txBox="1"/>
          <p:nvPr/>
        </p:nvSpPr>
        <p:spPr>
          <a:xfrm>
            <a:off x="4983747" y="176894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2D3D04-41AA-32C1-D02D-46326F36E93D}"/>
              </a:ext>
            </a:extLst>
          </p:cNvPr>
          <p:cNvSpPr txBox="1"/>
          <p:nvPr/>
        </p:nvSpPr>
        <p:spPr>
          <a:xfrm>
            <a:off x="9674208" y="2366251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616FBC-EF6A-713F-41AB-18D9BDA57AF3}"/>
              </a:ext>
            </a:extLst>
          </p:cNvPr>
          <p:cNvSpPr txBox="1"/>
          <p:nvPr/>
        </p:nvSpPr>
        <p:spPr>
          <a:xfrm>
            <a:off x="1675579" y="531410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C0DBC6-4C0B-6540-F6AB-A092E443697F}"/>
              </a:ext>
            </a:extLst>
          </p:cNvPr>
          <p:cNvSpPr txBox="1"/>
          <p:nvPr/>
        </p:nvSpPr>
        <p:spPr>
          <a:xfrm>
            <a:off x="5024163" y="3497538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E2070A-A62F-E5DB-D512-F8DFD07BD345}"/>
              </a:ext>
            </a:extLst>
          </p:cNvPr>
          <p:cNvSpPr txBox="1"/>
          <p:nvPr/>
        </p:nvSpPr>
        <p:spPr>
          <a:xfrm>
            <a:off x="9061738" y="365152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FD4A94C-C931-A234-2578-077CD26D6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5656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hear the /l/ sound </a:t>
            </a:r>
            <a:br>
              <a:rPr lang="en-US" dirty="0">
                <a:latin typeface="Andika" panose="02000000000000000000" pitchFamily="2" charset="0"/>
              </a:rPr>
            </a:br>
            <a:r>
              <a:rPr lang="en-US" dirty="0">
                <a:latin typeface="Andika" panose="02000000000000000000" pitchFamily="2" charset="0"/>
              </a:rPr>
              <a:t>at the end of each word?</a:t>
            </a:r>
          </a:p>
        </p:txBody>
      </p:sp>
    </p:spTree>
    <p:extLst>
      <p:ext uri="{BB962C8B-B14F-4D97-AF65-F5344CB8AC3E}">
        <p14:creationId xmlns:p14="http://schemas.microsoft.com/office/powerpoint/2010/main" val="25631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288306" y="262520"/>
            <a:ext cx="4542535" cy="3098721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What sound do these words have in common?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848850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Where in the word does the sound happen?</a:t>
            </a:r>
          </a:p>
        </p:txBody>
      </p:sp>
    </p:spTree>
    <p:extLst>
      <p:ext uri="{BB962C8B-B14F-4D97-AF65-F5344CB8AC3E}">
        <p14:creationId xmlns:p14="http://schemas.microsoft.com/office/powerpoint/2010/main" val="346703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198659" y="877401"/>
            <a:ext cx="4542535" cy="160043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They all have the /l/ sound.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408372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 /l/ sound is at the end of each word. </a:t>
            </a:r>
          </a:p>
        </p:txBody>
      </p:sp>
    </p:spTree>
    <p:extLst>
      <p:ext uri="{BB962C8B-B14F-4D97-AF65-F5344CB8AC3E}">
        <p14:creationId xmlns:p14="http://schemas.microsoft.com/office/powerpoint/2010/main" val="94590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484FA31-AAB1-FCAE-F777-D4F1377CF3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283717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/l/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words.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E5A26DA-CDA0-2323-CE95-3CA813A369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1B17252-0E20-0765-528A-174A53A9B6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664165F-01E3-A514-975D-1FD833FC06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DC30BD1-3A1B-03E9-EEB0-26CA31F5D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remember how the /l/ sound at the end of words can be spelt? 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C453439-F30F-98CF-B35F-CA6486ACC839}"/>
              </a:ext>
            </a:extLst>
          </p:cNvPr>
          <p:cNvGrpSpPr/>
          <p:nvPr/>
        </p:nvGrpSpPr>
        <p:grpSpPr>
          <a:xfrm>
            <a:off x="574736" y="2205031"/>
            <a:ext cx="3701143" cy="2697448"/>
            <a:chOff x="574736" y="2205031"/>
            <a:chExt cx="3701143" cy="269744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8394355-01D7-0431-8A41-6E9DD101B9C3}"/>
                </a:ext>
              </a:extLst>
            </p:cNvPr>
            <p:cNvGrpSpPr/>
            <p:nvPr/>
          </p:nvGrpSpPr>
          <p:grpSpPr>
            <a:xfrm>
              <a:off x="574736" y="2205031"/>
              <a:ext cx="3701143" cy="2697448"/>
              <a:chOff x="-1561" y="1794653"/>
              <a:chExt cx="3701143" cy="2697448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E759A3B-34A1-0902-7B2C-3344A32FE8F6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AE5308DD-9EF4-2041-7EB9-581953CB88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tab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le</a:t>
                </a:r>
                <a:endParaRPr lang="en-GB" altLang="en-US" sz="2800" b="1" u="sng" dirty="0">
                  <a:solidFill>
                    <a:srgbClr val="7030A0"/>
                  </a:solidFill>
                  <a:latin typeface="+mj-lt"/>
                </a:endParaRPr>
              </a:p>
            </p:txBody>
          </p:sp>
        </p:grpSp>
        <p:pic>
          <p:nvPicPr>
            <p:cNvPr id="33" name="Picture 32" descr="A table with chairs and a plant&#10;&#10;Description automatically generated with low confidence">
              <a:extLst>
                <a:ext uri="{FF2B5EF4-FFF2-40B4-BE49-F238E27FC236}">
                  <a16:creationId xmlns:a16="http://schemas.microsoft.com/office/drawing/2014/main" id="{9585F999-AB95-04F0-6A1C-D428E15F39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2367" y="2834192"/>
              <a:ext cx="2203399" cy="1745734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FE69D39-9122-5699-DF96-93FAF73E438A}"/>
              </a:ext>
            </a:extLst>
          </p:cNvPr>
          <p:cNvGrpSpPr/>
          <p:nvPr/>
        </p:nvGrpSpPr>
        <p:grpSpPr>
          <a:xfrm>
            <a:off x="4437016" y="2258212"/>
            <a:ext cx="3701143" cy="2697448"/>
            <a:chOff x="4437016" y="2258212"/>
            <a:chExt cx="3701143" cy="269744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3452473-9528-818F-1A09-6E9AEB900BAD}"/>
                </a:ext>
              </a:extLst>
            </p:cNvPr>
            <p:cNvGrpSpPr/>
            <p:nvPr/>
          </p:nvGrpSpPr>
          <p:grpSpPr>
            <a:xfrm>
              <a:off x="4437016" y="2258212"/>
              <a:ext cx="3701143" cy="2697448"/>
              <a:chOff x="-1561" y="1794653"/>
              <a:chExt cx="3701143" cy="2697448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3D51DBA6-CB83-1696-71E4-3BC4C0B7C08D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BAA8AAF-64CF-3ADA-6DB2-5BFABB876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app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5" name="Picture 34" descr="A red apple on a table&#10;&#10;Description automatically generated with medium confidence">
              <a:extLst>
                <a:ext uri="{FF2B5EF4-FFF2-40B4-BE49-F238E27FC236}">
                  <a16:creationId xmlns:a16="http://schemas.microsoft.com/office/drawing/2014/main" id="{E6FA07C9-8FC4-431E-73F3-D5A0D2419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4688" y="2834192"/>
              <a:ext cx="2576600" cy="1645118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CAFB0EB-7A64-D543-3BCF-7A23D204C082}"/>
              </a:ext>
            </a:extLst>
          </p:cNvPr>
          <p:cNvGrpSpPr/>
          <p:nvPr/>
        </p:nvGrpSpPr>
        <p:grpSpPr>
          <a:xfrm>
            <a:off x="8567187" y="2209839"/>
            <a:ext cx="3701143" cy="2697448"/>
            <a:chOff x="8567187" y="2209839"/>
            <a:chExt cx="3701143" cy="2697448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BE2517E-01AF-593B-10D7-F68A825457DE}"/>
                </a:ext>
              </a:extLst>
            </p:cNvPr>
            <p:cNvGrpSpPr/>
            <p:nvPr/>
          </p:nvGrpSpPr>
          <p:grpSpPr>
            <a:xfrm>
              <a:off x="8567187" y="2209839"/>
              <a:ext cx="3701143" cy="2697448"/>
              <a:chOff x="-1561" y="1794653"/>
              <a:chExt cx="3701143" cy="2697448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5DDEB2DB-9EDD-A770-F849-90D947FAE70B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C9BDEB5D-7B09-5380-3088-421E89C0B0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bott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6" name="Picture 35" descr="A picture containing tree, ground, outdoor&#10;&#10;Description automatically generated">
              <a:extLst>
                <a:ext uri="{FF2B5EF4-FFF2-40B4-BE49-F238E27FC236}">
                  <a16:creationId xmlns:a16="http://schemas.microsoft.com/office/drawing/2014/main" id="{EC9EC679-6384-96C7-5E83-9BD7D1D16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19481" y="2834192"/>
              <a:ext cx="2133328" cy="18916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5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C0C2987-B2DB-97B3-34CD-E892B78F6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3" y="452404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697448"/>
            <a:chOff x="-1561" y="1794653"/>
            <a:chExt cx="3701143" cy="269744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895989" y="1794653"/>
              <a:ext cx="1789046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towel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6843521" y="2258212"/>
            <a:ext cx="3701143" cy="2697448"/>
            <a:chOff x="-1561" y="1794653"/>
            <a:chExt cx="3701143" cy="269744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1012986" y="1794653"/>
              <a:ext cx="153394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tinsel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8BC38E0-0633-EB7A-624D-84EFB20AE815}"/>
              </a:ext>
            </a:extLst>
          </p:cNvPr>
          <p:cNvGrpSpPr/>
          <p:nvPr/>
        </p:nvGrpSpPr>
        <p:grpSpPr>
          <a:xfrm>
            <a:off x="1803371" y="2277293"/>
            <a:ext cx="3701143" cy="2697448"/>
            <a:chOff x="1803371" y="2277293"/>
            <a:chExt cx="3701143" cy="26974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697448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869326" y="1794653"/>
                <a:ext cx="1897385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camel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" name="Picture 2" descr="A picture containing sky, outdoor, camel, colorful&#10;&#10;Description automatically generated">
              <a:extLst>
                <a:ext uri="{FF2B5EF4-FFF2-40B4-BE49-F238E27FC236}">
                  <a16:creationId xmlns:a16="http://schemas.microsoft.com/office/drawing/2014/main" id="{8FFE1D0F-8B43-C7E2-A32B-FD93EBEF6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1296" y="2851768"/>
              <a:ext cx="1396093" cy="1861457"/>
            </a:xfrm>
            <a:prstGeom prst="rect">
              <a:avLst/>
            </a:prstGeom>
          </p:spPr>
        </p:pic>
      </p:grpSp>
      <p:pic>
        <p:nvPicPr>
          <p:cNvPr id="11" name="Picture 10" descr="A stack of towels on a shelf&#10;&#10;Description automatically generated with medium confidence">
            <a:extLst>
              <a:ext uri="{FF2B5EF4-FFF2-40B4-BE49-F238E27FC236}">
                <a16:creationId xmlns:a16="http://schemas.microsoft.com/office/drawing/2014/main" id="{72CA4E65-7813-B2AB-87F3-613098CB1B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454" y="2834192"/>
            <a:ext cx="1241067" cy="1861458"/>
          </a:xfrm>
          <a:prstGeom prst="rect">
            <a:avLst/>
          </a:prstGeom>
        </p:spPr>
      </p:pic>
      <p:pic>
        <p:nvPicPr>
          <p:cNvPr id="15" name="Picture 14" descr="A picture containing pepper, hot pepper, carrot, pile&#10;&#10;Description automatically generated">
            <a:extLst>
              <a:ext uri="{FF2B5EF4-FFF2-40B4-BE49-F238E27FC236}">
                <a16:creationId xmlns:a16="http://schemas.microsoft.com/office/drawing/2014/main" id="{971BEAE4-5476-EAA8-930D-5EE61C21CE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7697" y="2852402"/>
            <a:ext cx="1063591" cy="1891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C0C2987-B2DB-97B3-34CD-E892B78F6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3" y="452404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697448"/>
            <a:chOff x="-1561" y="1794653"/>
            <a:chExt cx="3701143" cy="269744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895989" y="1794653"/>
              <a:ext cx="1789046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tow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el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6843521" y="2258212"/>
            <a:ext cx="3701143" cy="2697448"/>
            <a:chOff x="-1561" y="1794653"/>
            <a:chExt cx="3701143" cy="269744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1012986" y="1794653"/>
              <a:ext cx="153394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tins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el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749527" y="5549285"/>
            <a:ext cx="10946920" cy="71508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600" dirty="0"/>
              <a:t>They all have the /l/ sound at the end spelt </a:t>
            </a:r>
            <a:r>
              <a:rPr lang="en-GB" sz="3600" u="sng" dirty="0"/>
              <a:t>el</a:t>
            </a:r>
            <a:r>
              <a:rPr lang="en-GB" sz="3600" dirty="0"/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8BC38E0-0633-EB7A-624D-84EFB20AE815}"/>
              </a:ext>
            </a:extLst>
          </p:cNvPr>
          <p:cNvGrpSpPr/>
          <p:nvPr/>
        </p:nvGrpSpPr>
        <p:grpSpPr>
          <a:xfrm>
            <a:off x="1803371" y="2277293"/>
            <a:ext cx="3701143" cy="2697448"/>
            <a:chOff x="1803371" y="2277293"/>
            <a:chExt cx="3701143" cy="26974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697448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869326" y="1794653"/>
                <a:ext cx="1897385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cam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el</a:t>
                </a:r>
                <a:endParaRPr lang="en-GB" altLang="en-US" sz="2800" b="1" u="sng" dirty="0">
                  <a:solidFill>
                    <a:srgbClr val="7030A0"/>
                  </a:solidFill>
                  <a:latin typeface="+mj-lt"/>
                </a:endParaRPr>
              </a:p>
            </p:txBody>
          </p:sp>
        </p:grpSp>
        <p:pic>
          <p:nvPicPr>
            <p:cNvPr id="3" name="Picture 2" descr="A picture containing sky, outdoor, camel, colorful&#10;&#10;Description automatically generated">
              <a:extLst>
                <a:ext uri="{FF2B5EF4-FFF2-40B4-BE49-F238E27FC236}">
                  <a16:creationId xmlns:a16="http://schemas.microsoft.com/office/drawing/2014/main" id="{8FFE1D0F-8B43-C7E2-A32B-FD93EBEF6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1296" y="2851768"/>
              <a:ext cx="1396093" cy="1861457"/>
            </a:xfrm>
            <a:prstGeom prst="rect">
              <a:avLst/>
            </a:prstGeom>
          </p:spPr>
        </p:pic>
      </p:grpSp>
      <p:pic>
        <p:nvPicPr>
          <p:cNvPr id="11" name="Picture 10" descr="A stack of towels on a shelf&#10;&#10;Description automatically generated with medium confidence">
            <a:extLst>
              <a:ext uri="{FF2B5EF4-FFF2-40B4-BE49-F238E27FC236}">
                <a16:creationId xmlns:a16="http://schemas.microsoft.com/office/drawing/2014/main" id="{72CA4E65-7813-B2AB-87F3-613098CB1B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454" y="2834192"/>
            <a:ext cx="1241067" cy="1861458"/>
          </a:xfrm>
          <a:prstGeom prst="rect">
            <a:avLst/>
          </a:prstGeom>
        </p:spPr>
      </p:pic>
      <p:pic>
        <p:nvPicPr>
          <p:cNvPr id="15" name="Picture 14" descr="A picture containing pepper, hot pepper, carrot, pile&#10;&#10;Description automatically generated">
            <a:extLst>
              <a:ext uri="{FF2B5EF4-FFF2-40B4-BE49-F238E27FC236}">
                <a16:creationId xmlns:a16="http://schemas.microsoft.com/office/drawing/2014/main" id="{971BEAE4-5476-EAA8-930D-5EE61C21CE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7697" y="2852402"/>
            <a:ext cx="1063591" cy="189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37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748</Words>
  <Application>Microsoft Office PowerPoint</Application>
  <PresentationFormat>Widescreen</PresentationFormat>
  <Paragraphs>146</Paragraphs>
  <Slides>27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Can you name the items?</vt:lpstr>
      <vt:lpstr>Can you hear the /l/ sound  at the end of each word?</vt:lpstr>
      <vt:lpstr>PowerPoint Presentation</vt:lpstr>
      <vt:lpstr>PowerPoint Presentation</vt:lpstr>
      <vt:lpstr>The /l/ sound  spelt el  at the end of words.</vt:lpstr>
      <vt:lpstr>Can you remember how the /l/ sound at the end of words can be spelt?  </vt:lpstr>
      <vt:lpstr>Can anyone spot what these words have in common?</vt:lpstr>
      <vt:lpstr>Can anyone spot what these words have in common?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read some sentences together. </vt:lpstr>
      <vt:lpstr>Let’s read some sentences together. 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2026-04-23T11:52:21Z</dcterms:modified>
</cp:coreProperties>
</file>