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6"/>
  </p:notesMasterIdLst>
  <p:sldIdLst>
    <p:sldId id="384" r:id="rId2"/>
    <p:sldId id="296" r:id="rId3"/>
    <p:sldId id="374" r:id="rId4"/>
    <p:sldId id="300" r:id="rId5"/>
    <p:sldId id="383" r:id="rId6"/>
    <p:sldId id="274" r:id="rId7"/>
    <p:sldId id="269" r:id="rId8"/>
    <p:sldId id="310" r:id="rId9"/>
    <p:sldId id="360" r:id="rId10"/>
    <p:sldId id="281" r:id="rId11"/>
    <p:sldId id="282" r:id="rId12"/>
    <p:sldId id="283" r:id="rId13"/>
    <p:sldId id="286" r:id="rId14"/>
    <p:sldId id="285" r:id="rId15"/>
    <p:sldId id="301" r:id="rId16"/>
    <p:sldId id="302" r:id="rId17"/>
    <p:sldId id="303" r:id="rId18"/>
    <p:sldId id="304" r:id="rId19"/>
    <p:sldId id="306" r:id="rId20"/>
    <p:sldId id="307" r:id="rId21"/>
    <p:sldId id="365" r:id="rId22"/>
    <p:sldId id="363" r:id="rId23"/>
    <p:sldId id="361" r:id="rId24"/>
    <p:sldId id="270" r:id="rId25"/>
  </p:sldIdLst>
  <p:sldSz cx="12192000" cy="6858000"/>
  <p:notesSz cx="6858000" cy="9144000"/>
  <p:embeddedFontLst>
    <p:embeddedFont>
      <p:font typeface="Andika" panose="02000000000000000000" pitchFamily="2" charset="0"/>
      <p:regular r:id="rId27"/>
      <p:bold r:id="rId28"/>
      <p:italic r:id="rId29"/>
      <p:boldItalic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5ABDA1C-1B53-4D45-A6A3-BF3A05CCD514}" v="9" dt="2026-04-23T11:54:25.61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73" autoAdjust="0"/>
  </p:normalViewPr>
  <p:slideViewPr>
    <p:cSldViewPr snapToGrid="0">
      <p:cViewPr varScale="1">
        <p:scale>
          <a:sx n="99" d="100"/>
          <a:sy n="99" d="100"/>
        </p:scale>
        <p:origin x="123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37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delSld modSld">
      <pc:chgData name="Glen Jones" userId="e846aaca-4b24-4b13-b0d0-f2308e16b284" providerId="ADAL" clId="{ED47ACC3-9597-4D89-A1DC-43CF280EF274}" dt="2026-04-23T11:55:05.269" v="23"/>
      <pc:docMkLst>
        <pc:docMk/>
      </pc:docMkLst>
      <pc:sldChg chg="delSp modSp mod">
        <pc:chgData name="Glen Jones" userId="e846aaca-4b24-4b13-b0d0-f2308e16b284" providerId="ADAL" clId="{ED47ACC3-9597-4D89-A1DC-43CF280EF274}" dt="2026-04-23T11:55:05.269" v="23"/>
        <pc:sldMkLst>
          <pc:docMk/>
          <pc:sldMk cId="0" sldId="270"/>
        </pc:sldMkLst>
        <pc:spChg chg="mod">
          <ac:chgData name="Glen Jones" userId="e846aaca-4b24-4b13-b0d0-f2308e16b284" providerId="ADAL" clId="{ED47ACC3-9597-4D89-A1DC-43CF280EF274}" dt="2026-04-23T11:54:25.619" v="21" actId="1076"/>
          <ac:spMkLst>
            <pc:docMk/>
            <pc:sldMk cId="0" sldId="270"/>
            <ac:spMk id="3" creationId="{14A98FF5-4F3C-D9B6-7AF1-1894F0939983}"/>
          </ac:spMkLst>
        </pc:spChg>
        <pc:spChg chg="del mod">
          <ac:chgData name="Glen Jones" userId="e846aaca-4b24-4b13-b0d0-f2308e16b284" providerId="ADAL" clId="{ED47ACC3-9597-4D89-A1DC-43CF280EF274}" dt="2026-04-23T11:55:05.269" v="23"/>
          <ac:spMkLst>
            <pc:docMk/>
            <pc:sldMk cId="0" sldId="270"/>
            <ac:spMk id="5" creationId="{D904D6C1-734D-0AB9-F629-AB913652AEC5}"/>
          </ac:spMkLst>
        </pc:spChg>
      </pc:sldChg>
      <pc:sldChg chg="del">
        <pc:chgData name="Glen Jones" userId="e846aaca-4b24-4b13-b0d0-f2308e16b284" providerId="ADAL" clId="{ED47ACC3-9597-4D89-A1DC-43CF280EF274}" dt="2026-04-23T11:52:53.264" v="3" actId="47"/>
        <pc:sldMkLst>
          <pc:docMk/>
          <pc:sldMk cId="2837964923" sldId="364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23/04/2026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could have the physical items and show tinsel for an el word.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355FF-7787-734A-9271-E9D36DBC0EC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57232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could have the physical items and show tinsel for an el word.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355FF-7787-734A-9271-E9D36DBC0EC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28448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could have the physical items and show tinsel for an el word.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355FF-7787-734A-9271-E9D36DBC0EC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22737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could have the physical items and show tinsel for an el word.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355FF-7787-734A-9271-E9D36DBC0EC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0484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2060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23/04/2026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23/04/2026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23/04/2026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23/04/2026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microsoft.com/office/2007/relationships/hdphoto" Target="../media/hdphoto5.wdp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12" Type="http://schemas.openxmlformats.org/officeDocument/2006/relationships/image" Target="../media/image9.png"/><Relationship Id="rId17" Type="http://schemas.microsoft.com/office/2007/relationships/hdphoto" Target="../media/hdphoto7.wdp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5" Type="http://schemas.microsoft.com/office/2007/relationships/hdphoto" Target="../media/hdphoto6.wdp"/><Relationship Id="rId10" Type="http://schemas.openxmlformats.org/officeDocument/2006/relationships/image" Target="../media/image8.png"/><Relationship Id="rId4" Type="http://schemas.openxmlformats.org/officeDocument/2006/relationships/image" Target="../media/image5.png"/><Relationship Id="rId9" Type="http://schemas.microsoft.com/office/2007/relationships/hdphoto" Target="../media/hdphoto3.wdp"/><Relationship Id="rId1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microsoft.com/office/2007/relationships/hdphoto" Target="../media/hdphoto3.wdp"/><Relationship Id="rId3" Type="http://schemas.openxmlformats.org/officeDocument/2006/relationships/image" Target="../media/image4.png"/><Relationship Id="rId7" Type="http://schemas.microsoft.com/office/2007/relationships/hdphoto" Target="../media/hdphoto5.wdp"/><Relationship Id="rId12" Type="http://schemas.openxmlformats.org/officeDocument/2006/relationships/image" Target="../media/image7.png"/><Relationship Id="rId17" Type="http://schemas.microsoft.com/office/2007/relationships/hdphoto" Target="../media/hdphoto4.wdp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microsoft.com/office/2007/relationships/hdphoto" Target="../media/hdphoto2.wdp"/><Relationship Id="rId5" Type="http://schemas.microsoft.com/office/2007/relationships/hdphoto" Target="../media/hdphoto1.wdp"/><Relationship Id="rId15" Type="http://schemas.microsoft.com/office/2007/relationships/hdphoto" Target="../media/hdphoto7.wdp"/><Relationship Id="rId10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microsoft.com/office/2007/relationships/hdphoto" Target="../media/hdphoto6.wdp"/><Relationship Id="rId1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74384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0A4F7A3B-07FD-399A-DCED-E84C55C211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Cars are made from metal.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1032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met</a:t>
            </a:r>
            <a:r>
              <a:rPr lang="en-GB" sz="8000" u="sng" dirty="0">
                <a:solidFill>
                  <a:schemeClr val="bg1"/>
                </a:solidFill>
              </a:rPr>
              <a:t>al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812" y="1585757"/>
            <a:ext cx="4925919" cy="38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7A5B583E-5A08-21C9-563D-F5F5EB4356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pressed the pedal to stop the car.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ped</a:t>
            </a:r>
            <a:r>
              <a:rPr lang="en-GB" sz="8000" u="sng" dirty="0">
                <a:solidFill>
                  <a:schemeClr val="bg1"/>
                </a:solidFill>
              </a:rPr>
              <a:t>al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269" y="1856125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06B4EB99-FA27-64D7-216F-721ADE3C45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If you are ill, you might go to hospital.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hospit</a:t>
            </a:r>
            <a:r>
              <a:rPr lang="en-GB" sz="8000" u="sng" dirty="0">
                <a:solidFill>
                  <a:schemeClr val="bg1"/>
                </a:solidFill>
              </a:rPr>
              <a:t>al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8677" y="2070340"/>
            <a:ext cx="3081448" cy="3970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CB747FBA-B118-EFBE-E58A-EE149E77A0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 cow is an animal.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3557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anim</a:t>
            </a:r>
            <a:r>
              <a:rPr lang="en-GB" sz="8000" u="sng" dirty="0">
                <a:solidFill>
                  <a:schemeClr val="bg1"/>
                </a:solidFill>
              </a:rPr>
              <a:t>al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5656" y="1579955"/>
            <a:ext cx="4948285" cy="390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1D881AA6-72C6-765E-6548-1A464794A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Fruit is a natural food.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natur</a:t>
            </a:r>
            <a:r>
              <a:rPr lang="en-GB" sz="8000" u="sng" dirty="0">
                <a:solidFill>
                  <a:schemeClr val="bg1"/>
                </a:solidFill>
              </a:rPr>
              <a:t>al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5818" y="1686111"/>
            <a:ext cx="3962754" cy="3697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9779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03228562-37D7-0DAA-D313-DC0B601BAE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44564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Is that Emile's actual rocket?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458099" y="2558407"/>
            <a:ext cx="5181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actu</a:t>
            </a:r>
            <a:r>
              <a:rPr lang="en-GB" sz="8000" u="sng" dirty="0">
                <a:solidFill>
                  <a:schemeClr val="bg1"/>
                </a:solidFill>
              </a:rPr>
              <a:t>al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219" y="1643496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9984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D33C716B-8358-B071-FC13-5FA8817FBB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This ball is central to the game.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00206" y="2558407"/>
            <a:ext cx="58260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centr</a:t>
            </a:r>
            <a:r>
              <a:rPr lang="en-GB" sz="8000" u="sng" dirty="0">
                <a:solidFill>
                  <a:schemeClr val="bg1"/>
                </a:solidFill>
              </a:rPr>
              <a:t>al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9009" y="1871930"/>
            <a:ext cx="2954239" cy="3806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8181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FCE3FFE3-93E8-FC2F-506C-FE6487EFA8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This is my final day at school.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94218" y="2558407"/>
            <a:ext cx="71061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fin</a:t>
            </a:r>
            <a:r>
              <a:rPr lang="en-GB" sz="8000" u="sng" dirty="0">
                <a:solidFill>
                  <a:schemeClr val="bg1"/>
                </a:solidFill>
              </a:rPr>
              <a:t>al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4217" y="1931124"/>
            <a:ext cx="4948285" cy="390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6253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3B5357D-4A9A-888A-6C51-AB44AF2CD0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is not a normal dinosaur.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46766" y="2558407"/>
            <a:ext cx="63728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norm</a:t>
            </a:r>
            <a:r>
              <a:rPr lang="en-GB" sz="8000" u="sng" dirty="0">
                <a:solidFill>
                  <a:schemeClr val="bg1"/>
                </a:solidFill>
              </a:rPr>
              <a:t>al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7244" y="2033250"/>
            <a:ext cx="3962754" cy="3697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5846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B71A441-538C-9587-90AD-8DBB089863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29258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This is my local shop.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477164" y="2558407"/>
            <a:ext cx="63403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loc</a:t>
            </a:r>
            <a:r>
              <a:rPr lang="en-GB" sz="8000" u="sng" dirty="0">
                <a:solidFill>
                  <a:schemeClr val="bg1"/>
                </a:solidFill>
              </a:rPr>
              <a:t>al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561381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986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63290E89-5812-4670-964A-735F5CD5F36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94ED7EE-8478-2E3B-7F2C-B6F4C0F3E7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-14288"/>
            <a:ext cx="12192000" cy="1325563"/>
          </a:xfrm>
        </p:spPr>
        <p:txBody>
          <a:bodyPr/>
          <a:lstStyle/>
          <a:p>
            <a:pPr algn="ctr"/>
            <a:r>
              <a:rPr lang="en-US" dirty="0">
                <a:latin typeface="Andika" panose="02000000000000000000" pitchFamily="2" charset="0"/>
              </a:rPr>
              <a:t>Can you name the items?</a:t>
            </a:r>
          </a:p>
        </p:txBody>
      </p:sp>
      <p:pic>
        <p:nvPicPr>
          <p:cNvPr id="7" name="Picture 6" descr="A red apple with green leaves&#10;&#10;Description automatically generated">
            <a:extLst>
              <a:ext uri="{FF2B5EF4-FFF2-40B4-BE49-F238E27FC236}">
                <a16:creationId xmlns:a16="http://schemas.microsoft.com/office/drawing/2014/main" id="{2B1F5CBC-B44B-FB7E-18D0-CFFA33C27F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8994" y="1281274"/>
            <a:ext cx="1683417" cy="1627303"/>
          </a:xfrm>
          <a:prstGeom prst="rect">
            <a:avLst/>
          </a:prstGeom>
        </p:spPr>
      </p:pic>
      <p:pic>
        <p:nvPicPr>
          <p:cNvPr id="17" name="Picture 16" descr="A yellow pencil with black stripes&#10;&#10;Description automatically generated">
            <a:extLst>
              <a:ext uri="{FF2B5EF4-FFF2-40B4-BE49-F238E27FC236}">
                <a16:creationId xmlns:a16="http://schemas.microsoft.com/office/drawing/2014/main" id="{AD546FBD-FF1C-3CE8-89D3-78E84351A88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36418" y="2248315"/>
            <a:ext cx="1421823" cy="1320523"/>
          </a:xfrm>
          <a:prstGeom prst="rect">
            <a:avLst/>
          </a:prstGeom>
        </p:spPr>
      </p:pic>
      <p:pic>
        <p:nvPicPr>
          <p:cNvPr id="23" name="Picture 22" descr="A close-up of a table&#10;&#10;Description automatically generated">
            <a:extLst>
              <a:ext uri="{FF2B5EF4-FFF2-40B4-BE49-F238E27FC236}">
                <a16:creationId xmlns:a16="http://schemas.microsoft.com/office/drawing/2014/main" id="{C6204908-5B15-D979-BF6D-EBE6D61EBED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8802" b="92080" l="5814" r="93895">
                        <a14:foregroundMark x1="5988" y1="38085" x2="5814" y2="51171"/>
                        <a14:foregroundMark x1="20116" y1="18802" x2="73488" y2="20592"/>
                        <a14:foregroundMark x1="92384" y1="36295" x2="92849" y2="48347"/>
                        <a14:foregroundMark x1="89360" y1="45799" x2="76395" y2="40840"/>
                        <a14:foregroundMark x1="76395" y1="40840" x2="77209" y2="39118"/>
                        <a14:foregroundMark x1="82849" y1="53788" x2="82849" y2="46832"/>
                        <a14:foregroundMark x1="93895" y1="55028" x2="93023" y2="92080"/>
                      </a14:backgroundRemoval>
                    </a14:imgEffect>
                  </a14:imgLayer>
                </a14:imgProps>
              </a:ext>
            </a:extLst>
          </a:blip>
          <a:srcRect t="12572" r="1540"/>
          <a:stretch/>
        </p:blipFill>
        <p:spPr>
          <a:xfrm>
            <a:off x="191011" y="3789926"/>
            <a:ext cx="4066663" cy="3048363"/>
          </a:xfrm>
          <a:prstGeom prst="rect">
            <a:avLst/>
          </a:prstGeom>
        </p:spPr>
      </p:pic>
      <p:pic>
        <p:nvPicPr>
          <p:cNvPr id="26" name="Picture 25" descr="A gold medal with red white and blue ribbons&#10;&#10;Description automatically generated">
            <a:extLst>
              <a:ext uri="{FF2B5EF4-FFF2-40B4-BE49-F238E27FC236}">
                <a16:creationId xmlns:a16="http://schemas.microsoft.com/office/drawing/2014/main" id="{A0E6CFFD-06B5-0509-79F0-ECAC9B01C6F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6338" b="92574" l="9935" r="89984">
                        <a14:foregroundMark x1="50570" y1="92574" x2="50570" y2="92574"/>
                        <a14:foregroundMark x1="77687" y1="7810" x2="77687" y2="7810"/>
                        <a14:foregroundMark x1="66368" y1="6850" x2="66368" y2="6850"/>
                        <a14:foregroundMark x1="49349" y1="38540" x2="39088" y2="10691"/>
                        <a14:foregroundMark x1="39088" y1="10691" x2="34853" y2="6338"/>
                        <a14:foregroundMark x1="62541" y1="35595" x2="71417" y2="7554"/>
                        <a14:foregroundMark x1="71417" y1="7554" x2="70114" y2="68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19483" y="4018000"/>
            <a:ext cx="1421823" cy="1808540"/>
          </a:xfrm>
          <a:prstGeom prst="rect">
            <a:avLst/>
          </a:prstGeom>
        </p:spPr>
      </p:pic>
      <p:pic>
        <p:nvPicPr>
          <p:cNvPr id="3" name="Picture 2" descr="A colorful beach ball with white background&#10;&#10;Description automatically generated">
            <a:extLst>
              <a:ext uri="{FF2B5EF4-FFF2-40B4-BE49-F238E27FC236}">
                <a16:creationId xmlns:a16="http://schemas.microsoft.com/office/drawing/2014/main" id="{5FEEB34A-53C8-D6D4-4B28-56ABBBE24DC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75420" y="1597769"/>
            <a:ext cx="1901583" cy="1894815"/>
          </a:xfrm>
          <a:prstGeom prst="rect">
            <a:avLst/>
          </a:prstGeom>
        </p:spPr>
      </p:pic>
      <p:pic>
        <p:nvPicPr>
          <p:cNvPr id="5" name="Picture 4" descr="A camel with a blanket on its back&#10;&#10;Description automatically generated">
            <a:extLst>
              <a:ext uri="{FF2B5EF4-FFF2-40B4-BE49-F238E27FC236}">
                <a16:creationId xmlns:a16="http://schemas.microsoft.com/office/drawing/2014/main" id="{7C038B47-E6CE-9A64-A568-A1C3A802245F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8803" b="87606" l="3653" r="93379">
                        <a14:foregroundMark x1="6906" y1="25030" x2="9361" y2="29565"/>
                        <a14:foregroundMark x1="3824" y1="25695" x2="3824" y2="25695"/>
                        <a14:foregroundMark x1="57877" y1="18863" x2="57877" y2="18863"/>
                        <a14:foregroundMark x1="57877" y1="85852" x2="57877" y2="85852"/>
                        <a14:foregroundMark x1="57420" y1="87485" x2="57420" y2="87485"/>
                        <a14:foregroundMark x1="90582" y1="81620" x2="90582" y2="81620"/>
                        <a14:foregroundMark x1="93379" y1="86155" x2="93379" y2="86155"/>
                        <a14:foregroundMark x1="26256" y1="87485" x2="26256" y2="87485"/>
                        <a14:foregroundMark x1="73231" y1="87606" x2="73231" y2="87606"/>
                      </a14:backgroundRemoval>
                    </a14:imgEffect>
                  </a14:imgLayer>
                </a14:imgProps>
              </a:ext>
            </a:extLst>
          </a:blip>
          <a:srcRect l="2236" t="12137" r="4032" b="10933"/>
          <a:stretch/>
        </p:blipFill>
        <p:spPr>
          <a:xfrm>
            <a:off x="8408894" y="3906974"/>
            <a:ext cx="3783106" cy="2931316"/>
          </a:xfrm>
          <a:prstGeom prst="rect">
            <a:avLst/>
          </a:prstGeom>
        </p:spPr>
      </p:pic>
      <p:pic>
        <p:nvPicPr>
          <p:cNvPr id="6" name="Picture 5" descr="A bowl with blue and orange flowers&#10;&#10;Description automatically generated">
            <a:extLst>
              <a:ext uri="{FF2B5EF4-FFF2-40B4-BE49-F238E27FC236}">
                <a16:creationId xmlns:a16="http://schemas.microsoft.com/office/drawing/2014/main" id="{73581C84-AAD1-E09F-486C-B06E17AAC0C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9954" b="89931" l="7688" r="89952">
                        <a14:foregroundMark x1="7688" y1="24142" x2="26574" y2="64073"/>
                        <a14:foregroundMark x1="26574" y1="64073" x2="59625" y2="68078"/>
                        <a14:foregroundMark x1="59625" y1="68078" x2="81598" y2="42220"/>
                        <a14:foregroundMark x1="81598" y1="42220" x2="83354" y2="36957"/>
                        <a14:foregroundMark x1="20460" y1="43021" x2="61985" y2="43478"/>
                        <a14:foregroundMark x1="61985" y1="43478" x2="47094" y2="78604"/>
                        <a14:foregroundMark x1="47094" y1="78604" x2="23245" y2="46110"/>
                        <a14:foregroundMark x1="23245" y1="46110" x2="20036" y2="47483"/>
                        <a14:foregroundMark x1="75000" y1="70023" x2="71429" y2="59497"/>
                        <a14:foregroundMark x1="42373" y1="88902" x2="56295" y2="8810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31506" y="2248315"/>
            <a:ext cx="2252283" cy="1191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5413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037CBE42-55F4-843D-93FE-CCB578DE1E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2054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is the total of these amounts?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7302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tot</a:t>
            </a:r>
            <a:r>
              <a:rPr lang="en-GB" sz="8000" u="sng" dirty="0">
                <a:solidFill>
                  <a:schemeClr val="bg1"/>
                </a:solidFill>
              </a:rPr>
              <a:t>al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56480" y="2089655"/>
            <a:ext cx="2987715" cy="3849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8958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adjusted the metel pedels on their spaceship.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749531" y="340465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As they continued their journey, they discovered a magicel forest with actuel talking trees.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732906" y="4812498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Arriving at the crystel lake, Emile and Aimee marvelled at the totel beauty surrounding them.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39830" y="2097951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adjusted the met</a:t>
            </a:r>
            <a:r>
              <a:rPr lang="en-GB" sz="3600" u="sng" dirty="0">
                <a:solidFill>
                  <a:srgbClr val="FF0000"/>
                </a:solidFill>
              </a:rPr>
              <a:t>a</a:t>
            </a:r>
            <a:r>
              <a:rPr lang="en-GB" sz="3600" dirty="0">
                <a:solidFill>
                  <a:schemeClr val="bg1"/>
                </a:solidFill>
              </a:rPr>
              <a:t>l ped</a:t>
            </a:r>
            <a:r>
              <a:rPr lang="en-GB" sz="3600" u="sng" dirty="0">
                <a:solidFill>
                  <a:srgbClr val="FF0000"/>
                </a:solidFill>
              </a:rPr>
              <a:t>a</a:t>
            </a:r>
            <a:r>
              <a:rPr lang="en-GB" sz="3600" dirty="0">
                <a:solidFill>
                  <a:schemeClr val="bg1"/>
                </a:solidFill>
              </a:rPr>
              <a:t>ls on their spaceship.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750916" y="340434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As they continued their journey, they discovered a magic</a:t>
            </a:r>
            <a:r>
              <a:rPr lang="en-GB" sz="3600" u="sng" dirty="0">
                <a:solidFill>
                  <a:srgbClr val="FF0000"/>
                </a:solidFill>
              </a:rPr>
              <a:t>a</a:t>
            </a:r>
            <a:r>
              <a:rPr lang="en-GB" sz="3600" dirty="0">
                <a:solidFill>
                  <a:schemeClr val="bg1"/>
                </a:solidFill>
              </a:rPr>
              <a:t>l forest with actu</a:t>
            </a:r>
            <a:r>
              <a:rPr lang="en-GB" sz="3600" u="sng" dirty="0">
                <a:solidFill>
                  <a:srgbClr val="FF0000"/>
                </a:solidFill>
              </a:rPr>
              <a:t>a</a:t>
            </a:r>
            <a:r>
              <a:rPr lang="en-GB" sz="3600" dirty="0">
                <a:solidFill>
                  <a:schemeClr val="bg1"/>
                </a:solidFill>
              </a:rPr>
              <a:t>l talking trees.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723206" y="4784712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Arriving at the cryst</a:t>
            </a:r>
            <a:r>
              <a:rPr lang="en-GB" sz="3600" u="sng" dirty="0">
                <a:solidFill>
                  <a:srgbClr val="FF0000"/>
                </a:solidFill>
              </a:rPr>
              <a:t>a</a:t>
            </a:r>
            <a:r>
              <a:rPr lang="en-GB" sz="3600" dirty="0">
                <a:solidFill>
                  <a:schemeClr val="bg1"/>
                </a:solidFill>
              </a:rPr>
              <a:t>l lake, Emile and Aimee marvelled at the tot</a:t>
            </a:r>
            <a:r>
              <a:rPr lang="en-GB" sz="3600" u="sng" dirty="0">
                <a:solidFill>
                  <a:srgbClr val="FF0000"/>
                </a:solidFill>
              </a:rPr>
              <a:t>a</a:t>
            </a:r>
            <a:r>
              <a:rPr lang="en-GB" sz="3600" dirty="0">
                <a:solidFill>
                  <a:schemeClr val="bg1"/>
                </a:solidFill>
              </a:rPr>
              <a:t>l beauty surrounding them. 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3" grpId="0"/>
      <p:bldP spid="5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__m_l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__sp__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_ct__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3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m_t__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299091" cy="253156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/>
              <a:t>metal </a:t>
            </a:r>
          </a:p>
          <a:p>
            <a:pPr algn="ctr"/>
            <a:r>
              <a:rPr lang="en-GB" sz="3600" dirty="0"/>
              <a:t>hospital </a:t>
            </a:r>
          </a:p>
          <a:p>
            <a:pPr algn="ctr"/>
            <a:r>
              <a:rPr lang="en-GB" sz="3600" dirty="0"/>
              <a:t>animal </a:t>
            </a:r>
          </a:p>
          <a:p>
            <a:pPr algn="ctr"/>
            <a:r>
              <a:rPr lang="en-GB" sz="3600" dirty="0"/>
              <a:t>actual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3043934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2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</a:t>
            </a:r>
            <a:r>
              <a:rPr lang="en-GB" sz="32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ital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ct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ual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3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sz="43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sz="43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sz="43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299091" cy="253156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/>
              <a:t>metal </a:t>
            </a:r>
          </a:p>
          <a:p>
            <a:pPr algn="ctr"/>
            <a:r>
              <a:rPr lang="en-GB" sz="3600" dirty="0"/>
              <a:t>hospital </a:t>
            </a:r>
          </a:p>
          <a:p>
            <a:pPr algn="ctr"/>
            <a:r>
              <a:rPr lang="en-GB" sz="3600" dirty="0"/>
              <a:t>animal </a:t>
            </a:r>
          </a:p>
          <a:p>
            <a:pPr algn="ctr"/>
            <a:r>
              <a:rPr lang="en-GB" sz="3600" dirty="0"/>
              <a:t>actual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EDBE6B45-9653-8E17-735C-5B990B1A71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7E91426-D986-FD82-CDC2-0731195501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A878834-33C9-771A-727D-280F455B38BC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F55B9BF-74F4-5551-213A-EC79B912416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2606" y="1659102"/>
            <a:ext cx="7541428" cy="3979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1347788" indent="-126047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1.	metal </a:t>
            </a:r>
          </a:p>
          <a:p>
            <a:pPr marL="1347788" indent="-126047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2.	pedal </a:t>
            </a:r>
          </a:p>
          <a:p>
            <a:pPr marL="1347788" indent="-126047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3.	capital </a:t>
            </a:r>
          </a:p>
          <a:p>
            <a:pPr marL="1347788" indent="-126047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4.	hospital </a:t>
            </a:r>
          </a:p>
          <a:p>
            <a:pPr marL="1347788" indent="-126047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5.	animal</a:t>
            </a:r>
          </a:p>
          <a:p>
            <a:pPr marL="1347788" indent="-1260475">
              <a:lnSpc>
                <a:spcPct val="150000"/>
              </a:lnSpc>
              <a:spcBef>
                <a:spcPct val="0"/>
              </a:spcBef>
              <a:buAutoNum type="arabicPeriod" startAt="6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natural</a:t>
            </a:r>
          </a:p>
          <a:p>
            <a:pPr marL="1347788" indent="-126047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800" noProof="0" dirty="0">
                <a:solidFill>
                  <a:schemeClr val="tx1"/>
                </a:solidFill>
              </a:rPr>
              <a:t>7.	actual</a:t>
            </a:r>
          </a:p>
          <a:p>
            <a:pPr marL="1347788" indent="-126047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800" noProof="0" dirty="0">
                <a:solidFill>
                  <a:schemeClr val="tx1"/>
                </a:solidFill>
              </a:rPr>
              <a:t>8.	central</a:t>
            </a:r>
          </a:p>
          <a:p>
            <a:pPr marL="1347788" indent="-126047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800" noProof="0" dirty="0">
                <a:solidFill>
                  <a:schemeClr val="tx1"/>
                </a:solidFill>
              </a:rPr>
              <a:t>9.	final</a:t>
            </a:r>
          </a:p>
          <a:p>
            <a:pPr marL="1347788" indent="-126047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800" noProof="0" dirty="0">
                <a:solidFill>
                  <a:schemeClr val="tx1"/>
                </a:solidFill>
              </a:rPr>
              <a:t>10.	normal</a:t>
            </a:r>
          </a:p>
          <a:p>
            <a:pPr marL="1347788" indent="-126047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800" noProof="0" dirty="0">
                <a:solidFill>
                  <a:schemeClr val="tx1"/>
                </a:solidFill>
              </a:rPr>
              <a:t>11.	local</a:t>
            </a:r>
          </a:p>
          <a:p>
            <a:pPr marL="1347788" indent="-126047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800" noProof="0" dirty="0">
                <a:solidFill>
                  <a:schemeClr val="tx1"/>
                </a:solidFill>
              </a:rPr>
              <a:t>12.	total</a:t>
            </a:r>
            <a:endParaRPr lang="en-GB" sz="2800" noProof="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CAE7B51-4F21-7398-14C5-31600CDDAC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3E5D4244-95B2-7D52-4E49-7B807D71CD40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F8BB41A5-7DEF-0750-BE54-8BEE1754784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pic>
        <p:nvPicPr>
          <p:cNvPr id="7" name="Picture 6" descr="A red apple with green leaves&#10;&#10;Description automatically generated">
            <a:extLst>
              <a:ext uri="{FF2B5EF4-FFF2-40B4-BE49-F238E27FC236}">
                <a16:creationId xmlns:a16="http://schemas.microsoft.com/office/drawing/2014/main" id="{2B1F5CBC-B44B-FB7E-18D0-CFFA33C27F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8994" y="1281274"/>
            <a:ext cx="1683417" cy="1627303"/>
          </a:xfrm>
          <a:prstGeom prst="rect">
            <a:avLst/>
          </a:prstGeom>
        </p:spPr>
      </p:pic>
      <p:pic>
        <p:nvPicPr>
          <p:cNvPr id="13" name="Picture 12" descr="A colorful beach ball with white background&#10;&#10;Description automatically generated">
            <a:extLst>
              <a:ext uri="{FF2B5EF4-FFF2-40B4-BE49-F238E27FC236}">
                <a16:creationId xmlns:a16="http://schemas.microsoft.com/office/drawing/2014/main" id="{967158EB-3019-9A13-7807-D74EE570152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75420" y="1597769"/>
            <a:ext cx="1901583" cy="1894815"/>
          </a:xfrm>
          <a:prstGeom prst="rect">
            <a:avLst/>
          </a:prstGeom>
        </p:spPr>
      </p:pic>
      <p:pic>
        <p:nvPicPr>
          <p:cNvPr id="15" name="Picture 14" descr="A camel with a blanket on its back&#10;&#10;Description automatically generated">
            <a:extLst>
              <a:ext uri="{FF2B5EF4-FFF2-40B4-BE49-F238E27FC236}">
                <a16:creationId xmlns:a16="http://schemas.microsoft.com/office/drawing/2014/main" id="{26171AF5-02C3-DE13-55FD-31A7B6BD3AD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8803" b="87606" l="3653" r="93379">
                        <a14:foregroundMark x1="6906" y1="25030" x2="9361" y2="29565"/>
                        <a14:foregroundMark x1="3824" y1="25695" x2="3824" y2="25695"/>
                        <a14:foregroundMark x1="57877" y1="18863" x2="57877" y2="18863"/>
                        <a14:foregroundMark x1="57877" y1="85852" x2="57877" y2="85852"/>
                        <a14:foregroundMark x1="57420" y1="87485" x2="57420" y2="87485"/>
                        <a14:foregroundMark x1="90582" y1="81620" x2="90582" y2="81620"/>
                        <a14:foregroundMark x1="93379" y1="86155" x2="93379" y2="86155"/>
                        <a14:foregroundMark x1="26256" y1="87485" x2="26256" y2="87485"/>
                        <a14:foregroundMark x1="73231" y1="87606" x2="73231" y2="87606"/>
                      </a14:backgroundRemoval>
                    </a14:imgEffect>
                  </a14:imgLayer>
                </a14:imgProps>
              </a:ext>
            </a:extLst>
          </a:blip>
          <a:srcRect l="2236" t="12137" r="4032" b="10933"/>
          <a:stretch/>
        </p:blipFill>
        <p:spPr>
          <a:xfrm>
            <a:off x="8408894" y="3906974"/>
            <a:ext cx="3783106" cy="2931316"/>
          </a:xfrm>
          <a:prstGeom prst="rect">
            <a:avLst/>
          </a:prstGeom>
        </p:spPr>
      </p:pic>
      <p:pic>
        <p:nvPicPr>
          <p:cNvPr id="17" name="Picture 16" descr="A yellow pencil with black stripes&#10;&#10;Description automatically generated">
            <a:extLst>
              <a:ext uri="{FF2B5EF4-FFF2-40B4-BE49-F238E27FC236}">
                <a16:creationId xmlns:a16="http://schemas.microsoft.com/office/drawing/2014/main" id="{AD546FBD-FF1C-3CE8-89D3-78E84351A88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36418" y="2248315"/>
            <a:ext cx="1421823" cy="1320523"/>
          </a:xfrm>
          <a:prstGeom prst="rect">
            <a:avLst/>
          </a:prstGeom>
        </p:spPr>
      </p:pic>
      <p:pic>
        <p:nvPicPr>
          <p:cNvPr id="23" name="Picture 22" descr="A close-up of a table&#10;&#10;Description automatically generated">
            <a:extLst>
              <a:ext uri="{FF2B5EF4-FFF2-40B4-BE49-F238E27FC236}">
                <a16:creationId xmlns:a16="http://schemas.microsoft.com/office/drawing/2014/main" id="{C6204908-5B15-D979-BF6D-EBE6D61EBED1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8802" b="92080" l="5814" r="93895">
                        <a14:foregroundMark x1="5988" y1="38085" x2="5814" y2="51171"/>
                        <a14:foregroundMark x1="20116" y1="18802" x2="73488" y2="20592"/>
                        <a14:foregroundMark x1="92384" y1="36295" x2="92849" y2="48347"/>
                        <a14:foregroundMark x1="89360" y1="45799" x2="76395" y2="40840"/>
                        <a14:foregroundMark x1="76395" y1="40840" x2="77209" y2="39118"/>
                        <a14:foregroundMark x1="82849" y1="53788" x2="82849" y2="46832"/>
                        <a14:foregroundMark x1="93895" y1="55028" x2="93023" y2="92080"/>
                      </a14:backgroundRemoval>
                    </a14:imgEffect>
                  </a14:imgLayer>
                </a14:imgProps>
              </a:ext>
            </a:extLst>
          </a:blip>
          <a:srcRect t="12572" r="1540"/>
          <a:stretch/>
        </p:blipFill>
        <p:spPr>
          <a:xfrm>
            <a:off x="191011" y="3789926"/>
            <a:ext cx="4066663" cy="3048363"/>
          </a:xfrm>
          <a:prstGeom prst="rect">
            <a:avLst/>
          </a:prstGeom>
        </p:spPr>
      </p:pic>
      <p:pic>
        <p:nvPicPr>
          <p:cNvPr id="25" name="Picture 24" descr="A bowl with blue and orange flowers&#10;&#10;Description automatically generated">
            <a:extLst>
              <a:ext uri="{FF2B5EF4-FFF2-40B4-BE49-F238E27FC236}">
                <a16:creationId xmlns:a16="http://schemas.microsoft.com/office/drawing/2014/main" id="{7E33B941-3B9D-EF8E-6A1A-3298968A90D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954" b="89931" l="7688" r="89952">
                        <a14:foregroundMark x1="7688" y1="24142" x2="26574" y2="64073"/>
                        <a14:foregroundMark x1="26574" y1="64073" x2="59625" y2="68078"/>
                        <a14:foregroundMark x1="59625" y1="68078" x2="81598" y2="42220"/>
                        <a14:foregroundMark x1="81598" y1="42220" x2="83354" y2="36957"/>
                        <a14:foregroundMark x1="20460" y1="43021" x2="61985" y2="43478"/>
                        <a14:foregroundMark x1="61985" y1="43478" x2="47094" y2="78604"/>
                        <a14:foregroundMark x1="47094" y1="78604" x2="23245" y2="46110"/>
                        <a14:foregroundMark x1="23245" y1="46110" x2="20036" y2="47483"/>
                        <a14:foregroundMark x1="75000" y1="70023" x2="71429" y2="59497"/>
                        <a14:foregroundMark x1="42373" y1="88902" x2="56295" y2="8810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31506" y="2248315"/>
            <a:ext cx="2252283" cy="1191584"/>
          </a:xfrm>
          <a:prstGeom prst="rect">
            <a:avLst/>
          </a:prstGeom>
        </p:spPr>
      </p:pic>
      <p:pic>
        <p:nvPicPr>
          <p:cNvPr id="26" name="Picture 25" descr="A gold medal with red white and blue ribbons&#10;&#10;Description automatically generated">
            <a:extLst>
              <a:ext uri="{FF2B5EF4-FFF2-40B4-BE49-F238E27FC236}">
                <a16:creationId xmlns:a16="http://schemas.microsoft.com/office/drawing/2014/main" id="{A0E6CFFD-06B5-0509-79F0-ECAC9B01C6F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6338" b="92574" l="9935" r="89984">
                        <a14:foregroundMark x1="50570" y1="92574" x2="50570" y2="92574"/>
                        <a14:foregroundMark x1="77687" y1="7810" x2="77687" y2="7810"/>
                        <a14:foregroundMark x1="66368" y1="6850" x2="66368" y2="6850"/>
                        <a14:foregroundMark x1="49349" y1="38540" x2="39088" y2="10691"/>
                        <a14:foregroundMark x1="39088" y1="10691" x2="34853" y2="6338"/>
                        <a14:foregroundMark x1="62541" y1="35595" x2="71417" y2="7554"/>
                        <a14:foregroundMark x1="71417" y1="7554" x2="70114" y2="68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19483" y="4018000"/>
            <a:ext cx="1421823" cy="180854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ADEFFEF-77CD-0967-9483-ED0734D9FF76}"/>
              </a:ext>
            </a:extLst>
          </p:cNvPr>
          <p:cNvSpPr txBox="1"/>
          <p:nvPr/>
        </p:nvSpPr>
        <p:spPr>
          <a:xfrm>
            <a:off x="475740" y="2597813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apple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DC1604-B3BD-66F4-6F09-E5B46DC566C3}"/>
              </a:ext>
            </a:extLst>
          </p:cNvPr>
          <p:cNvSpPr txBox="1"/>
          <p:nvPr/>
        </p:nvSpPr>
        <p:spPr>
          <a:xfrm>
            <a:off x="2847329" y="3004076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pencil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815A95-FA74-7C57-6EC0-94BBDA7CE260}"/>
              </a:ext>
            </a:extLst>
          </p:cNvPr>
          <p:cNvSpPr txBox="1"/>
          <p:nvPr/>
        </p:nvSpPr>
        <p:spPr>
          <a:xfrm>
            <a:off x="4983747" y="1768943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bowl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32D3D04-41AA-32C1-D02D-46326F36E93D}"/>
              </a:ext>
            </a:extLst>
          </p:cNvPr>
          <p:cNvSpPr txBox="1"/>
          <p:nvPr/>
        </p:nvSpPr>
        <p:spPr>
          <a:xfrm>
            <a:off x="9674208" y="2366251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ball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616FBC-EF6A-713F-41AB-18D9BDA57AF3}"/>
              </a:ext>
            </a:extLst>
          </p:cNvPr>
          <p:cNvSpPr txBox="1"/>
          <p:nvPr/>
        </p:nvSpPr>
        <p:spPr>
          <a:xfrm>
            <a:off x="1675579" y="5314107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table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8C0DBC6-4C0B-6540-F6AB-A092E443697F}"/>
              </a:ext>
            </a:extLst>
          </p:cNvPr>
          <p:cNvSpPr txBox="1"/>
          <p:nvPr/>
        </p:nvSpPr>
        <p:spPr>
          <a:xfrm>
            <a:off x="5024163" y="3497538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medal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4E2070A-A62F-E5DB-D512-F8DFD07BD345}"/>
              </a:ext>
            </a:extLst>
          </p:cNvPr>
          <p:cNvSpPr txBox="1"/>
          <p:nvPr/>
        </p:nvSpPr>
        <p:spPr>
          <a:xfrm>
            <a:off x="9061738" y="3651527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camel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FD4A94C-C931-A234-2578-077CD26D6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15656"/>
            <a:ext cx="12192000" cy="1325563"/>
          </a:xfrm>
        </p:spPr>
        <p:txBody>
          <a:bodyPr/>
          <a:lstStyle/>
          <a:p>
            <a:pPr algn="ctr"/>
            <a:r>
              <a:rPr lang="en-US" dirty="0">
                <a:latin typeface="Andika" panose="02000000000000000000" pitchFamily="2" charset="0"/>
              </a:rPr>
              <a:t>Can you hear the /l/ sound </a:t>
            </a:r>
            <a:br>
              <a:rPr lang="en-US" dirty="0">
                <a:latin typeface="Andika" panose="02000000000000000000" pitchFamily="2" charset="0"/>
              </a:rPr>
            </a:br>
            <a:r>
              <a:rPr lang="en-US" dirty="0">
                <a:latin typeface="Andika" panose="02000000000000000000" pitchFamily="2" charset="0"/>
              </a:rPr>
              <a:t>at the end of each word?</a:t>
            </a:r>
          </a:p>
        </p:txBody>
      </p:sp>
    </p:spTree>
    <p:extLst>
      <p:ext uri="{BB962C8B-B14F-4D97-AF65-F5344CB8AC3E}">
        <p14:creationId xmlns:p14="http://schemas.microsoft.com/office/powerpoint/2010/main" val="2563142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CA95EACD-16B7-CF48-7270-9BF9266391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80FED77-B436-2843-C039-BBF0C4E3257A}"/>
              </a:ext>
            </a:extLst>
          </p:cNvPr>
          <p:cNvSpPr txBox="1"/>
          <p:nvPr/>
        </p:nvSpPr>
        <p:spPr>
          <a:xfrm>
            <a:off x="4075908" y="4583162"/>
            <a:ext cx="2467766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apple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39DBB04-4C2A-8AFF-A22D-4F46D356B769}"/>
              </a:ext>
            </a:extLst>
          </p:cNvPr>
          <p:cNvSpPr txBox="1"/>
          <p:nvPr/>
        </p:nvSpPr>
        <p:spPr>
          <a:xfrm>
            <a:off x="361159" y="5170871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pencil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F3E3EA-CADA-1193-BC0A-D0DDC9DDC7DF}"/>
              </a:ext>
            </a:extLst>
          </p:cNvPr>
          <p:cNvSpPr txBox="1"/>
          <p:nvPr/>
        </p:nvSpPr>
        <p:spPr>
          <a:xfrm>
            <a:off x="361159" y="478989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bowl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A680C9B-0669-E928-B972-8C7412E91CB3}"/>
              </a:ext>
            </a:extLst>
          </p:cNvPr>
          <p:cNvSpPr txBox="1"/>
          <p:nvPr/>
        </p:nvSpPr>
        <p:spPr>
          <a:xfrm>
            <a:off x="361159" y="2131227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ball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C83362-5FA2-064A-8741-30D6B6BEC47D}"/>
              </a:ext>
            </a:extLst>
          </p:cNvPr>
          <p:cNvSpPr txBox="1"/>
          <p:nvPr/>
        </p:nvSpPr>
        <p:spPr>
          <a:xfrm>
            <a:off x="4075908" y="2928245"/>
            <a:ext cx="2467766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table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3FE763-289D-3979-4A10-F4A7A8D3CFF8}"/>
              </a:ext>
            </a:extLst>
          </p:cNvPr>
          <p:cNvSpPr txBox="1"/>
          <p:nvPr/>
        </p:nvSpPr>
        <p:spPr>
          <a:xfrm>
            <a:off x="4075908" y="1166842"/>
            <a:ext cx="2467767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medal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F73F2C6-7449-B172-C4B8-D65C9DC1E3DE}"/>
              </a:ext>
            </a:extLst>
          </p:cNvPr>
          <p:cNvSpPr txBox="1"/>
          <p:nvPr/>
        </p:nvSpPr>
        <p:spPr>
          <a:xfrm>
            <a:off x="361159" y="3618778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camel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FF62837-E5F0-F3EF-7CE6-5649EAEFC9E6}"/>
              </a:ext>
            </a:extLst>
          </p:cNvPr>
          <p:cNvSpPr txBox="1"/>
          <p:nvPr/>
        </p:nvSpPr>
        <p:spPr>
          <a:xfrm>
            <a:off x="7288306" y="262520"/>
            <a:ext cx="4542535" cy="3098721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Andika" panose="02000000000000000000" pitchFamily="2" charset="0"/>
              </a:rPr>
              <a:t>What sound do these words have in common?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FB497E-40E6-23B6-811D-12542AAD8675}"/>
              </a:ext>
            </a:extLst>
          </p:cNvPr>
          <p:cNvSpPr txBox="1"/>
          <p:nvPr/>
        </p:nvSpPr>
        <p:spPr>
          <a:xfrm>
            <a:off x="7275792" y="3848850"/>
            <a:ext cx="4555049" cy="234957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Andika" panose="02000000000000000000" pitchFamily="2" charset="0"/>
              </a:rPr>
              <a:t>Where in the word does the sound happen?</a:t>
            </a:r>
          </a:p>
        </p:txBody>
      </p:sp>
    </p:spTree>
    <p:extLst>
      <p:ext uri="{BB962C8B-B14F-4D97-AF65-F5344CB8AC3E}">
        <p14:creationId xmlns:p14="http://schemas.microsoft.com/office/powerpoint/2010/main" val="346703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CA95EACD-16B7-CF48-7270-9BF9266391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80FED77-B436-2843-C039-BBF0C4E3257A}"/>
              </a:ext>
            </a:extLst>
          </p:cNvPr>
          <p:cNvSpPr txBox="1"/>
          <p:nvPr/>
        </p:nvSpPr>
        <p:spPr>
          <a:xfrm>
            <a:off x="4075908" y="4583162"/>
            <a:ext cx="2467766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apple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39DBB04-4C2A-8AFF-A22D-4F46D356B769}"/>
              </a:ext>
            </a:extLst>
          </p:cNvPr>
          <p:cNvSpPr txBox="1"/>
          <p:nvPr/>
        </p:nvSpPr>
        <p:spPr>
          <a:xfrm>
            <a:off x="361159" y="5170871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pencil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F3E3EA-CADA-1193-BC0A-D0DDC9DDC7DF}"/>
              </a:ext>
            </a:extLst>
          </p:cNvPr>
          <p:cNvSpPr txBox="1"/>
          <p:nvPr/>
        </p:nvSpPr>
        <p:spPr>
          <a:xfrm>
            <a:off x="361159" y="478989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bowl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A680C9B-0669-E928-B972-8C7412E91CB3}"/>
              </a:ext>
            </a:extLst>
          </p:cNvPr>
          <p:cNvSpPr txBox="1"/>
          <p:nvPr/>
        </p:nvSpPr>
        <p:spPr>
          <a:xfrm>
            <a:off x="361159" y="2131227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ball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C83362-5FA2-064A-8741-30D6B6BEC47D}"/>
              </a:ext>
            </a:extLst>
          </p:cNvPr>
          <p:cNvSpPr txBox="1"/>
          <p:nvPr/>
        </p:nvSpPr>
        <p:spPr>
          <a:xfrm>
            <a:off x="4075908" y="2928245"/>
            <a:ext cx="2467766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table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3FE763-289D-3979-4A10-F4A7A8D3CFF8}"/>
              </a:ext>
            </a:extLst>
          </p:cNvPr>
          <p:cNvSpPr txBox="1"/>
          <p:nvPr/>
        </p:nvSpPr>
        <p:spPr>
          <a:xfrm>
            <a:off x="4075908" y="1166842"/>
            <a:ext cx="2467767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medal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F73F2C6-7449-B172-C4B8-D65C9DC1E3DE}"/>
              </a:ext>
            </a:extLst>
          </p:cNvPr>
          <p:cNvSpPr txBox="1"/>
          <p:nvPr/>
        </p:nvSpPr>
        <p:spPr>
          <a:xfrm>
            <a:off x="361159" y="3618778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camel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FF62837-E5F0-F3EF-7CE6-5649EAEFC9E6}"/>
              </a:ext>
            </a:extLst>
          </p:cNvPr>
          <p:cNvSpPr txBox="1"/>
          <p:nvPr/>
        </p:nvSpPr>
        <p:spPr>
          <a:xfrm>
            <a:off x="7198659" y="877401"/>
            <a:ext cx="4542535" cy="160043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Andika" panose="02000000000000000000" pitchFamily="2" charset="0"/>
              </a:rPr>
              <a:t>They all have the /l/ sound.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FB497E-40E6-23B6-811D-12542AAD8675}"/>
              </a:ext>
            </a:extLst>
          </p:cNvPr>
          <p:cNvSpPr txBox="1"/>
          <p:nvPr/>
        </p:nvSpPr>
        <p:spPr>
          <a:xfrm>
            <a:off x="7275792" y="3408372"/>
            <a:ext cx="4555049" cy="234957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Andika" panose="02000000000000000000" pitchFamily="2" charset="0"/>
              </a:rPr>
              <a:t>The /l/ sound is at the end of each word. </a:t>
            </a:r>
          </a:p>
        </p:txBody>
      </p:sp>
    </p:spTree>
    <p:extLst>
      <p:ext uri="{BB962C8B-B14F-4D97-AF65-F5344CB8AC3E}">
        <p14:creationId xmlns:p14="http://schemas.microsoft.com/office/powerpoint/2010/main" val="945903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F9D2FE6-B6BD-E09C-2003-480A62A2DE0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009158"/>
            <a:ext cx="9144000" cy="283717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/l/ sound 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spelt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end of words.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DDF67938-1532-3C96-2891-A39585853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50FE3059-D131-B605-C6CD-9F51DA46360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23A3F75-F448-C019-1E0C-1163B950151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B3B171A0-0D63-E9A1-0A58-3FCD69976F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79085"/>
            <a:ext cx="9530716" cy="204160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So far we have learned two more ways to spell </a:t>
            </a:r>
            <a:br>
              <a:rPr lang="en-GB" altLang="en-US" sz="2800" dirty="0">
                <a:solidFill>
                  <a:schemeClr val="bg1"/>
                </a:solidFill>
                <a:latin typeface="+mj-lt"/>
              </a:rPr>
            </a:br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the /l/ sound at the end of words. </a:t>
            </a:r>
            <a:br>
              <a:rPr lang="en-GB" altLang="en-US" sz="2800" dirty="0">
                <a:solidFill>
                  <a:schemeClr val="bg1"/>
                </a:solidFill>
                <a:latin typeface="+mj-lt"/>
              </a:rPr>
            </a:br>
            <a:br>
              <a:rPr lang="en-GB" altLang="en-US" sz="2800" dirty="0">
                <a:solidFill>
                  <a:schemeClr val="bg1"/>
                </a:solidFill>
                <a:latin typeface="+mj-lt"/>
              </a:rPr>
            </a:br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Do you remember the two new ways? 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D5DD416-9EA8-0490-50EF-FDAE11A76724}"/>
              </a:ext>
            </a:extLst>
          </p:cNvPr>
          <p:cNvSpPr txBox="1"/>
          <p:nvPr/>
        </p:nvSpPr>
        <p:spPr>
          <a:xfrm>
            <a:off x="1584961" y="5414312"/>
            <a:ext cx="9378603" cy="1123712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We’re going to learn another way</a:t>
            </a:r>
            <a:r>
              <a:rPr lang="en-GB" sz="3200" dirty="0"/>
              <a:t> </a:t>
            </a:r>
          </a:p>
          <a:p>
            <a:pPr algn="ctr"/>
            <a:r>
              <a:rPr lang="en-GB" sz="2800" dirty="0"/>
              <a:t>to make the /l/ sound.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0A27B8E-A017-879A-4DAF-361943967922}"/>
              </a:ext>
            </a:extLst>
          </p:cNvPr>
          <p:cNvGrpSpPr/>
          <p:nvPr/>
        </p:nvGrpSpPr>
        <p:grpSpPr>
          <a:xfrm>
            <a:off x="2824048" y="2413384"/>
            <a:ext cx="3701143" cy="2697448"/>
            <a:chOff x="574736" y="2205031"/>
            <a:chExt cx="3701143" cy="2697448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0118128E-C78F-D504-799D-4AB0731188C9}"/>
                </a:ext>
              </a:extLst>
            </p:cNvPr>
            <p:cNvGrpSpPr/>
            <p:nvPr/>
          </p:nvGrpSpPr>
          <p:grpSpPr>
            <a:xfrm>
              <a:off x="574736" y="2205031"/>
              <a:ext cx="3701143" cy="2697448"/>
              <a:chOff x="-1561" y="1794653"/>
              <a:chExt cx="3701143" cy="2697448"/>
            </a:xfrm>
          </p:grpSpPr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F79A1571-0602-D48F-F0D1-5B515A6A3265}"/>
                  </a:ext>
                </a:extLst>
              </p:cNvPr>
              <p:cNvSpPr/>
              <p:nvPr/>
            </p:nvSpPr>
            <p:spPr>
              <a:xfrm>
                <a:off x="695125" y="1794653"/>
                <a:ext cx="2037806" cy="2697448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EA405F37-4311-56A8-24BC-EC9A43ACE7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61" y="1847521"/>
                <a:ext cx="3701143" cy="5762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800" dirty="0">
                    <a:solidFill>
                      <a:schemeClr val="bg1"/>
                    </a:solidFill>
                    <a:latin typeface="+mj-lt"/>
                  </a:rPr>
                  <a:t>tab</a:t>
                </a:r>
                <a:r>
                  <a:rPr lang="en-GB" altLang="en-US" sz="2800" u="sng" dirty="0">
                    <a:solidFill>
                      <a:schemeClr val="bg1"/>
                    </a:solidFill>
                    <a:latin typeface="+mj-lt"/>
                  </a:rPr>
                  <a:t>le</a:t>
                </a:r>
                <a:endParaRPr lang="en-GB" altLang="en-US" sz="2800" b="1" u="sng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28" name="Picture 27" descr="A table with chairs and a plant&#10;&#10;Description automatically generated with low confidence">
              <a:extLst>
                <a:ext uri="{FF2B5EF4-FFF2-40B4-BE49-F238E27FC236}">
                  <a16:creationId xmlns:a16="http://schemas.microsoft.com/office/drawing/2014/main" id="{F9D4901B-15D4-BCC2-2723-D26C6B640A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71718" y="2834192"/>
              <a:ext cx="1645921" cy="1745734"/>
            </a:xfrm>
            <a:prstGeom prst="rect">
              <a:avLst/>
            </a:prstGeom>
          </p:spPr>
        </p:pic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AEABBBB-B4B7-1A0F-CD8A-1AAA45D197B1}"/>
              </a:ext>
            </a:extLst>
          </p:cNvPr>
          <p:cNvGrpSpPr/>
          <p:nvPr/>
        </p:nvGrpSpPr>
        <p:grpSpPr>
          <a:xfrm>
            <a:off x="5558540" y="2413384"/>
            <a:ext cx="3701143" cy="2697448"/>
            <a:chOff x="1803371" y="2277293"/>
            <a:chExt cx="3701143" cy="2697448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94D1A678-9D6C-5AE1-C0AD-FCB2C043AD11}"/>
                </a:ext>
              </a:extLst>
            </p:cNvPr>
            <p:cNvGrpSpPr/>
            <p:nvPr/>
          </p:nvGrpSpPr>
          <p:grpSpPr>
            <a:xfrm>
              <a:off x="1803371" y="2277293"/>
              <a:ext cx="3701143" cy="2697448"/>
              <a:chOff x="-1561" y="1794653"/>
              <a:chExt cx="3701143" cy="2697448"/>
            </a:xfrm>
          </p:grpSpPr>
          <p:sp>
            <p:nvSpPr>
              <p:cNvPr id="35" name="Rectangle: Rounded Corners 34">
                <a:extLst>
                  <a:ext uri="{FF2B5EF4-FFF2-40B4-BE49-F238E27FC236}">
                    <a16:creationId xmlns:a16="http://schemas.microsoft.com/office/drawing/2014/main" id="{4C71F930-3BAD-B95E-1ED6-6FE549466803}"/>
                  </a:ext>
                </a:extLst>
              </p:cNvPr>
              <p:cNvSpPr/>
              <p:nvPr/>
            </p:nvSpPr>
            <p:spPr>
              <a:xfrm>
                <a:off x="869326" y="1794653"/>
                <a:ext cx="1897385" cy="2697448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F9D3903-4B52-9D55-3E60-666A436C32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61" y="1847521"/>
                <a:ext cx="3701143" cy="5762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800" dirty="0">
                    <a:solidFill>
                      <a:schemeClr val="bg1"/>
                    </a:solidFill>
                    <a:latin typeface="+mj-lt"/>
                  </a:rPr>
                  <a:t>cam</a:t>
                </a:r>
                <a:r>
                  <a:rPr lang="en-GB" altLang="en-US" sz="2800" u="sng" dirty="0">
                    <a:solidFill>
                      <a:schemeClr val="bg1"/>
                    </a:solidFill>
                    <a:latin typeface="+mj-lt"/>
                  </a:rPr>
                  <a:t>el</a:t>
                </a:r>
                <a:endParaRPr lang="en-GB" altLang="en-US" sz="2800" b="1" u="sng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33" name="Picture 32" descr="A picture containing sky, outdoor, camel, colorful&#10;&#10;Description automatically generated">
              <a:extLst>
                <a:ext uri="{FF2B5EF4-FFF2-40B4-BE49-F238E27FC236}">
                  <a16:creationId xmlns:a16="http://schemas.microsoft.com/office/drawing/2014/main" id="{11F3653E-0B3E-BBDC-CE30-EBCAA8ACC1F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1296" y="2851768"/>
              <a:ext cx="1396093" cy="1861457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9B1E454A-7AA1-8924-F522-66FBAD618B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0642" y="174129"/>
            <a:ext cx="9530716" cy="148425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anyone spot what these words have in common?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23" y="452404"/>
            <a:ext cx="2321476" cy="2165903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7EFD597B-E62C-7B12-5D47-04E05F96E9F6}"/>
              </a:ext>
            </a:extLst>
          </p:cNvPr>
          <p:cNvGrpSpPr/>
          <p:nvPr/>
        </p:nvGrpSpPr>
        <p:grpSpPr>
          <a:xfrm>
            <a:off x="4437016" y="2258212"/>
            <a:ext cx="3701143" cy="2258370"/>
            <a:chOff x="-1561" y="1794653"/>
            <a:chExt cx="3701143" cy="2258370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37C075F4-DB15-C334-A2A0-1C94C31C5F89}"/>
                </a:ext>
              </a:extLst>
            </p:cNvPr>
            <p:cNvSpPr/>
            <p:nvPr/>
          </p:nvSpPr>
          <p:spPr>
            <a:xfrm>
              <a:off x="498028" y="1794653"/>
              <a:ext cx="2557313" cy="2258370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D645918-6F8A-B270-F36B-17A0330A5F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hospital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926896B-5C85-928C-FC70-3E3577E413ED}"/>
              </a:ext>
            </a:extLst>
          </p:cNvPr>
          <p:cNvGrpSpPr/>
          <p:nvPr/>
        </p:nvGrpSpPr>
        <p:grpSpPr>
          <a:xfrm>
            <a:off x="1245314" y="2274008"/>
            <a:ext cx="3701143" cy="2258370"/>
            <a:chOff x="1803371" y="2277293"/>
            <a:chExt cx="3701143" cy="225837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AEFEED7-6309-159A-6255-E4E2D26A926D}"/>
                </a:ext>
              </a:extLst>
            </p:cNvPr>
            <p:cNvGrpSpPr/>
            <p:nvPr/>
          </p:nvGrpSpPr>
          <p:grpSpPr>
            <a:xfrm>
              <a:off x="1803371" y="2277293"/>
              <a:ext cx="3701143" cy="2258370"/>
              <a:chOff x="-1561" y="1794653"/>
              <a:chExt cx="3701143" cy="2697448"/>
            </a:xfrm>
          </p:grpSpPr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FA36166D-F06A-ADBE-4322-D4989AFE2253}"/>
                  </a:ext>
                </a:extLst>
              </p:cNvPr>
              <p:cNvSpPr/>
              <p:nvPr/>
            </p:nvSpPr>
            <p:spPr>
              <a:xfrm>
                <a:off x="523096" y="1794653"/>
                <a:ext cx="2557314" cy="2697448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9FFC6E0C-537C-B410-4E47-EB4CB00BB1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61" y="1847521"/>
                <a:ext cx="3701143" cy="5762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800" dirty="0">
                    <a:solidFill>
                      <a:schemeClr val="bg1"/>
                    </a:solidFill>
                    <a:latin typeface="+mj-lt"/>
                  </a:rPr>
                  <a:t>metal</a:t>
                </a:r>
                <a:endParaRPr lang="en-GB" altLang="en-US" sz="28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5" name="Picture 4" descr="A close-up of a machine&#10;&#10;Description automatically generated with low confidence">
              <a:extLst>
                <a:ext uri="{FF2B5EF4-FFF2-40B4-BE49-F238E27FC236}">
                  <a16:creationId xmlns:a16="http://schemas.microsoft.com/office/drawing/2014/main" id="{F0512CC9-A002-3619-E295-66DBE74AA21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78106" y="2834192"/>
              <a:ext cx="2238270" cy="1494159"/>
            </a:xfrm>
            <a:prstGeom prst="rect">
              <a:avLst/>
            </a:prstGeom>
          </p:spPr>
        </p:pic>
      </p:grpSp>
      <p:pic>
        <p:nvPicPr>
          <p:cNvPr id="7" name="Picture 6" descr="A picture containing indoor, wall, floor, room&#10;&#10;Description automatically generated">
            <a:extLst>
              <a:ext uri="{FF2B5EF4-FFF2-40B4-BE49-F238E27FC236}">
                <a16:creationId xmlns:a16="http://schemas.microsoft.com/office/drawing/2014/main" id="{B887B596-E5CE-CD73-62FE-419B18BE979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5720" y="2834192"/>
            <a:ext cx="2238270" cy="1482085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33C97FA4-CB65-E70F-1582-6C2CB430E6BF}"/>
              </a:ext>
            </a:extLst>
          </p:cNvPr>
          <p:cNvGrpSpPr/>
          <p:nvPr/>
        </p:nvGrpSpPr>
        <p:grpSpPr>
          <a:xfrm>
            <a:off x="7404256" y="2248671"/>
            <a:ext cx="3701143" cy="2277451"/>
            <a:chOff x="6843521" y="2258212"/>
            <a:chExt cx="3701143" cy="2277451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10709F0E-D93B-566B-28EA-3438A520C6B6}"/>
                </a:ext>
              </a:extLst>
            </p:cNvPr>
            <p:cNvGrpSpPr/>
            <p:nvPr/>
          </p:nvGrpSpPr>
          <p:grpSpPr>
            <a:xfrm>
              <a:off x="6843521" y="2258212"/>
              <a:ext cx="3701143" cy="2277451"/>
              <a:chOff x="-1561" y="1794653"/>
              <a:chExt cx="3701143" cy="2277451"/>
            </a:xfrm>
          </p:grpSpPr>
          <p:sp>
            <p:nvSpPr>
              <p:cNvPr id="23" name="Rectangle: Rounded Corners 22">
                <a:extLst>
                  <a:ext uri="{FF2B5EF4-FFF2-40B4-BE49-F238E27FC236}">
                    <a16:creationId xmlns:a16="http://schemas.microsoft.com/office/drawing/2014/main" id="{99383C3D-FDAD-4AFB-9565-27EAAD71D1D5}"/>
                  </a:ext>
                </a:extLst>
              </p:cNvPr>
              <p:cNvSpPr/>
              <p:nvPr/>
            </p:nvSpPr>
            <p:spPr>
              <a:xfrm>
                <a:off x="632828" y="1794653"/>
                <a:ext cx="2557313" cy="2277451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EA182B3F-4123-9CD6-FA51-DBCF28EA71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61" y="1847521"/>
                <a:ext cx="3701143" cy="5762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800" dirty="0">
                    <a:solidFill>
                      <a:schemeClr val="bg1"/>
                    </a:solidFill>
                    <a:latin typeface="+mj-lt"/>
                  </a:rPr>
                  <a:t>pedal</a:t>
                </a:r>
                <a:endParaRPr lang="en-GB" altLang="en-US" sz="28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9" name="Picture 8" descr="A picture containing outdoor, metal, close&#10;&#10;Description automatically generated">
              <a:extLst>
                <a:ext uri="{FF2B5EF4-FFF2-40B4-BE49-F238E27FC236}">
                  <a16:creationId xmlns:a16="http://schemas.microsoft.com/office/drawing/2014/main" id="{B062EB47-5BAB-8736-048E-B5F35F16D7F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37838" y="2832389"/>
              <a:ext cx="2226134" cy="148150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9B1E454A-7AA1-8924-F522-66FBAD618B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0642" y="174129"/>
            <a:ext cx="9530716" cy="148425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anyone spot what these words have in common?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23" y="452404"/>
            <a:ext cx="2321476" cy="2165903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7EFD597B-E62C-7B12-5D47-04E05F96E9F6}"/>
              </a:ext>
            </a:extLst>
          </p:cNvPr>
          <p:cNvGrpSpPr/>
          <p:nvPr/>
        </p:nvGrpSpPr>
        <p:grpSpPr>
          <a:xfrm>
            <a:off x="4425863" y="2136074"/>
            <a:ext cx="3701143" cy="2258370"/>
            <a:chOff x="-1561" y="1794653"/>
            <a:chExt cx="3701143" cy="2258370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37C075F4-DB15-C334-A2A0-1C94C31C5F89}"/>
                </a:ext>
              </a:extLst>
            </p:cNvPr>
            <p:cNvSpPr/>
            <p:nvPr/>
          </p:nvSpPr>
          <p:spPr>
            <a:xfrm>
              <a:off x="498028" y="1794653"/>
              <a:ext cx="2557313" cy="2258370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D645918-6F8A-B270-F36B-17A0330A5F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hospit</a:t>
              </a:r>
              <a:r>
                <a:rPr lang="en-GB" altLang="en-US" sz="2800" u="sng" dirty="0">
                  <a:solidFill>
                    <a:srgbClr val="7030A0"/>
                  </a:solidFill>
                  <a:latin typeface="+mj-lt"/>
                </a:rPr>
                <a:t>al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8D5DD416-9EA8-0490-50EF-FDAE11A76724}"/>
              </a:ext>
            </a:extLst>
          </p:cNvPr>
          <p:cNvSpPr txBox="1"/>
          <p:nvPr/>
        </p:nvSpPr>
        <p:spPr>
          <a:xfrm>
            <a:off x="1482755" y="4825660"/>
            <a:ext cx="9378603" cy="1600438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4400" dirty="0"/>
              <a:t>They all have the /l/ sound at the end spelt </a:t>
            </a:r>
            <a:r>
              <a:rPr lang="en-GB" sz="4400" u="sng" dirty="0"/>
              <a:t>al</a:t>
            </a:r>
            <a:r>
              <a:rPr lang="en-GB" sz="4400" dirty="0"/>
              <a:t>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926896B-5C85-928C-FC70-3E3577E413ED}"/>
              </a:ext>
            </a:extLst>
          </p:cNvPr>
          <p:cNvGrpSpPr/>
          <p:nvPr/>
        </p:nvGrpSpPr>
        <p:grpSpPr>
          <a:xfrm>
            <a:off x="1234161" y="2151870"/>
            <a:ext cx="3701143" cy="2258370"/>
            <a:chOff x="1803371" y="2277293"/>
            <a:chExt cx="3701143" cy="225837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AEFEED7-6309-159A-6255-E4E2D26A926D}"/>
                </a:ext>
              </a:extLst>
            </p:cNvPr>
            <p:cNvGrpSpPr/>
            <p:nvPr/>
          </p:nvGrpSpPr>
          <p:grpSpPr>
            <a:xfrm>
              <a:off x="1803371" y="2277293"/>
              <a:ext cx="3701143" cy="2258370"/>
              <a:chOff x="-1561" y="1794653"/>
              <a:chExt cx="3701143" cy="2697448"/>
            </a:xfrm>
          </p:grpSpPr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FA36166D-F06A-ADBE-4322-D4989AFE2253}"/>
                  </a:ext>
                </a:extLst>
              </p:cNvPr>
              <p:cNvSpPr/>
              <p:nvPr/>
            </p:nvSpPr>
            <p:spPr>
              <a:xfrm>
                <a:off x="523096" y="1794653"/>
                <a:ext cx="2557314" cy="2697448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9FFC6E0C-537C-B410-4E47-EB4CB00BB1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61" y="1847521"/>
                <a:ext cx="3701143" cy="688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800" dirty="0">
                    <a:solidFill>
                      <a:schemeClr val="bg1"/>
                    </a:solidFill>
                    <a:latin typeface="+mj-lt"/>
                  </a:rPr>
                  <a:t>met</a:t>
                </a:r>
                <a:r>
                  <a:rPr lang="en-GB" altLang="en-US" sz="2800" u="sng" dirty="0">
                    <a:solidFill>
                      <a:srgbClr val="7030A0"/>
                    </a:solidFill>
                    <a:latin typeface="+mj-lt"/>
                  </a:rPr>
                  <a:t>al</a:t>
                </a:r>
                <a:endParaRPr lang="en-GB" altLang="en-US" sz="2800" b="1" u="sng" dirty="0">
                  <a:solidFill>
                    <a:srgbClr val="7030A0"/>
                  </a:solidFill>
                  <a:latin typeface="+mj-lt"/>
                </a:endParaRPr>
              </a:p>
            </p:txBody>
          </p:sp>
        </p:grpSp>
        <p:pic>
          <p:nvPicPr>
            <p:cNvPr id="5" name="Picture 4" descr="A close-up of a machine&#10;&#10;Description automatically generated with low confidence">
              <a:extLst>
                <a:ext uri="{FF2B5EF4-FFF2-40B4-BE49-F238E27FC236}">
                  <a16:creationId xmlns:a16="http://schemas.microsoft.com/office/drawing/2014/main" id="{F0512CC9-A002-3619-E295-66DBE74AA21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78106" y="2834192"/>
              <a:ext cx="2238270" cy="1494159"/>
            </a:xfrm>
            <a:prstGeom prst="rect">
              <a:avLst/>
            </a:prstGeom>
          </p:spPr>
        </p:pic>
      </p:grpSp>
      <p:pic>
        <p:nvPicPr>
          <p:cNvPr id="7" name="Picture 6" descr="A picture containing indoor, wall, floor, room&#10;&#10;Description automatically generated">
            <a:extLst>
              <a:ext uri="{FF2B5EF4-FFF2-40B4-BE49-F238E27FC236}">
                <a16:creationId xmlns:a16="http://schemas.microsoft.com/office/drawing/2014/main" id="{B887B596-E5CE-CD73-62FE-419B18BE979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4567" y="2712054"/>
            <a:ext cx="2238270" cy="1482085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33C97FA4-CB65-E70F-1582-6C2CB430E6BF}"/>
              </a:ext>
            </a:extLst>
          </p:cNvPr>
          <p:cNvGrpSpPr/>
          <p:nvPr/>
        </p:nvGrpSpPr>
        <p:grpSpPr>
          <a:xfrm>
            <a:off x="7393103" y="2126533"/>
            <a:ext cx="3701143" cy="2277451"/>
            <a:chOff x="6843521" y="2258212"/>
            <a:chExt cx="3701143" cy="2277451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10709F0E-D93B-566B-28EA-3438A520C6B6}"/>
                </a:ext>
              </a:extLst>
            </p:cNvPr>
            <p:cNvGrpSpPr/>
            <p:nvPr/>
          </p:nvGrpSpPr>
          <p:grpSpPr>
            <a:xfrm>
              <a:off x="6843521" y="2258212"/>
              <a:ext cx="3701143" cy="2277451"/>
              <a:chOff x="-1561" y="1794653"/>
              <a:chExt cx="3701143" cy="2277451"/>
            </a:xfrm>
          </p:grpSpPr>
          <p:sp>
            <p:nvSpPr>
              <p:cNvPr id="23" name="Rectangle: Rounded Corners 22">
                <a:extLst>
                  <a:ext uri="{FF2B5EF4-FFF2-40B4-BE49-F238E27FC236}">
                    <a16:creationId xmlns:a16="http://schemas.microsoft.com/office/drawing/2014/main" id="{99383C3D-FDAD-4AFB-9565-27EAAD71D1D5}"/>
                  </a:ext>
                </a:extLst>
              </p:cNvPr>
              <p:cNvSpPr/>
              <p:nvPr/>
            </p:nvSpPr>
            <p:spPr>
              <a:xfrm>
                <a:off x="632828" y="1794653"/>
                <a:ext cx="2557313" cy="2277451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EA182B3F-4123-9CD6-FA51-DBCF28EA71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61" y="1847521"/>
                <a:ext cx="3701143" cy="5762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800" dirty="0">
                    <a:solidFill>
                      <a:schemeClr val="bg1"/>
                    </a:solidFill>
                    <a:latin typeface="+mj-lt"/>
                  </a:rPr>
                  <a:t>ped</a:t>
                </a:r>
                <a:r>
                  <a:rPr lang="en-GB" altLang="en-US" sz="2800" u="sng" dirty="0">
                    <a:solidFill>
                      <a:srgbClr val="7030A0"/>
                    </a:solidFill>
                    <a:latin typeface="+mj-lt"/>
                  </a:rPr>
                  <a:t>al</a:t>
                </a:r>
                <a:endParaRPr lang="en-GB" altLang="en-US" sz="28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9" name="Picture 8" descr="A picture containing outdoor, metal, close&#10;&#10;Description automatically generated">
              <a:extLst>
                <a:ext uri="{FF2B5EF4-FFF2-40B4-BE49-F238E27FC236}">
                  <a16:creationId xmlns:a16="http://schemas.microsoft.com/office/drawing/2014/main" id="{B062EB47-5BAB-8736-048E-B5F35F16D7F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37838" y="2832389"/>
              <a:ext cx="2226134" cy="148150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7965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650</Words>
  <Application>Microsoft Office PowerPoint</Application>
  <PresentationFormat>Widescreen</PresentationFormat>
  <Paragraphs>126</Paragraphs>
  <Slides>24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Arial</vt:lpstr>
      <vt:lpstr>Andika</vt:lpstr>
      <vt:lpstr>Office Theme</vt:lpstr>
      <vt:lpstr> How to Use this PowerPoint</vt:lpstr>
      <vt:lpstr>Can you name the items?</vt:lpstr>
      <vt:lpstr>Can you hear the /l/ sound  at the end of each word?</vt:lpstr>
      <vt:lpstr>PowerPoint Presentation</vt:lpstr>
      <vt:lpstr>PowerPoint Presentation</vt:lpstr>
      <vt:lpstr>The /l/ sound  spelt al  at the end of words.</vt:lpstr>
      <vt:lpstr>So far we have learned two more ways to spell  the /l/ sound at the end of words.   Do you remember the two new ways? </vt:lpstr>
      <vt:lpstr>Can anyone spot what these words have in common?</vt:lpstr>
      <vt:lpstr>Can anyone spot what these words have in common?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36</cp:revision>
  <dcterms:created xsi:type="dcterms:W3CDTF">2022-05-31T09:42:07Z</dcterms:created>
  <dcterms:modified xsi:type="dcterms:W3CDTF">2026-04-23T11:55:16Z</dcterms:modified>
</cp:coreProperties>
</file>