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9"/>
  </p:notesMasterIdLst>
  <p:sldIdLst>
    <p:sldId id="390" r:id="rId2"/>
    <p:sldId id="274" r:id="rId3"/>
    <p:sldId id="294" r:id="rId4"/>
    <p:sldId id="378" r:id="rId5"/>
    <p:sldId id="409" r:id="rId6"/>
    <p:sldId id="405" r:id="rId7"/>
    <p:sldId id="406" r:id="rId8"/>
    <p:sldId id="407" r:id="rId9"/>
    <p:sldId id="408" r:id="rId10"/>
    <p:sldId id="401" r:id="rId11"/>
    <p:sldId id="396" r:id="rId12"/>
    <p:sldId id="397" r:id="rId13"/>
    <p:sldId id="398" r:id="rId14"/>
    <p:sldId id="399" r:id="rId15"/>
    <p:sldId id="379" r:id="rId16"/>
    <p:sldId id="365" r:id="rId17"/>
    <p:sldId id="277" r:id="rId18"/>
  </p:sldIdLst>
  <p:sldSz cx="12192000" cy="6858000"/>
  <p:notesSz cx="6858000" cy="9144000"/>
  <p:embeddedFontLst>
    <p:embeddedFont>
      <p:font typeface="Andika" panose="02000000000000000000" pitchFamily="2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C4FC310-F7EC-4C08-BDFE-005DEEEBA327}" v="25" dt="2026-06-03T09:20:31.04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 varScale="1">
        <p:scale>
          <a:sx n="88" d="100"/>
          <a:sy n="88" d="100"/>
        </p:scale>
        <p:origin x="594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-5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tableStyles" Target="tableStyles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6-03T09:20:31.040" v="3110"/>
      <pc:docMkLst>
        <pc:docMk/>
      </pc:docMkLst>
      <pc:sldChg chg="modSp add mod modTransition modAnim">
        <pc:chgData name="Glen Jones" userId="e846aaca-4b24-4b13-b0d0-f2308e16b284" providerId="ADAL" clId="{ED47ACC3-9597-4D89-A1DC-43CF280EF274}" dt="2026-06-03T09:18:59.686" v="3089"/>
        <pc:sldMkLst>
          <pc:docMk/>
          <pc:sldMk cId="202694735" sldId="378"/>
        </pc:sldMkLst>
        <pc:spChg chg="mod">
          <ac:chgData name="Glen Jones" userId="e846aaca-4b24-4b13-b0d0-f2308e16b284" providerId="ADAL" clId="{ED47ACC3-9597-4D89-A1DC-43CF280EF274}" dt="2026-06-03T09:18:04.329" v="3075" actId="1076"/>
          <ac:spMkLst>
            <pc:docMk/>
            <pc:sldMk cId="202694735" sldId="378"/>
            <ac:spMk id="2" creationId="{871F52B6-B1E5-A1FF-1BD3-5FF6AF4DC0F8}"/>
          </ac:spMkLst>
        </pc:spChg>
      </pc:sldChg>
      <pc:sldChg chg="modSp">
        <pc:chgData name="Glen Jones" userId="e846aaca-4b24-4b13-b0d0-f2308e16b284" providerId="ADAL" clId="{ED47ACC3-9597-4D89-A1DC-43CF280EF274}" dt="2026-06-03T09:20:31.040" v="3110"/>
        <pc:sldMkLst>
          <pc:docMk/>
          <pc:sldMk cId="3097529653" sldId="397"/>
        </pc:sldMkLst>
        <pc:spChg chg="mod">
          <ac:chgData name="Glen Jones" userId="e846aaca-4b24-4b13-b0d0-f2308e16b284" providerId="ADAL" clId="{ED47ACC3-9597-4D89-A1DC-43CF280EF274}" dt="2026-06-03T09:20:31.040" v="3110"/>
          <ac:spMkLst>
            <pc:docMk/>
            <pc:sldMk cId="3097529653" sldId="397"/>
            <ac:spMk id="37" creationId="{06107483-4709-62AD-2A1B-84BBC69FEF83}"/>
          </ac:spMkLst>
        </pc:spChg>
      </pc:sldChg>
      <pc:sldChg chg="modSp mod">
        <pc:chgData name="Glen Jones" userId="e846aaca-4b24-4b13-b0d0-f2308e16b284" providerId="ADAL" clId="{ED47ACC3-9597-4D89-A1DC-43CF280EF274}" dt="2026-06-03T09:20:28.691" v="3109" actId="27636"/>
        <pc:sldMkLst>
          <pc:docMk/>
          <pc:sldMk cId="3699503232" sldId="398"/>
        </pc:sldMkLst>
        <pc:spChg chg="mod">
          <ac:chgData name="Glen Jones" userId="e846aaca-4b24-4b13-b0d0-f2308e16b284" providerId="ADAL" clId="{ED47ACC3-9597-4D89-A1DC-43CF280EF274}" dt="2026-06-03T09:20:28.691" v="3109" actId="27636"/>
          <ac:spMkLst>
            <pc:docMk/>
            <pc:sldMk cId="3699503232" sldId="398"/>
            <ac:spMk id="35" creationId="{EBCB0EE4-5AEE-2367-5ED7-028B9A35C556}"/>
          </ac:spMkLst>
        </pc:spChg>
      </pc:sldChg>
      <pc:sldChg chg="modSp mod">
        <pc:chgData name="Glen Jones" userId="e846aaca-4b24-4b13-b0d0-f2308e16b284" providerId="ADAL" clId="{ED47ACC3-9597-4D89-A1DC-43CF280EF274}" dt="2026-06-03T09:20:24.871" v="3107" actId="20577"/>
        <pc:sldMkLst>
          <pc:docMk/>
          <pc:sldMk cId="2033382739" sldId="399"/>
        </pc:sldMkLst>
        <pc:spChg chg="mod">
          <ac:chgData name="Glen Jones" userId="e846aaca-4b24-4b13-b0d0-f2308e16b284" providerId="ADAL" clId="{ED47ACC3-9597-4D89-A1DC-43CF280EF274}" dt="2026-06-03T09:20:18.610" v="3096" actId="27636"/>
          <ac:spMkLst>
            <pc:docMk/>
            <pc:sldMk cId="2033382739" sldId="399"/>
            <ac:spMk id="18" creationId="{2A36D144-C64E-458A-5545-E6A71AB6A085}"/>
          </ac:spMkLst>
        </pc:spChg>
        <pc:spChg chg="mod">
          <ac:chgData name="Glen Jones" userId="e846aaca-4b24-4b13-b0d0-f2308e16b284" providerId="ADAL" clId="{ED47ACC3-9597-4D89-A1DC-43CF280EF274}" dt="2026-06-03T09:20:24.871" v="3107" actId="20577"/>
          <ac:spMkLst>
            <pc:docMk/>
            <pc:sldMk cId="2033382739" sldId="399"/>
            <ac:spMk id="28" creationId="{875C64D8-D7D2-CB65-7011-B3351E1905B6}"/>
          </ac:spMkLst>
        </pc:spChg>
      </pc:sldChg>
      <pc:sldChg chg="modAnim">
        <pc:chgData name="Glen Jones" userId="e846aaca-4b24-4b13-b0d0-f2308e16b284" providerId="ADAL" clId="{ED47ACC3-9597-4D89-A1DC-43CF280EF274}" dt="2026-06-03T09:19:27.887" v="3090"/>
        <pc:sldMkLst>
          <pc:docMk/>
          <pc:sldMk cId="3050981844" sldId="406"/>
        </pc:sldMkLst>
      </pc:sldChg>
      <pc:sldChg chg="modAnim">
        <pc:chgData name="Glen Jones" userId="e846aaca-4b24-4b13-b0d0-f2308e16b284" providerId="ADAL" clId="{ED47ACC3-9597-4D89-A1DC-43CF280EF274}" dt="2026-06-03T09:19:30.966" v="3091"/>
        <pc:sldMkLst>
          <pc:docMk/>
          <pc:sldMk cId="542130431" sldId="407"/>
        </pc:sldMkLst>
      </pc:sldChg>
      <pc:sldChg chg="modAnim">
        <pc:chgData name="Glen Jones" userId="e846aaca-4b24-4b13-b0d0-f2308e16b284" providerId="ADAL" clId="{ED47ACC3-9597-4D89-A1DC-43CF280EF274}" dt="2026-06-03T09:19:34.481" v="3092"/>
        <pc:sldMkLst>
          <pc:docMk/>
          <pc:sldMk cId="1744151026" sldId="408"/>
        </pc:sldMkLst>
      </pc:sldChg>
      <pc:sldChg chg="modSp mod modTransition addAnim delAnim modAnim">
        <pc:chgData name="Glen Jones" userId="e846aaca-4b24-4b13-b0d0-f2308e16b284" providerId="ADAL" clId="{ED47ACC3-9597-4D89-A1DC-43CF280EF274}" dt="2026-06-03T09:18:58.319" v="3088"/>
        <pc:sldMkLst>
          <pc:docMk/>
          <pc:sldMk cId="3915907550" sldId="409"/>
        </pc:sldMkLst>
        <pc:spChg chg="mod">
          <ac:chgData name="Glen Jones" userId="e846aaca-4b24-4b13-b0d0-f2308e16b284" providerId="ADAL" clId="{ED47ACC3-9597-4D89-A1DC-43CF280EF274}" dt="2026-06-03T09:18:55.552" v="3087" actId="14100"/>
          <ac:spMkLst>
            <pc:docMk/>
            <pc:sldMk cId="3915907550" sldId="409"/>
            <ac:spMk id="2" creationId="{26BC2F23-02B7-D9AB-7D74-257BB8353482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03/06/2026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36213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2B3C8A-ED7A-F2E1-0B95-327A7FF648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99970C0-A9D3-6BB9-F048-C29E543E39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97E5CF-FD2E-FB2D-FFA0-98195F2B11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0142FF-EC03-0C7B-88B9-5AD711DE7C9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107871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C69A3-6DA2-549F-FEA2-E9BEAAA08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ABF796-F411-FDD3-1083-BD68CD0E17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7613F0-F685-3762-4061-EFFCE35D0E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915182-3DB1-AB9E-F8BC-4FB766E5D0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5891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8C571-F1CD-D650-8A98-3EDC85B5B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A1871F-E859-2E5F-96C7-9343D3E6E7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93EF85-8D7C-BA98-CC8E-2D4C918067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C5C812-BF3C-9DDE-6F14-BF2609717E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5059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51AA6A-2A63-77D9-4869-64B0F888E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FE0A76-F8C4-0316-B8EB-24FD5B6795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E8CEDE-327A-FE34-B0AD-6A739DB411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6B7C39-FE9E-D952-E8EB-2FD1E20B94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24843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09855-B985-A96A-CF6B-D10E33A1E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E0C07C-94D7-3DBC-D8E2-936C5A6D1C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8081A8-AAB2-002B-C7B4-CDCF1F26BB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D8AD70-DBB6-9595-FEB4-C098EECFC1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1996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We’ve missed a few due to screen limitations (perform, deform, uniform, transform,…) but it’s a great challenge for students!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79396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7EF66-A09C-A608-4E44-EB55A1A5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8ABBDC5-82DA-359F-222A-08F3A0C1E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B84C-6446-93FB-FBEA-FC1A6A1617DB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per form ing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A441D4E-25B3-A910-7B94-AB0F0E3E78FB}"/>
              </a:ext>
            </a:extLst>
          </p:cNvPr>
          <p:cNvSpPr txBox="1">
            <a:spLocks/>
          </p:cNvSpPr>
          <p:nvPr/>
        </p:nvSpPr>
        <p:spPr>
          <a:xfrm>
            <a:off x="1062604" y="1786286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9459A3-F243-FC17-BA53-72A8ADEACD0A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931618F-1E5E-5058-C0D9-36F42B96ABEE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FD788D0-1298-89AF-969D-A788C1A541FC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performing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685B9BA-40FC-8AFF-5A3D-BED388BC5355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B634666-9D39-0F1A-60E0-6EF817E84E2B}"/>
              </a:ext>
            </a:extLst>
          </p:cNvPr>
          <p:cNvSpPr txBox="1">
            <a:spLocks/>
          </p:cNvSpPr>
          <p:nvPr/>
        </p:nvSpPr>
        <p:spPr>
          <a:xfrm>
            <a:off x="895111" y="3065837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01E5D4-52FB-D6BA-DCAA-311BF4DC1146}"/>
              </a:ext>
            </a:extLst>
          </p:cNvPr>
          <p:cNvSpPr txBox="1">
            <a:spLocks/>
          </p:cNvSpPr>
          <p:nvPr/>
        </p:nvSpPr>
        <p:spPr>
          <a:xfrm>
            <a:off x="646006" y="4083527"/>
            <a:ext cx="10779391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“Form”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 as we can use it as a word on its own.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E5355D-57FE-AC24-6386-CD262EDF3283}"/>
              </a:ext>
            </a:extLst>
          </p:cNvPr>
          <p:cNvCxnSpPr>
            <a:cxnSpLocks/>
          </p:cNvCxnSpPr>
          <p:nvPr/>
        </p:nvCxnSpPr>
        <p:spPr>
          <a:xfrm>
            <a:off x="5166364" y="1133811"/>
            <a:ext cx="1977386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A155CA57-7712-F8C6-616D-5AC2BCCDFDDC}"/>
              </a:ext>
            </a:extLst>
          </p:cNvPr>
          <p:cNvSpPr/>
          <p:nvPr/>
        </p:nvSpPr>
        <p:spPr>
          <a:xfrm>
            <a:off x="7516156" y="210954"/>
            <a:ext cx="1581406" cy="1042852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BBF4ED4-164D-A37E-2745-14636A7517D3}"/>
              </a:ext>
            </a:extLst>
          </p:cNvPr>
          <p:cNvSpPr/>
          <p:nvPr/>
        </p:nvSpPr>
        <p:spPr>
          <a:xfrm>
            <a:off x="2808221" y="210954"/>
            <a:ext cx="2240980" cy="1042852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53DF298-13D7-1415-D7D9-EDDAC1138A75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E60074E8-25FD-5118-BC5F-FC2A2809CCB6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0391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28AC1-EA90-31EC-33E2-C4261C60D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87F9533-3496-7FDD-2ABC-ACDED97E6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FE5A2BB-1BDB-218F-3662-EDCA7E0D1EB7}"/>
              </a:ext>
            </a:extLst>
          </p:cNvPr>
          <p:cNvSpPr txBox="1">
            <a:spLocks/>
          </p:cNvSpPr>
          <p:nvPr/>
        </p:nvSpPr>
        <p:spPr>
          <a:xfrm>
            <a:off x="1825788" y="2439420"/>
            <a:ext cx="836336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Form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means to shape or organise.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30D733-BC0A-610B-6FA1-61862D002C4B}"/>
              </a:ext>
            </a:extLst>
          </p:cNvPr>
          <p:cNvSpPr txBox="1">
            <a:spLocks/>
          </p:cNvSpPr>
          <p:nvPr/>
        </p:nvSpPr>
        <p:spPr>
          <a:xfrm>
            <a:off x="1664385" y="3465032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think of any words with the base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form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CCF048E-5730-BAC0-D998-8F7C34C1E340}"/>
              </a:ext>
            </a:extLst>
          </p:cNvPr>
          <p:cNvSpPr txBox="1">
            <a:spLocks/>
          </p:cNvSpPr>
          <p:nvPr/>
        </p:nvSpPr>
        <p:spPr>
          <a:xfrm>
            <a:off x="7993152" y="446405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transforming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FF0155C-DE19-4F52-0572-8DF6B52D40D7}"/>
              </a:ext>
            </a:extLst>
          </p:cNvPr>
          <p:cNvSpPr txBox="1">
            <a:spLocks/>
          </p:cNvSpPr>
          <p:nvPr/>
        </p:nvSpPr>
        <p:spPr>
          <a:xfrm>
            <a:off x="4987919" y="440929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uniforms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4D4E31E-91D6-251C-7D61-F85D608E6137}"/>
              </a:ext>
            </a:extLst>
          </p:cNvPr>
          <p:cNvSpPr txBox="1">
            <a:spLocks/>
          </p:cNvSpPr>
          <p:nvPr/>
        </p:nvSpPr>
        <p:spPr>
          <a:xfrm>
            <a:off x="1664385" y="44216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informed 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08FA0F9-DA1A-FDDF-6671-A67279A95F31}"/>
              </a:ext>
            </a:extLst>
          </p:cNvPr>
          <p:cNvSpPr txBox="1">
            <a:spLocks/>
          </p:cNvSpPr>
          <p:nvPr/>
        </p:nvSpPr>
        <p:spPr>
          <a:xfrm>
            <a:off x="1124950" y="1482753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B8B5E2-11E7-33E4-1403-B918017F8782}"/>
              </a:ext>
            </a:extLst>
          </p:cNvPr>
          <p:cNvSpPr txBox="1">
            <a:spLocks/>
          </p:cNvSpPr>
          <p:nvPr/>
        </p:nvSpPr>
        <p:spPr>
          <a:xfrm>
            <a:off x="3448853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2AA8D443-AADF-89E2-C24E-18904A8AEBC0}"/>
              </a:ext>
            </a:extLst>
          </p:cNvPr>
          <p:cNvSpPr/>
          <p:nvPr/>
        </p:nvSpPr>
        <p:spPr>
          <a:xfrm>
            <a:off x="7679501" y="163571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9D857E9-1A2D-3CF4-8F1C-16EFA15C244F}"/>
              </a:ext>
            </a:extLst>
          </p:cNvPr>
          <p:cNvSpPr txBox="1">
            <a:spLocks/>
          </p:cNvSpPr>
          <p:nvPr/>
        </p:nvSpPr>
        <p:spPr>
          <a:xfrm>
            <a:off x="9010444" y="14088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performing</a:t>
            </a: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C9707219-E809-8251-899C-5FD99986AC26}"/>
              </a:ext>
            </a:extLst>
          </p:cNvPr>
          <p:cNvSpPr/>
          <p:nvPr/>
        </p:nvSpPr>
        <p:spPr>
          <a:xfrm>
            <a:off x="2819227" y="16231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375BB3D-3ACA-9CF5-B141-C68B4A25C11E}"/>
              </a:ext>
            </a:extLst>
          </p:cNvPr>
          <p:cNvSpPr txBox="1">
            <a:spLocks/>
          </p:cNvSpPr>
          <p:nvPr/>
        </p:nvSpPr>
        <p:spPr>
          <a:xfrm>
            <a:off x="5792238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6D8724DF-6857-68BA-C706-6C8AC0EC209E}"/>
              </a:ext>
            </a:extLst>
          </p:cNvPr>
          <p:cNvSpPr/>
          <p:nvPr/>
        </p:nvSpPr>
        <p:spPr>
          <a:xfrm>
            <a:off x="5228710" y="163371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72128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4" grpId="0" animBg="1"/>
      <p:bldP spid="25" grpId="0" animBg="1"/>
      <p:bldP spid="2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F0BFC-D421-AA02-81A0-9633BB046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406F51D-FA36-10E1-6AAA-05D49375E9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C92DC37-4387-2EE3-368E-8E34EDFDC88A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“informed”?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CAF5C-92E2-821E-2CD7-B9953CFEEF25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2D391A8-8D20-ACBE-C16C-C1765106E26D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426C8FFD-2666-E50A-1E83-B8C13B58B8DD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C6B8A56-F2F5-536E-A19E-FF79AE261A47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106D0C0-862C-4938-DB08-2A0700945ECC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shape or organise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0ACA2A9-0389-12E2-0D2A-95AFAAF5B20A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>
                <a:solidFill>
                  <a:schemeClr val="bg1"/>
                </a:solidFill>
                <a:ea typeface="Andika"/>
                <a:cs typeface="Andika"/>
              </a:rPr>
              <a:t>happened in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past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6107483-4709-62AD-2A1B-84BBC69FEF83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“I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nformed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literally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means the act of having shaped ideas. 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FDA92233-768C-63A8-4D41-A4A38840E4F7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“informed” mean?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A7209B2-26DE-3A2C-F1D2-2F89E0CC3960}"/>
              </a:ext>
            </a:extLst>
          </p:cNvPr>
          <p:cNvSpPr txBox="1">
            <a:spLocks/>
          </p:cNvSpPr>
          <p:nvPr/>
        </p:nvSpPr>
        <p:spPr>
          <a:xfrm>
            <a:off x="8358075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transforming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C1C607-0C76-E137-921D-A555E4CE5C3E}"/>
              </a:ext>
            </a:extLst>
          </p:cNvPr>
          <p:cNvSpPr txBox="1">
            <a:spLocks/>
          </p:cNvSpPr>
          <p:nvPr/>
        </p:nvSpPr>
        <p:spPr>
          <a:xfrm>
            <a:off x="5374858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uniforms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8F3A01F-43C2-7D7B-011D-C623B8AD7E53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informed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9846474-F297-632D-E50D-C49537326D6C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4F4740F5-555C-53E3-BA18-6220E077503A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2A03B84-63D7-7C40-30E0-D8EBF6FF112A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into</a:t>
            </a:r>
          </a:p>
        </p:txBody>
      </p:sp>
    </p:spTree>
    <p:extLst>
      <p:ext uri="{BB962C8B-B14F-4D97-AF65-F5344CB8AC3E}">
        <p14:creationId xmlns:p14="http://schemas.microsoft.com/office/powerpoint/2010/main" val="3097529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10" grpId="0" animBg="1"/>
      <p:bldP spid="12" grpId="0" animBg="1"/>
      <p:bldP spid="22" grpId="0" animBg="1"/>
      <p:bldP spid="37" grpId="0" animBg="1"/>
      <p:bldP spid="38" grpId="0" animBg="1"/>
      <p:bldP spid="11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63E73-7C78-12CB-1806-9759D9CF1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48B3CC54-DB28-34F8-3689-E82E1D9EB4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187A656D-E031-2BE7-42E5-86F3F77ED2A0}"/>
              </a:ext>
            </a:extLst>
          </p:cNvPr>
          <p:cNvSpPr txBox="1">
            <a:spLocks/>
          </p:cNvSpPr>
          <p:nvPr/>
        </p:nvSpPr>
        <p:spPr>
          <a:xfrm>
            <a:off x="692670" y="1360293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“uniforms” into morphemes?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EBCB0EE4-5AEE-2367-5ED7-028B9A35C55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Uniforms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literally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means things that are the same shape or style.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3D0306C4-03B9-3CC8-640D-32448B6AA274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“uniforms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 mean?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F55E263-0355-5000-1ED7-8306B68172CD}"/>
              </a:ext>
            </a:extLst>
          </p:cNvPr>
          <p:cNvSpPr txBox="1">
            <a:spLocks/>
          </p:cNvSpPr>
          <p:nvPr/>
        </p:nvSpPr>
        <p:spPr>
          <a:xfrm>
            <a:off x="8380091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transforming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273BA2-962B-F4A8-E84A-EE99BCB3050A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informed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62F863-D590-02AB-54BE-1A04DEB764A7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57CA75-48C8-E7E4-EEE9-7FE918A9D4D0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4" name="Cross 3">
            <a:extLst>
              <a:ext uri="{FF2B5EF4-FFF2-40B4-BE49-F238E27FC236}">
                <a16:creationId xmlns:a16="http://schemas.microsoft.com/office/drawing/2014/main" id="{3288C972-9852-5CF6-41F7-4E585E14132C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86A34F9E-DD0A-E514-08B9-7815F0AFD283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530288-02E0-35D8-A28B-83DE5D677D6E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shape or organise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9EA7467-2CDB-0260-1907-DF0FF8DA2DBC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more than 1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860F292-78D6-D34F-2328-48C5A467D0B0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uniforms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E494B4A-9BD1-C988-C584-7AE6F6CE6952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uni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D69A26B-D6BB-D73E-51D8-20AA6FF44B5B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BC5CE02-E8A2-AFF6-C556-97914DD9FA9E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one/ same</a:t>
            </a:r>
          </a:p>
        </p:txBody>
      </p:sp>
    </p:spTree>
    <p:extLst>
      <p:ext uri="{BB962C8B-B14F-4D97-AF65-F5344CB8AC3E}">
        <p14:creationId xmlns:p14="http://schemas.microsoft.com/office/powerpoint/2010/main" val="36995032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2" grpId="0" animBg="1"/>
      <p:bldP spid="3" grpId="0" animBg="1"/>
      <p:bldP spid="4" grpId="0" animBg="1"/>
      <p:bldP spid="8" grpId="0" animBg="1"/>
      <p:bldP spid="12" grpId="0" animBg="1"/>
      <p:bldP spid="17" grpId="0" animBg="1"/>
      <p:bldP spid="19" grpId="0" animBg="1"/>
      <p:bldP spid="20" grpId="0" animBg="1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C4C330-6EE6-3055-CD70-E92F51E7E7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C76E683-D5DA-016B-853B-AE9CBB54AD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2F52EE8D-4794-CBEC-DFE4-A951037C27A4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“transforming”?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75C64D8-D7D2-CB65-7011-B3351E1905B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“Transforming” literally means to change from one shape to another.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148CF7D2-147E-521C-5C01-881731B4F533}"/>
              </a:ext>
            </a:extLst>
          </p:cNvPr>
          <p:cNvSpPr txBox="1">
            <a:spLocks/>
          </p:cNvSpPr>
          <p:nvPr/>
        </p:nvSpPr>
        <p:spPr>
          <a:xfrm>
            <a:off x="2028800" y="4551506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“transforming” mean?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C7D2252-2558-8947-252B-704EA0037EC0}"/>
              </a:ext>
            </a:extLst>
          </p:cNvPr>
          <p:cNvSpPr txBox="1">
            <a:spLocks/>
          </p:cNvSpPr>
          <p:nvPr/>
        </p:nvSpPr>
        <p:spPr>
          <a:xfrm>
            <a:off x="5374858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uniforms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3355DBA-5954-7CED-FFBA-15639E410473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informed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ED6925-6329-F45B-A7F9-EBBB47DEAAA8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EAA4F53-20E1-3DCA-668E-423D52D151C9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7FA98352-7B1A-03E3-A376-A209B6520E09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5AE6F8A7-84A1-6E83-64B2-FB0E9661DF8C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065E954-7E51-4B6E-4901-E9B8B92A0497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shape or organise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4EDA22F-2245-EEC3-86DC-E1EF65470675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A36D144-C64E-458A-5545-E6A71AB6A085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transforming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19AF485-F7CA-A93B-E472-BBD95BDBA803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10734A1B-0DDE-932C-D891-7C38D2A168DB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94B7FD9-4757-4FFF-5D95-2AEB87910291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across</a:t>
            </a:r>
          </a:p>
        </p:txBody>
      </p:sp>
    </p:spTree>
    <p:extLst>
      <p:ext uri="{BB962C8B-B14F-4D97-AF65-F5344CB8AC3E}">
        <p14:creationId xmlns:p14="http://schemas.microsoft.com/office/powerpoint/2010/main" val="20333827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2" grpId="0" animBg="1"/>
      <p:bldP spid="3" grpId="0" animBg="1"/>
      <p:bldP spid="8" grpId="0" animBg="1"/>
      <p:bldP spid="12" grpId="0" animBg="1"/>
      <p:bldP spid="13" grpId="0" animBg="1"/>
      <p:bldP spid="17" grpId="0" animBg="1"/>
      <p:bldP spid="19" grpId="0" animBg="1"/>
      <p:bldP spid="20" grpId="0" animBg="1"/>
      <p:bldP spid="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hape, background pattern&#10;&#10;Description automatically generated">
            <a:extLst>
              <a:ext uri="{FF2B5EF4-FFF2-40B4-BE49-F238E27FC236}">
                <a16:creationId xmlns:a16="http://schemas.microsoft.com/office/drawing/2014/main" id="{ED8CF6E6-3941-5D25-A1B6-34ADF51D9B0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1793359C-BBCE-0292-B1A3-4902FC32A1A9}"/>
              </a:ext>
            </a:extLst>
          </p:cNvPr>
          <p:cNvGrpSpPr/>
          <p:nvPr/>
        </p:nvGrpSpPr>
        <p:grpSpPr>
          <a:xfrm>
            <a:off x="3600480" y="973815"/>
            <a:ext cx="5965178" cy="3385832"/>
            <a:chOff x="2742403" y="1044934"/>
            <a:chExt cx="7367587" cy="3450287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0B977C8-7004-73CD-5EEC-C2E68EB43A90}"/>
                </a:ext>
              </a:extLst>
            </p:cNvPr>
            <p:cNvSpPr/>
            <p:nvPr/>
          </p:nvSpPr>
          <p:spPr>
            <a:xfrm>
              <a:off x="2742403" y="1044934"/>
              <a:ext cx="7367587" cy="342332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ABBD779-2A16-7D8C-39D5-C45008D546B5}"/>
                </a:ext>
              </a:extLst>
            </p:cNvPr>
            <p:cNvCxnSpPr/>
            <p:nvPr/>
          </p:nvCxnSpPr>
          <p:spPr>
            <a:xfrm>
              <a:off x="5171440" y="1056640"/>
              <a:ext cx="0" cy="3438581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55AADBB1-7668-1FF7-56C4-9B775267123F}"/>
                </a:ext>
              </a:extLst>
            </p:cNvPr>
            <p:cNvCxnSpPr/>
            <p:nvPr/>
          </p:nvCxnSpPr>
          <p:spPr>
            <a:xfrm>
              <a:off x="7642358" y="1044934"/>
              <a:ext cx="0" cy="3438581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8829683"/>
              </p:ext>
            </p:extLst>
          </p:nvPr>
        </p:nvGraphicFramePr>
        <p:xfrm>
          <a:off x="3600479" y="997366"/>
          <a:ext cx="5965180" cy="3305905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1988393">
                  <a:extLst>
                    <a:ext uri="{9D8B030D-6E8A-4147-A177-3AD203B41FA5}">
                      <a16:colId xmlns:a16="http://schemas.microsoft.com/office/drawing/2014/main" val="3697855697"/>
                    </a:ext>
                  </a:extLst>
                </a:gridCol>
                <a:gridCol w="1988393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994197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  <a:gridCol w="994197">
                  <a:extLst>
                    <a:ext uri="{9D8B030D-6E8A-4147-A177-3AD203B41FA5}">
                      <a16:colId xmlns:a16="http://schemas.microsoft.com/office/drawing/2014/main" val="2930596305"/>
                    </a:ext>
                  </a:extLst>
                </a:gridCol>
              </a:tblGrid>
              <a:tr h="66118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</a:t>
                      </a:r>
                      <a:endParaRPr lang="en-GB" sz="2400" b="0" i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rowSpan="5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4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form 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shape or organise</a:t>
                      </a:r>
                    </a:p>
                  </a:txBody>
                  <a:tcPr marL="68580" marR="68580" marT="0" marB="0" anchor="ctr">
                    <a:solidFill>
                      <a:srgbClr val="EF8023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i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66118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</a:t>
                      </a:r>
                      <a:endParaRPr lang="en-GB" sz="2400" b="0" i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ing</a:t>
                      </a:r>
                      <a:endParaRPr lang="en-GB" sz="2400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5902069"/>
                  </a:ext>
                </a:extLst>
              </a:tr>
              <a:tr h="66118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</a:t>
                      </a:r>
                      <a:endParaRPr lang="en-GB" sz="2400" b="0" i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 </a:t>
                      </a:r>
                      <a:endParaRPr lang="en-GB" sz="2400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120999"/>
                  </a:ext>
                </a:extLst>
              </a:tr>
              <a:tr h="66118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</a:t>
                      </a:r>
                      <a:endParaRPr lang="en-GB" sz="2400" b="0" i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ate</a:t>
                      </a:r>
                      <a:endParaRPr lang="en-GB" sz="2400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ion</a:t>
                      </a:r>
                      <a:endParaRPr lang="en-GB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7678550"/>
                  </a:ext>
                </a:extLst>
              </a:tr>
              <a:tr h="66118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</a:t>
                      </a:r>
                      <a:endParaRPr lang="en-GB" sz="2400" b="0" i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i="1" dirty="0" err="1"/>
                        <a:t>ance</a:t>
                      </a:r>
                      <a:endParaRPr lang="en-GB" sz="2400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199431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7634" y="167541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9535" y="-116762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1227636" y="446284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form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1227634" y="564902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forming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1227634" y="505593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forms  </a:t>
            </a:r>
          </a:p>
        </p:txBody>
      </p:sp>
      <p:sp>
        <p:nvSpPr>
          <p:cNvPr id="3" name="rope">
            <a:extLst>
              <a:ext uri="{FF2B5EF4-FFF2-40B4-BE49-F238E27FC236}">
                <a16:creationId xmlns:a16="http://schemas.microsoft.com/office/drawing/2014/main" id="{14BA8984-A5C5-E689-AEEF-5D760178A74D}"/>
              </a:ext>
            </a:extLst>
          </p:cNvPr>
          <p:cNvSpPr txBox="1">
            <a:spLocks/>
          </p:cNvSpPr>
          <p:nvPr/>
        </p:nvSpPr>
        <p:spPr>
          <a:xfrm>
            <a:off x="1227634" y="619995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formation 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80891AA3-FDC5-9F62-57BC-B138B1C109EE}"/>
              </a:ext>
            </a:extLst>
          </p:cNvPr>
          <p:cNvSpPr txBox="1">
            <a:spLocks/>
          </p:cNvSpPr>
          <p:nvPr/>
        </p:nvSpPr>
        <p:spPr>
          <a:xfrm>
            <a:off x="3741201" y="445548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inform</a:t>
            </a:r>
          </a:p>
        </p:txBody>
      </p:sp>
      <p:sp>
        <p:nvSpPr>
          <p:cNvPr id="17" name="rope">
            <a:extLst>
              <a:ext uri="{FF2B5EF4-FFF2-40B4-BE49-F238E27FC236}">
                <a16:creationId xmlns:a16="http://schemas.microsoft.com/office/drawing/2014/main" id="{5CB3D8AC-3507-85CD-3142-48D736928AF5}"/>
              </a:ext>
            </a:extLst>
          </p:cNvPr>
          <p:cNvSpPr txBox="1">
            <a:spLocks/>
          </p:cNvSpPr>
          <p:nvPr/>
        </p:nvSpPr>
        <p:spPr>
          <a:xfrm>
            <a:off x="3741199" y="564166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informing  </a:t>
            </a:r>
          </a:p>
        </p:txBody>
      </p:sp>
      <p:sp>
        <p:nvSpPr>
          <p:cNvPr id="18" name="rope">
            <a:extLst>
              <a:ext uri="{FF2B5EF4-FFF2-40B4-BE49-F238E27FC236}">
                <a16:creationId xmlns:a16="http://schemas.microsoft.com/office/drawing/2014/main" id="{21BC4F6C-C2D6-FF48-573E-97AA571C5A5C}"/>
              </a:ext>
            </a:extLst>
          </p:cNvPr>
          <p:cNvSpPr txBox="1">
            <a:spLocks/>
          </p:cNvSpPr>
          <p:nvPr/>
        </p:nvSpPr>
        <p:spPr>
          <a:xfrm>
            <a:off x="3741199" y="504857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informs  </a:t>
            </a:r>
          </a:p>
        </p:txBody>
      </p:sp>
      <p:sp>
        <p:nvSpPr>
          <p:cNvPr id="19" name="rope">
            <a:extLst>
              <a:ext uri="{FF2B5EF4-FFF2-40B4-BE49-F238E27FC236}">
                <a16:creationId xmlns:a16="http://schemas.microsoft.com/office/drawing/2014/main" id="{12037C12-6055-9196-429D-A6E4F0D6CFD0}"/>
              </a:ext>
            </a:extLst>
          </p:cNvPr>
          <p:cNvSpPr txBox="1">
            <a:spLocks/>
          </p:cNvSpPr>
          <p:nvPr/>
        </p:nvSpPr>
        <p:spPr>
          <a:xfrm>
            <a:off x="3741199" y="619259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information  </a:t>
            </a:r>
          </a:p>
        </p:txBody>
      </p:sp>
      <p:sp>
        <p:nvSpPr>
          <p:cNvPr id="20" name="rope">
            <a:extLst>
              <a:ext uri="{FF2B5EF4-FFF2-40B4-BE49-F238E27FC236}">
                <a16:creationId xmlns:a16="http://schemas.microsoft.com/office/drawing/2014/main" id="{46EE7C4D-2F05-5E5A-4A10-04D47B32D162}"/>
              </a:ext>
            </a:extLst>
          </p:cNvPr>
          <p:cNvSpPr txBox="1">
            <a:spLocks/>
          </p:cNvSpPr>
          <p:nvPr/>
        </p:nvSpPr>
        <p:spPr>
          <a:xfrm>
            <a:off x="6254764" y="445741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9. formed</a:t>
            </a:r>
          </a:p>
        </p:txBody>
      </p:sp>
      <p:sp>
        <p:nvSpPr>
          <p:cNvPr id="21" name="rope">
            <a:extLst>
              <a:ext uri="{FF2B5EF4-FFF2-40B4-BE49-F238E27FC236}">
                <a16:creationId xmlns:a16="http://schemas.microsoft.com/office/drawing/2014/main" id="{1087F787-CFC2-1DC7-34EF-01E3933A73A0}"/>
              </a:ext>
            </a:extLst>
          </p:cNvPr>
          <p:cNvSpPr txBox="1">
            <a:spLocks/>
          </p:cNvSpPr>
          <p:nvPr/>
        </p:nvSpPr>
        <p:spPr>
          <a:xfrm>
            <a:off x="6254762" y="564359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11. performed  </a:t>
            </a:r>
          </a:p>
        </p:txBody>
      </p:sp>
      <p:sp>
        <p:nvSpPr>
          <p:cNvPr id="22" name="rope">
            <a:extLst>
              <a:ext uri="{FF2B5EF4-FFF2-40B4-BE49-F238E27FC236}">
                <a16:creationId xmlns:a16="http://schemas.microsoft.com/office/drawing/2014/main" id="{851425D5-8E94-7DE1-712E-2C662B182C41}"/>
              </a:ext>
            </a:extLst>
          </p:cNvPr>
          <p:cNvSpPr txBox="1">
            <a:spLocks/>
          </p:cNvSpPr>
          <p:nvPr/>
        </p:nvSpPr>
        <p:spPr>
          <a:xfrm>
            <a:off x="6254762" y="505050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10. informed  </a:t>
            </a:r>
          </a:p>
        </p:txBody>
      </p:sp>
      <p:sp>
        <p:nvSpPr>
          <p:cNvPr id="24" name="rope">
            <a:extLst>
              <a:ext uri="{FF2B5EF4-FFF2-40B4-BE49-F238E27FC236}">
                <a16:creationId xmlns:a16="http://schemas.microsoft.com/office/drawing/2014/main" id="{D5D7C3D3-2FFB-3937-3D54-EB83B16E8D1A}"/>
              </a:ext>
            </a:extLst>
          </p:cNvPr>
          <p:cNvSpPr txBox="1">
            <a:spLocks/>
          </p:cNvSpPr>
          <p:nvPr/>
        </p:nvSpPr>
        <p:spPr>
          <a:xfrm>
            <a:off x="6254762" y="619452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12. reformed  </a:t>
            </a:r>
          </a:p>
        </p:txBody>
      </p:sp>
      <p:sp>
        <p:nvSpPr>
          <p:cNvPr id="25" name="rope">
            <a:extLst>
              <a:ext uri="{FF2B5EF4-FFF2-40B4-BE49-F238E27FC236}">
                <a16:creationId xmlns:a16="http://schemas.microsoft.com/office/drawing/2014/main" id="{A746CA7E-01F9-D4E1-3847-E9FB2B86923E}"/>
              </a:ext>
            </a:extLst>
          </p:cNvPr>
          <p:cNvSpPr txBox="1">
            <a:spLocks/>
          </p:cNvSpPr>
          <p:nvPr/>
        </p:nvSpPr>
        <p:spPr>
          <a:xfrm>
            <a:off x="8768327" y="444994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13. deformed</a:t>
            </a:r>
          </a:p>
        </p:txBody>
      </p:sp>
      <p:sp>
        <p:nvSpPr>
          <p:cNvPr id="26" name="rope">
            <a:extLst>
              <a:ext uri="{FF2B5EF4-FFF2-40B4-BE49-F238E27FC236}">
                <a16:creationId xmlns:a16="http://schemas.microsoft.com/office/drawing/2014/main" id="{212761F1-5632-601F-F235-CA85207DAC7F}"/>
              </a:ext>
            </a:extLst>
          </p:cNvPr>
          <p:cNvSpPr txBox="1">
            <a:spLocks/>
          </p:cNvSpPr>
          <p:nvPr/>
        </p:nvSpPr>
        <p:spPr>
          <a:xfrm>
            <a:off x="8768325" y="563612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15. performed  </a:t>
            </a:r>
          </a:p>
        </p:txBody>
      </p:sp>
      <p:sp>
        <p:nvSpPr>
          <p:cNvPr id="27" name="rope">
            <a:extLst>
              <a:ext uri="{FF2B5EF4-FFF2-40B4-BE49-F238E27FC236}">
                <a16:creationId xmlns:a16="http://schemas.microsoft.com/office/drawing/2014/main" id="{C99F2E42-8248-94B3-32F2-C7719F4AC3F9}"/>
              </a:ext>
            </a:extLst>
          </p:cNvPr>
          <p:cNvSpPr txBox="1">
            <a:spLocks/>
          </p:cNvSpPr>
          <p:nvPr/>
        </p:nvSpPr>
        <p:spPr>
          <a:xfrm>
            <a:off x="8768325" y="504303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14. performance</a:t>
            </a:r>
          </a:p>
        </p:txBody>
      </p:sp>
      <p:sp>
        <p:nvSpPr>
          <p:cNvPr id="28" name="rope">
            <a:extLst>
              <a:ext uri="{FF2B5EF4-FFF2-40B4-BE49-F238E27FC236}">
                <a16:creationId xmlns:a16="http://schemas.microsoft.com/office/drawing/2014/main" id="{29B1579D-E111-2774-9023-821C68AC6582}"/>
              </a:ext>
            </a:extLst>
          </p:cNvPr>
          <p:cNvSpPr txBox="1">
            <a:spLocks/>
          </p:cNvSpPr>
          <p:nvPr/>
        </p:nvSpPr>
        <p:spPr>
          <a:xfrm>
            <a:off x="8768325" y="618705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16. performing  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3" grpId="0" animBg="1"/>
      <p:bldP spid="13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50916" y="191745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caterpillar’s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transformetion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changeed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its body shape. It was not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defarmed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caterpillar’s transformation changed its body shape. It was not deformed.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caterpillar’s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transformation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changed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its body shape. It was not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deformed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9522" y="1702959"/>
            <a:ext cx="7459640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form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forming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information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reform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transformation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uniform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inform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deformation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perform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performance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formulate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formation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base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86CE8E7C-8A7A-7DB6-5EDD-9F7DE231DD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base </a:t>
            </a:r>
            <a:r>
              <a:rPr lang="en-GB" i="1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form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base </a:t>
            </a:r>
            <a:r>
              <a:rPr lang="en-GB" i="1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form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base </a:t>
            </a:r>
            <a:r>
              <a:rPr lang="en-GB" i="1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form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shape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or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organise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53256" y="3337995"/>
            <a:ext cx="1484859" cy="1913138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A683DA6-0978-B5D8-69FC-CA5E8F4520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0229547"/>
              </p:ext>
            </p:extLst>
          </p:nvPr>
        </p:nvGraphicFramePr>
        <p:xfrm>
          <a:off x="461554" y="2410690"/>
          <a:ext cx="11176264" cy="9273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4066">
                  <a:extLst>
                    <a:ext uri="{9D8B030D-6E8A-4147-A177-3AD203B41FA5}">
                      <a16:colId xmlns:a16="http://schemas.microsoft.com/office/drawing/2014/main" val="1400021576"/>
                    </a:ext>
                  </a:extLst>
                </a:gridCol>
                <a:gridCol w="2794066">
                  <a:extLst>
                    <a:ext uri="{9D8B030D-6E8A-4147-A177-3AD203B41FA5}">
                      <a16:colId xmlns:a16="http://schemas.microsoft.com/office/drawing/2014/main" val="737289311"/>
                    </a:ext>
                  </a:extLst>
                </a:gridCol>
                <a:gridCol w="2794066">
                  <a:extLst>
                    <a:ext uri="{9D8B030D-6E8A-4147-A177-3AD203B41FA5}">
                      <a16:colId xmlns:a16="http://schemas.microsoft.com/office/drawing/2014/main" val="2827932285"/>
                    </a:ext>
                  </a:extLst>
                </a:gridCol>
                <a:gridCol w="2794066">
                  <a:extLst>
                    <a:ext uri="{9D8B030D-6E8A-4147-A177-3AD203B41FA5}">
                      <a16:colId xmlns:a16="http://schemas.microsoft.com/office/drawing/2014/main" val="2613995841"/>
                    </a:ext>
                  </a:extLst>
                </a:gridCol>
              </a:tblGrid>
              <a:tr h="927305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formed</a:t>
                      </a:r>
                      <a:endParaRPr lang="en-GB" sz="3200" b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formulate</a:t>
                      </a:r>
                      <a:endParaRPr lang="en-GB" sz="3200" b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inform</a:t>
                      </a:r>
                      <a:endParaRPr lang="en-GB" sz="3200" b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performance</a:t>
                      </a:r>
                      <a:endParaRPr lang="en-GB" sz="3200" b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46714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790575"/>
            <a:ext cx="11338560" cy="54483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554939" y="1545190"/>
            <a:ext cx="7047109" cy="35394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word “form” meant “shape” or “mould” in Latin.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Long ago, this word was used for moulding clay or shaping objects by hand. That’s why so many modern words with form are about making, shaping, or organising things.</a:t>
            </a: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9473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0B72E-2240-9F7E-5251-033EFCE574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D47E9ED8-297A-09D0-62E7-D8B705563A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9799BA-584E-1814-A58F-7969578BA1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790575"/>
            <a:ext cx="11338560" cy="54483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6BC2F23-02B7-D9AB-7D74-257BB8353482}"/>
              </a:ext>
            </a:extLst>
          </p:cNvPr>
          <p:cNvSpPr txBox="1"/>
          <p:nvPr/>
        </p:nvSpPr>
        <p:spPr>
          <a:xfrm>
            <a:off x="4302837" y="814329"/>
            <a:ext cx="7288272" cy="526297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base form is used in science, art, maths, PE, and grammar — all with the same core idea of shape or structure -.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Examples include: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 form in school (a line or shape),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 form to fill in (organised information), and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 life form (a type of living thing).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Even when the word changes, the idea of shape or structure stays the same.</a:t>
            </a: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C8072AF-259C-8C13-EA3E-2D908853D7C6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D58A2BA9-5374-3834-F7AF-2B323733229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1841BC55-E6DF-9B35-2954-374CF2D47C2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9075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9919E-B1DB-C4DE-C39B-B1EE8FD6D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E9567EE-A3C7-A8EE-3BCC-2CD2B88EA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9F59D-3B42-A73E-9358-4FEDAD39870D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per form ing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7C4409-71CA-91B7-4E5B-718B37B9B4B8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D54E86B-17C1-FD63-00E1-2FA8C503DF13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FF256D4-F298-9E45-9CFC-940AEB56B765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4E8D391-E901-311F-4202-913EB28F2717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310744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15D05-7275-BAB6-100B-39BFEB887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719AE40-E84D-8297-9106-915F90DBCC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2CE27-0709-7546-C3FC-BDF2BAF31024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per form ing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4FA3357-A447-3BBB-A314-590D630865A4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D9497DF-BAE5-34EC-C899-DCF3BA3DFBC1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C8A4D6F-4950-DC3F-E50C-AB04FB44B5E8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5F9488A-99F5-D881-4D48-D85D067BC931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B33E5C-FFF6-CC54-4C1F-EEA21F92463E}"/>
              </a:ext>
            </a:extLst>
          </p:cNvPr>
          <p:cNvSpPr/>
          <p:nvPr/>
        </p:nvSpPr>
        <p:spPr>
          <a:xfrm>
            <a:off x="8585610" y="2272774"/>
            <a:ext cx="2491099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0981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CAC3B-3FD2-388A-EAD4-967DEDBD0D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07A911A-1301-E072-E040-6A01831A69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6B8C05-ED27-90BD-EBA3-65153BCD1317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per form ing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9AAF521-2ECB-8F42-5332-D97E1AE14247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6A98E16-62A7-F332-1468-5DBE559DE496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296B48E-EE63-18C7-C692-A6172D7CC30C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B3EDE09-7C1C-149A-69CD-D903FD23F339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A4D60A2-4121-447E-3DC2-67782639E176}"/>
              </a:ext>
            </a:extLst>
          </p:cNvPr>
          <p:cNvSpPr/>
          <p:nvPr/>
        </p:nvSpPr>
        <p:spPr>
          <a:xfrm>
            <a:off x="8585610" y="2272774"/>
            <a:ext cx="2491099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1F25D57-7CC8-5F51-9BA6-CB37ACF83E1E}"/>
              </a:ext>
            </a:extLst>
          </p:cNvPr>
          <p:cNvSpPr/>
          <p:nvPr/>
        </p:nvSpPr>
        <p:spPr>
          <a:xfrm>
            <a:off x="955914" y="2395621"/>
            <a:ext cx="3177691" cy="2066758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2130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0CE605-0188-1734-FF6A-347FCC785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C40F4F6-01B2-FE9E-AAAF-3B0AA6AD51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AED87-047E-4C12-B61E-B73E2CAE323A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per form ing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D5BE626-CAD4-3F31-B5BD-403786513E59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A55A6DA-7E72-C107-DB4B-12E340F4FC2A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D27CF1A-00BC-A5A8-282B-F2DFBEF18642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CDFF8A6-3A75-DDC7-4DF0-642303A72034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57986AC-5837-6E46-284D-88D38952701E}"/>
              </a:ext>
            </a:extLst>
          </p:cNvPr>
          <p:cNvSpPr/>
          <p:nvPr/>
        </p:nvSpPr>
        <p:spPr>
          <a:xfrm>
            <a:off x="8585610" y="2272774"/>
            <a:ext cx="2491099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1C092C22-41B9-C5FE-9142-2EC8C344233E}"/>
              </a:ext>
            </a:extLst>
          </p:cNvPr>
          <p:cNvSpPr/>
          <p:nvPr/>
        </p:nvSpPr>
        <p:spPr>
          <a:xfrm>
            <a:off x="955914" y="2395621"/>
            <a:ext cx="3177691" cy="2066758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5C3B8E6-F28D-F759-3EBB-9E04DB6C7DB9}"/>
              </a:ext>
            </a:extLst>
          </p:cNvPr>
          <p:cNvCxnSpPr/>
          <p:nvPr/>
        </p:nvCxnSpPr>
        <p:spPr>
          <a:xfrm>
            <a:off x="4842163" y="4000499"/>
            <a:ext cx="3127664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4151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695</Words>
  <Application>Microsoft Office PowerPoint</Application>
  <PresentationFormat>Widescreen</PresentationFormat>
  <Paragraphs>155</Paragraphs>
  <Slides>17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Andika</vt:lpstr>
      <vt:lpstr>Arial</vt:lpstr>
      <vt:lpstr>Office Theme</vt:lpstr>
      <vt:lpstr> How to Use this PowerPoint</vt:lpstr>
      <vt:lpstr>The base form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62</cp:revision>
  <dcterms:created xsi:type="dcterms:W3CDTF">2022-05-31T09:42:07Z</dcterms:created>
  <dcterms:modified xsi:type="dcterms:W3CDTF">2026-06-03T09:20:37Z</dcterms:modified>
</cp:coreProperties>
</file>