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274" r:id="rId3"/>
    <p:sldId id="308" r:id="rId4"/>
    <p:sldId id="387" r:id="rId5"/>
    <p:sldId id="388" r:id="rId6"/>
    <p:sldId id="301" r:id="rId7"/>
    <p:sldId id="302" r:id="rId8"/>
    <p:sldId id="303" r:id="rId9"/>
    <p:sldId id="389" r:id="rId10"/>
    <p:sldId id="390" r:id="rId11"/>
    <p:sldId id="391" r:id="rId12"/>
    <p:sldId id="392" r:id="rId13"/>
    <p:sldId id="393" r:id="rId14"/>
    <p:sldId id="283" r:id="rId15"/>
    <p:sldId id="297" r:id="rId16"/>
    <p:sldId id="286" r:id="rId17"/>
    <p:sldId id="394" r:id="rId18"/>
    <p:sldId id="395" r:id="rId19"/>
    <p:sldId id="370" r:id="rId20"/>
    <p:sldId id="375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66856E-AF04-46C2-BEE7-50B6C23DE781}" v="22" dt="2026-07-22T07:56:20.5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7-22T07:56:20.586" v="500" actId="20577"/>
      <pc:docMkLst>
        <pc:docMk/>
      </pc:docMkLst>
      <pc:sldChg chg="modSp add mod">
        <pc:chgData name="Glen Jones" userId="e846aaca-4b24-4b13-b0d0-f2308e16b284" providerId="ADAL" clId="{ED47ACC3-9597-4D89-A1DC-43CF280EF274}" dt="2026-07-22T07:56:20.586" v="500" actId="20577"/>
        <pc:sldMkLst>
          <pc:docMk/>
          <pc:sldMk cId="4179625697" sldId="395"/>
        </pc:sldMkLst>
        <pc:spChg chg="mod">
          <ac:chgData name="Glen Jones" userId="e846aaca-4b24-4b13-b0d0-f2308e16b284" providerId="ADAL" clId="{ED47ACC3-9597-4D89-A1DC-43CF280EF274}" dt="2026-07-22T07:56:20.586" v="500" actId="20577"/>
          <ac:spMkLst>
            <pc:docMk/>
            <pc:sldMk cId="4179625697" sldId="395"/>
            <ac:spMk id="4" creationId="{3A640C56-8919-8AD7-B3A0-D7E4D9AA9A6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DFD8-758F-0A52-7799-49619B811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0784834-75E2-E7E9-DE94-7788C89DB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5F94B-17DD-FCB9-CE4D-E21E826BB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0088FB-07BD-462F-ACD9-692192308CD1}"/>
              </a:ext>
            </a:extLst>
          </p:cNvPr>
          <p:cNvSpPr txBox="1"/>
          <p:nvPr/>
        </p:nvSpPr>
        <p:spPr>
          <a:xfrm>
            <a:off x="3733015" y="2558407"/>
            <a:ext cx="6946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second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111AE86-DA11-2497-6CC9-716C06252B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625777-22DD-F99C-3554-69ED28A462D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837EBB-25EE-4A40-4723-8C26BDB4111B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49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E2CC0-000A-45B3-C788-CD1FA071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DA4310B-3231-B6D6-7CE4-5F87B636E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D6F77-7CDB-3671-ECE4-810E4C6E8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B1397C-4684-7577-FFC8-206DC80B3A8F}"/>
              </a:ext>
            </a:extLst>
          </p:cNvPr>
          <p:cNvSpPr txBox="1"/>
          <p:nvPr/>
        </p:nvSpPr>
        <p:spPr>
          <a:xfrm>
            <a:off x="4551285" y="2567285"/>
            <a:ext cx="66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u="sng" dirty="0">
                <a:solidFill>
                  <a:srgbClr val="7030A0"/>
                </a:solidFill>
              </a:rPr>
              <a:t>micro</a:t>
            </a:r>
            <a:r>
              <a:rPr lang="en-GB" sz="6000" dirty="0">
                <a:solidFill>
                  <a:schemeClr val="bg1"/>
                </a:solidFill>
              </a:rPr>
              <a:t>dose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EA7434-CA90-9A4C-64A0-D80E1ED29D6B}"/>
              </a:ext>
            </a:extLst>
          </p:cNvPr>
          <p:cNvSpPr txBox="1"/>
          <p:nvPr/>
        </p:nvSpPr>
        <p:spPr>
          <a:xfrm>
            <a:off x="4551285" y="3487533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very tiny amount of medicine.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D48FDC-58B8-D991-3D7F-FAF54B0B30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F89A7-F145-E705-46C7-1E1882C47ACA}"/>
              </a:ext>
            </a:extLst>
          </p:cNvPr>
          <p:cNvSpPr txBox="1"/>
          <p:nvPr/>
        </p:nvSpPr>
        <p:spPr>
          <a:xfrm>
            <a:off x="4246240" y="224102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025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"/>
    </mc:Choice>
    <mc:Fallback xmlns="">
      <p:transition spd="slow" advTm="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0A996-9C1E-4863-1C8A-CD9B9F731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AEDA02-3F56-662A-F300-1552128594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864B6-9C74-62FC-C50C-77AF6B9CF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611BB4-A20D-06FA-6835-CEA15A758F32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film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84BE4AA-6FFD-A09F-3437-EE75003179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374093-F78E-12C2-F18B-3A4ACFD77F29}"/>
              </a:ext>
            </a:extLst>
          </p:cNvPr>
          <p:cNvSpPr txBox="1"/>
          <p:nvPr/>
        </p:nvSpPr>
        <p:spPr>
          <a:xfrm>
            <a:off x="5033639" y="3790765"/>
            <a:ext cx="5095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film used to store documents.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302D-54F3-2632-CBAA-A6D81C8376E6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56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CBE5A-05CB-35A5-B5B0-380425E1D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A032E01-85B5-5BC6-022D-19C9D59CC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1E599E-C52F-207C-6C54-2888E8331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0467C3-3D1E-AD3C-CE6D-2B6CA29A1315}"/>
              </a:ext>
            </a:extLst>
          </p:cNvPr>
          <p:cNvSpPr txBox="1"/>
          <p:nvPr/>
        </p:nvSpPr>
        <p:spPr>
          <a:xfrm>
            <a:off x="3733015" y="2558407"/>
            <a:ext cx="69468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fibre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376D2DC-4EA9-DFAC-FC7A-0958646CD5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16999B-2185-053A-EDF2-AB1ABECCD071}"/>
              </a:ext>
            </a:extLst>
          </p:cNvPr>
          <p:cNvSpPr txBox="1"/>
          <p:nvPr/>
        </p:nvSpPr>
        <p:spPr>
          <a:xfrm>
            <a:off x="5370991" y="3697180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very thin synthetic thread. (microfibre cloth)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7B3975-BADD-E970-8F51-4B04C589C93A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24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524F5FE-6A10-1F40-6824-8BFFBC746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08430" y="2558407"/>
            <a:ext cx="77112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economics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study of a whole economy.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09F304-3316-14AF-DF58-CCFDE4054389}"/>
              </a:ext>
            </a:extLst>
          </p:cNvPr>
          <p:cNvSpPr txBox="1"/>
          <p:nvPr/>
        </p:nvSpPr>
        <p:spPr>
          <a:xfrm>
            <a:off x="3480047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4"/>
    </mc:Choice>
    <mc:Fallback xmlns="">
      <p:transition spd="slow" advTm="2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DFDC4A5-40E0-3147-AF48-4FF366CD3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95687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structure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overall big structure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84F93B-C74F-4111-2DE7-D1DC8CAFAD36}"/>
              </a:ext>
            </a:extLst>
          </p:cNvPr>
          <p:cNvSpPr txBox="1"/>
          <p:nvPr/>
        </p:nvSpPr>
        <p:spPr>
          <a:xfrm>
            <a:off x="4487958" y="2342964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1"/>
    </mc:Choice>
    <mc:Fallback xmlns="">
      <p:transition spd="slow" advTm="1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16558A-AFB1-AF19-35CE-E980624A1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Major changes in a species over time.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16C3F4-4A6C-8319-B100-2A39BEC59F10}"/>
              </a:ext>
            </a:extLst>
          </p:cNvPr>
          <p:cNvSpPr txBox="1"/>
          <p:nvPr/>
        </p:nvSpPr>
        <p:spPr>
          <a:xfrm>
            <a:off x="4296547" y="236483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EB9BB2-5B4C-8BF9-56C3-C5A3461E29A8}"/>
              </a:ext>
            </a:extLst>
          </p:cNvPr>
          <p:cNvSpPr txBox="1"/>
          <p:nvPr/>
        </p:nvSpPr>
        <p:spPr>
          <a:xfrm>
            <a:off x="3403080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evolution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6"/>
    </mc:Choice>
    <mc:Fallback xmlns="">
      <p:transition spd="slow" advTm="2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FBA0E-65ED-0C52-3139-0081AB980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20301C9-2BED-93AF-5FFA-278BFA284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3F4C8-6098-888B-6576-A415DAEDE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4E7C1C-C512-6D38-C3CF-8EE69F0A88C7}"/>
              </a:ext>
            </a:extLst>
          </p:cNvPr>
          <p:cNvSpPr txBox="1"/>
          <p:nvPr/>
        </p:nvSpPr>
        <p:spPr>
          <a:xfrm>
            <a:off x="3808430" y="2558407"/>
            <a:ext cx="7711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cycle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D6E2E5-9F79-8282-15BB-6D315DC7C8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D6F041-DA8D-7133-524E-DCDEFA762482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long-term cycle or process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BFB3DD-D17A-4D9B-14CB-534929AB6CB8}"/>
              </a:ext>
            </a:extLst>
          </p:cNvPr>
          <p:cNvSpPr txBox="1"/>
          <p:nvPr/>
        </p:nvSpPr>
        <p:spPr>
          <a:xfrm>
            <a:off x="3480047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67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4"/>
    </mc:Choice>
    <mc:Fallback xmlns="">
      <p:transition spd="slow" advTm="2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39C17-6F7B-EE6C-E480-6A9EAA988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DC8C096-9E4D-AF10-6A55-F7AC9CC6B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AA8B3-9E57-D724-5D69-BBE519CEC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D949C-A7EE-669E-7EDD-5DB3CFA4E39B}"/>
              </a:ext>
            </a:extLst>
          </p:cNvPr>
          <p:cNvSpPr txBox="1"/>
          <p:nvPr/>
        </p:nvSpPr>
        <p:spPr>
          <a:xfrm>
            <a:off x="3195687" y="2558407"/>
            <a:ext cx="7880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macro</a:t>
            </a:r>
            <a:r>
              <a:rPr lang="en-GB" sz="8000" dirty="0">
                <a:solidFill>
                  <a:schemeClr val="bg1"/>
                </a:solidFill>
              </a:rPr>
              <a:t>analysis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7ECE44F-67CA-7D5F-BEE3-BCAAC1FCCE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640C56-8919-8AD7-B3A0-D7E4D9AA9A6D}"/>
              </a:ext>
            </a:extLst>
          </p:cNvPr>
          <p:cNvSpPr txBox="1"/>
          <p:nvPr/>
        </p:nvSpPr>
        <p:spPr>
          <a:xfrm>
            <a:off x="5370991" y="3697180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Analysis of a large-scale system which ignores details.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F594C2-2FB1-11B5-7306-DB4341DDBFB5}"/>
              </a:ext>
            </a:extLst>
          </p:cNvPr>
          <p:cNvSpPr txBox="1"/>
          <p:nvPr/>
        </p:nvSpPr>
        <p:spPr>
          <a:xfrm>
            <a:off x="4487958" y="2342964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96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1"/>
    </mc:Choice>
    <mc:Fallback xmlns="">
      <p:transition spd="slow" advTm="1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</a:t>
            </a:r>
            <a:r>
              <a:rPr lang="en-GB" sz="3400" dirty="0" err="1">
                <a:solidFill>
                  <a:schemeClr val="bg1"/>
                </a:solidFill>
              </a:rPr>
              <a:t>microscobe</a:t>
            </a:r>
            <a:r>
              <a:rPr lang="en-GB" sz="3400" dirty="0">
                <a:solidFill>
                  <a:schemeClr val="bg1"/>
                </a:solidFill>
              </a:rPr>
              <a:t>, the scientist observed a </a:t>
            </a:r>
            <a:r>
              <a:rPr lang="en-GB" sz="3400" dirty="0" err="1">
                <a:solidFill>
                  <a:schemeClr val="bg1"/>
                </a:solidFill>
              </a:rPr>
              <a:t>mikrobe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reeacting</a:t>
            </a:r>
            <a:r>
              <a:rPr lang="en-GB" sz="3400" dirty="0">
                <a:solidFill>
                  <a:schemeClr val="bg1"/>
                </a:solidFill>
              </a:rPr>
              <a:t> within a </a:t>
            </a:r>
            <a:r>
              <a:rPr lang="en-GB" sz="3400" dirty="0" err="1">
                <a:solidFill>
                  <a:schemeClr val="bg1"/>
                </a:solidFill>
              </a:rPr>
              <a:t>microsecound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microscope</a:t>
            </a:r>
            <a:r>
              <a:rPr lang="en-GB" sz="3400" dirty="0">
                <a:solidFill>
                  <a:schemeClr val="bg1"/>
                </a:solidFill>
              </a:rPr>
              <a:t>, the scientist observed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microbe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reacting</a:t>
            </a:r>
            <a:r>
              <a:rPr lang="en-GB" sz="3400" dirty="0">
                <a:solidFill>
                  <a:schemeClr val="bg1"/>
                </a:solidFill>
              </a:rPr>
              <a:t> within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microsecond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Using a microscope, the scientist observed a microbe reacting within a microsecond.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9"/>
    </mc:Choice>
    <mc:Fallback xmlns="">
      <p:transition spd="slow" advTm="4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62E116C-6FE9-3EBE-9E7F-55A50C122D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950" y="2258943"/>
            <a:ext cx="5669409" cy="10652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Macro and micro.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6C4CC97-7C62-20EA-A5F2-9E2A1A5189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2546B81-3E7D-BE64-0ED0-3655720888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60D9CA8-5E9A-C40A-4707-D6C6F4BCFA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47"/>
    </mc:Choice>
    <mc:Fallback xmlns="">
      <p:transition spd="slow" advTm="3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888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9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2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11BB2-A78D-F627-5C43-EE713F953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F1BD93B-1957-709E-7627-A01556FF5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CD8383-48A1-2915-5C47-D142CC6B3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CB78D2F-D2AB-447C-C22E-CC6E1A611F0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FB7019F-1499-1100-9B36-8403F2DD4E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E3E263-C016-FB00-8656-472B8A888D5D}"/>
              </a:ext>
            </a:extLst>
          </p:cNvPr>
          <p:cNvSpPr txBox="1"/>
          <p:nvPr/>
        </p:nvSpPr>
        <p:spPr>
          <a:xfrm>
            <a:off x="332509" y="201349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</a:t>
            </a:r>
            <a:r>
              <a:rPr lang="en-GB" sz="3200" dirty="0" err="1">
                <a:solidFill>
                  <a:schemeClr val="bg1"/>
                </a:solidFill>
              </a:rPr>
              <a:t>macroeconomicks</a:t>
            </a:r>
            <a:r>
              <a:rPr lang="en-GB" sz="3200" dirty="0">
                <a:solidFill>
                  <a:schemeClr val="bg1"/>
                </a:solidFill>
              </a:rPr>
              <a:t>, experts study long-term </a:t>
            </a:r>
            <a:r>
              <a:rPr lang="en-GB" sz="3200" dirty="0" err="1">
                <a:solidFill>
                  <a:schemeClr val="bg1"/>
                </a:solidFill>
              </a:rPr>
              <a:t>macrocykles</a:t>
            </a:r>
            <a:r>
              <a:rPr lang="en-GB" sz="3200" dirty="0">
                <a:solidFill>
                  <a:schemeClr val="bg1"/>
                </a:solidFill>
              </a:rPr>
              <a:t> and patterns of </a:t>
            </a:r>
            <a:r>
              <a:rPr lang="en-GB" sz="3200" dirty="0" err="1">
                <a:solidFill>
                  <a:schemeClr val="bg1"/>
                </a:solidFill>
              </a:rPr>
              <a:t>makroevolution</a:t>
            </a:r>
            <a:r>
              <a:rPr lang="en-GB" sz="3200" dirty="0">
                <a:solidFill>
                  <a:schemeClr val="bg1"/>
                </a:solidFill>
              </a:rPr>
              <a:t> in global markets.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BF9BD8-E983-42F0-1F42-5F94D7642E83}"/>
              </a:ext>
            </a:extLst>
          </p:cNvPr>
          <p:cNvSpPr txBox="1"/>
          <p:nvPr/>
        </p:nvSpPr>
        <p:spPr>
          <a:xfrm>
            <a:off x="332509" y="50641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macroeconomics</a:t>
            </a:r>
            <a:r>
              <a:rPr lang="en-GB" sz="3200" dirty="0">
                <a:solidFill>
                  <a:schemeClr val="bg1"/>
                </a:solidFill>
              </a:rPr>
              <a:t>, experts study long-term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macrocycles</a:t>
            </a:r>
            <a:r>
              <a:rPr lang="en-GB" sz="3200" dirty="0">
                <a:solidFill>
                  <a:schemeClr val="bg1"/>
                </a:solidFill>
              </a:rPr>
              <a:t> and patterns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macroevolution</a:t>
            </a:r>
            <a:r>
              <a:rPr lang="en-GB" sz="3200" dirty="0">
                <a:solidFill>
                  <a:schemeClr val="bg1"/>
                </a:solidFill>
              </a:rPr>
              <a:t> in global markets.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6CF196-17B1-DBD6-3C32-FF495B7B2DAC}"/>
              </a:ext>
            </a:extLst>
          </p:cNvPr>
          <p:cNvSpPr txBox="1"/>
          <p:nvPr/>
        </p:nvSpPr>
        <p:spPr>
          <a:xfrm>
            <a:off x="332509" y="3538815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In macroeconomics, experts study long-term macrocycles and patterns of macroevolution in global markets.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565751-7C74-9B40-6D47-2F202187434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31EA63-97B3-77A9-999B-97A4D509B86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3444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54"/>
    </mc:Choice>
    <mc:Fallback xmlns="">
      <p:transition spd="slow" advTm="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E7CDCCF-00D5-0E98-4DBB-80B62687F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2B45E4E-9B2D-3EB2-EE17-6DAED21A607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1FF1738-6C0C-3C47-4922-9FEAD1B3E2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3574" y="2017401"/>
            <a:ext cx="6724950" cy="367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microscope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microbe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microsecond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microdose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microfilm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microfibre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macroeconomics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macrostructure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macrocycle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macroevolution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macroanalysis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DA7137-F3BD-B3B6-C6F3-1D2E721EB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6211AEC-C9B9-EB32-E2B7-EF64B17996A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9"/>
    </mc:Choice>
    <mc:Fallback xmlns="">
      <p:transition spd="slow" advTm="3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7628"/>
            <a:ext cx="11338560" cy="5348822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300160" y="988042"/>
            <a:ext cx="7639291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 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 small or tiny and comes from </a:t>
            </a:r>
            <a:r>
              <a:rPr lang="en-GB" sz="28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mikros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which meant small in ancient Greek. 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microscope → an instrument to look at very small things</a:t>
            </a:r>
          </a:p>
          <a:p>
            <a:endParaRPr lang="en-GB" sz="2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microbe → a tiny living organism</a:t>
            </a:r>
          </a:p>
          <a:p>
            <a:endParaRPr lang="en-GB" sz="2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microfilm → film storing images in a very small format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54F9C33-68A6-F9D0-B3C3-5B4726FBA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0"/>
    </mc:Choice>
    <mc:Fallback xmlns="">
      <p:transition spd="slow" advTm="5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A8369-7E25-02C3-A08C-3DF95884F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9C8D7ED-7DCD-25B0-0640-C34F5F9ED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E041E-9497-0945-2D83-AA2355B8C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57155"/>
            <a:ext cx="11338560" cy="539596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45B5A6D3-E3F2-525A-2C73-BAF67FB30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C6699C-05AD-F37F-F328-5939D16BC86D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4A514-A815-5594-C05A-196A5261BFA3}"/>
              </a:ext>
            </a:extLst>
          </p:cNvPr>
          <p:cNvSpPr txBox="1"/>
          <p:nvPr/>
        </p:nvSpPr>
        <p:spPr>
          <a:xfrm>
            <a:off x="4300160" y="772599"/>
            <a:ext cx="7639291" cy="48320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Macro 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means large or big and comes from </a:t>
            </a:r>
            <a:r>
              <a:rPr lang="en-GB" sz="28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makros</a:t>
            </a:r>
            <a:r>
              <a:rPr lang="en-GB" sz="2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which meant large in ancient Greek. 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macroscope (less common) → something for viewing large-scale patterns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macroeconomics → study of the whole economy on a large scale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macroscopic → something large enough to be seen without a microscope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0BDD14D-7406-4FDA-F458-1D54B37016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4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0"/>
    </mc:Choice>
    <mc:Fallback xmlns="">
      <p:transition spd="slow" advTm="5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5248F-4FF1-3930-F361-D500ACC34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0530E7B6-5701-B05B-E384-AAEE7B49E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72CDA-E48D-CA32-E6E1-5CD424EB9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57155"/>
            <a:ext cx="11338560" cy="539596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383B83B7-7219-483C-1E8D-6D16DE2B2F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4E6A6B-8B25-A229-6054-A3C23D1EE9BC}"/>
              </a:ext>
            </a:extLst>
          </p:cNvPr>
          <p:cNvSpPr txBox="1"/>
          <p:nvPr/>
        </p:nvSpPr>
        <p:spPr>
          <a:xfrm>
            <a:off x="1788366" y="1362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4EC1175-8896-16C9-B5A9-FE0A1F962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251" y="4111292"/>
            <a:ext cx="2865254" cy="250185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1F2B7D-B338-3BC6-D7DE-C98A512F9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580327"/>
              </p:ext>
            </p:extLst>
          </p:nvPr>
        </p:nvGraphicFramePr>
        <p:xfrm>
          <a:off x="4432300" y="2631440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73399086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2682593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08996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Prefix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Meaning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Think of it as…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3220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micro-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small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zooming </a:t>
                      </a:r>
                      <a:r>
                        <a:rPr lang="en-GB" b="1">
                          <a:effectLst/>
                        </a:rPr>
                        <a:t>in</a:t>
                      </a:r>
                      <a:r>
                        <a:rPr lang="en-GB">
                          <a:effectLst/>
                        </a:rPr>
                        <a:t> 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1971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macro-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large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zooming </a:t>
                      </a:r>
                      <a:r>
                        <a:rPr lang="en-GB" b="1" dirty="0">
                          <a:effectLst/>
                        </a:rPr>
                        <a:t>out</a:t>
                      </a:r>
                      <a:r>
                        <a:rPr lang="en-GB" dirty="0">
                          <a:effectLst/>
                        </a:rPr>
                        <a:t> 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003577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6C015E3-7A9A-8DD7-7695-C4A090436203}"/>
              </a:ext>
            </a:extLst>
          </p:cNvPr>
          <p:cNvSpPr txBox="1"/>
          <p:nvPr/>
        </p:nvSpPr>
        <p:spPr>
          <a:xfrm>
            <a:off x="4300160" y="1993585"/>
            <a:ext cx="763929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2800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 quick comparison: 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378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0"/>
    </mc:Choice>
    <mc:Fallback xmlns="">
      <p:transition spd="slow" advTm="588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0016A50-3A0E-3D0E-7D72-FAC495FBD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scope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tool to see tiny things.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B4A56F-738D-BB27-DCFA-63F0E51112B6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76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524BD87-2372-AF21-FAE9-8E105127F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98633" y="2558407"/>
            <a:ext cx="60812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metre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1,000,000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of a metre.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F6FC82-5AA2-6462-2682-4D483CE97440}"/>
              </a:ext>
            </a:extLst>
          </p:cNvPr>
          <p:cNvSpPr txBox="1"/>
          <p:nvPr/>
        </p:nvSpPr>
        <p:spPr>
          <a:xfrm>
            <a:off x="4230522" y="2296797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666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9"/>
    </mc:Choice>
    <mc:Fallback xmlns="">
      <p:transition spd="slow" advTm="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2BBB5BF-3653-D4AD-35CA-ACF42CCC0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6616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u="sng" dirty="0">
                <a:solidFill>
                  <a:srgbClr val="7030A0"/>
                </a:solidFill>
              </a:rPr>
              <a:t>micro</a:t>
            </a:r>
            <a:r>
              <a:rPr lang="en-GB" sz="6000" dirty="0">
                <a:solidFill>
                  <a:schemeClr val="bg1"/>
                </a:solidFill>
              </a:rPr>
              <a:t>-organism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organism.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2C1F5A-F490-3428-9D92-C6D672EE9228}"/>
              </a:ext>
            </a:extLst>
          </p:cNvPr>
          <p:cNvSpPr txBox="1"/>
          <p:nvPr/>
        </p:nvSpPr>
        <p:spPr>
          <a:xfrm>
            <a:off x="4246240" y="2241022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4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0"/>
    </mc:Choice>
    <mc:Fallback xmlns="">
      <p:transition spd="slow" advTm="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0ED42-331E-AFAC-C198-B6938A3B6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F92C4F-77F8-6F0A-01F6-A9CFAE542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B9F0C4-4156-A1CE-0446-AA9F31EE1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76BD14-D65C-A0C7-32F2-02E9D3E988C0}"/>
              </a:ext>
            </a:extLst>
          </p:cNvPr>
          <p:cNvSpPr txBox="1"/>
          <p:nvPr/>
        </p:nvSpPr>
        <p:spPr>
          <a:xfrm>
            <a:off x="5033640" y="2558407"/>
            <a:ext cx="6486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micro</a:t>
            </a:r>
            <a:r>
              <a:rPr lang="en-GB" sz="8000" dirty="0">
                <a:solidFill>
                  <a:schemeClr val="bg1"/>
                </a:solidFill>
              </a:rPr>
              <a:t>be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2A007A4-FD3E-2854-CDAF-52D6D53BEA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9C4EE7-9896-A454-562E-84B164B68D96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tiny living organism.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DC1027-9C87-FB57-4619-C00BACB1FB94}"/>
              </a:ext>
            </a:extLst>
          </p:cNvPr>
          <p:cNvSpPr txBox="1"/>
          <p:nvPr/>
        </p:nvSpPr>
        <p:spPr>
          <a:xfrm>
            <a:off x="4749553" y="2186170"/>
            <a:ext cx="5379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What does this word mean?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01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7"/>
    </mc:Choice>
    <mc:Fallback xmlns="">
      <p:transition spd="slow" advTm="2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6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</Words>
  <Application>Microsoft Office PowerPoint</Application>
  <PresentationFormat>Widescreen</PresentationFormat>
  <Paragraphs>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Macro and micro.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2026-07-22T07:56:24Z</dcterms:modified>
</cp:coreProperties>
</file>