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8"/>
  </p:notesMasterIdLst>
  <p:sldIdLst>
    <p:sldId id="390" r:id="rId2"/>
    <p:sldId id="541" r:id="rId3"/>
    <p:sldId id="542" r:id="rId4"/>
    <p:sldId id="543" r:id="rId5"/>
    <p:sldId id="544" r:id="rId6"/>
    <p:sldId id="546" r:id="rId7"/>
    <p:sldId id="548" r:id="rId8"/>
    <p:sldId id="368" r:id="rId9"/>
    <p:sldId id="369" r:id="rId10"/>
    <p:sldId id="274" r:id="rId11"/>
    <p:sldId id="552" r:id="rId12"/>
    <p:sldId id="388" r:id="rId13"/>
    <p:sldId id="553" r:id="rId14"/>
    <p:sldId id="281" r:id="rId15"/>
    <p:sldId id="282" r:id="rId16"/>
    <p:sldId id="283" r:id="rId17"/>
    <p:sldId id="286" r:id="rId18"/>
    <p:sldId id="285" r:id="rId19"/>
    <p:sldId id="287" r:id="rId20"/>
    <p:sldId id="284" r:id="rId21"/>
    <p:sldId id="288" r:id="rId22"/>
    <p:sldId id="289" r:id="rId23"/>
    <p:sldId id="290" r:id="rId24"/>
    <p:sldId id="365" r:id="rId25"/>
    <p:sldId id="373" r:id="rId26"/>
    <p:sldId id="277" r:id="rId27"/>
  </p:sldIdLst>
  <p:sldSz cx="12192000" cy="6858000"/>
  <p:notesSz cx="6858000" cy="9144000"/>
  <p:embeddedFontLst>
    <p:embeddedFont>
      <p:font typeface="Andika" panose="02000000000000000000" pitchFamily="2" charset="0"/>
      <p:regular r:id="rId29"/>
      <p:bold r:id="rId30"/>
      <p:italic r:id="rId31"/>
      <p:bold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1F75BD-CE0E-486C-B9AA-87EF7E55084E}" v="2" dt="2026-06-03T11:14:24.7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225" autoAdjust="0"/>
  </p:normalViewPr>
  <p:slideViewPr>
    <p:cSldViewPr snapToGrid="0">
      <p:cViewPr varScale="1">
        <p:scale>
          <a:sx n="91" d="100"/>
          <a:sy n="91" d="100"/>
        </p:scale>
        <p:origin x="70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custSel addSld delSld modSld sldOrd">
      <pc:chgData name="Glen Jones" userId="e846aaca-4b24-4b13-b0d0-f2308e16b284" providerId="ADAL" clId="{ED47ACC3-9597-4D89-A1DC-43CF280EF274}" dt="2026-06-03T11:14:26.589" v="437"/>
      <pc:docMkLst>
        <pc:docMk/>
      </pc:docMkLst>
      <pc:sldChg chg="modSp add mod addAnim delAnim modAnim">
        <pc:chgData name="Glen Jones" userId="e846aaca-4b24-4b13-b0d0-f2308e16b284" providerId="ADAL" clId="{ED47ACC3-9597-4D89-A1DC-43CF280EF274}" dt="2026-06-03T11:14:26.589" v="437"/>
        <pc:sldMkLst>
          <pc:docMk/>
          <pc:sldMk cId="2004214985" sldId="54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60DD8-2022-45F8-A0B0-8E09923B5B85}" type="datetimeFigureOut">
              <a:rPr lang="en-GB" smtClean="0"/>
              <a:t>03/06/2026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8FDD4A-2EC0-47D1-A55A-86A2C1650405}" type="slidenum">
              <a:rPr lang="en-GB" smtClean="0"/>
              <a:t>‹#›</a:t>
            </a:fld>
            <a:endParaRPr lang="en-GB"/>
          </a:p>
        </p:txBody>
      </p:sp>
    </p:spTree>
    <p:extLst>
      <p:ext uri="{BB962C8B-B14F-4D97-AF65-F5344CB8AC3E}">
        <p14:creationId xmlns:p14="http://schemas.microsoft.com/office/powerpoint/2010/main" val="845376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A2C28-A5F8-04DE-24B5-747156AEC2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D72D91-D4B0-345F-B6B6-8326B381DB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D25C04-D8E3-6DEB-EB4A-1A8AAA73627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C32FB25-4B7E-4286-8736-6EAF4740D9BA}"/>
              </a:ext>
            </a:extLst>
          </p:cNvPr>
          <p:cNvSpPr>
            <a:spLocks noGrp="1"/>
          </p:cNvSpPr>
          <p:nvPr>
            <p:ph type="sldNum" sz="quarter" idx="5"/>
          </p:nvPr>
        </p:nvSpPr>
        <p:spPr/>
        <p:txBody>
          <a:bodyPr/>
          <a:lstStyle/>
          <a:p>
            <a:fld id="{6FC48057-9267-4CD0-B561-411611CBA57F}" type="slidenum">
              <a:rPr lang="en-GB" smtClean="0"/>
              <a:pPr/>
              <a:t>2</a:t>
            </a:fld>
            <a:endParaRPr lang="en-GB" dirty="0"/>
          </a:p>
        </p:txBody>
      </p:sp>
    </p:spTree>
    <p:extLst>
      <p:ext uri="{BB962C8B-B14F-4D97-AF65-F5344CB8AC3E}">
        <p14:creationId xmlns:p14="http://schemas.microsoft.com/office/powerpoint/2010/main" val="1510830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F5BA9-E2C1-8FE7-D058-4BDACA8182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85E731-1EA6-9A80-20B5-C85DCF98D5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C84C32-EC3E-5562-45B0-E6A1F4D887C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3512E71-A6D0-D4C9-DA32-C43F4CB63BDD}"/>
              </a:ext>
            </a:extLst>
          </p:cNvPr>
          <p:cNvSpPr>
            <a:spLocks noGrp="1"/>
          </p:cNvSpPr>
          <p:nvPr>
            <p:ph type="sldNum" sz="quarter" idx="5"/>
          </p:nvPr>
        </p:nvSpPr>
        <p:spPr/>
        <p:txBody>
          <a:bodyPr/>
          <a:lstStyle/>
          <a:p>
            <a:fld id="{6FC48057-9267-4CD0-B561-411611CBA57F}" type="slidenum">
              <a:rPr lang="en-GB" smtClean="0"/>
              <a:pPr/>
              <a:t>3</a:t>
            </a:fld>
            <a:endParaRPr lang="en-GB" dirty="0"/>
          </a:p>
        </p:txBody>
      </p:sp>
    </p:spTree>
    <p:extLst>
      <p:ext uri="{BB962C8B-B14F-4D97-AF65-F5344CB8AC3E}">
        <p14:creationId xmlns:p14="http://schemas.microsoft.com/office/powerpoint/2010/main" val="670347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5D53-9DC8-DE57-7250-447B97D178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03907E-4B65-3B02-6022-CC441C273C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494B3-CDC8-DA2A-D183-86306711F90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EC0A2CC-3FE8-A037-F7D7-5DBA07388D56}"/>
              </a:ext>
            </a:extLst>
          </p:cNvPr>
          <p:cNvSpPr>
            <a:spLocks noGrp="1"/>
          </p:cNvSpPr>
          <p:nvPr>
            <p:ph type="sldNum" sz="quarter" idx="5"/>
          </p:nvPr>
        </p:nvSpPr>
        <p:spPr/>
        <p:txBody>
          <a:bodyPr/>
          <a:lstStyle/>
          <a:p>
            <a:fld id="{6FC48057-9267-4CD0-B561-411611CBA57F}" type="slidenum">
              <a:rPr lang="en-GB" smtClean="0"/>
              <a:pPr/>
              <a:t>4</a:t>
            </a:fld>
            <a:endParaRPr lang="en-GB" dirty="0"/>
          </a:p>
        </p:txBody>
      </p:sp>
    </p:spTree>
    <p:extLst>
      <p:ext uri="{BB962C8B-B14F-4D97-AF65-F5344CB8AC3E}">
        <p14:creationId xmlns:p14="http://schemas.microsoft.com/office/powerpoint/2010/main" val="1367500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4AB38-B333-57C8-E695-9B39F3791D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E0CFC5-6621-E22B-43C0-A0BF31426D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544877-0EC3-DE54-0D36-4FC237034502}"/>
              </a:ext>
            </a:extLst>
          </p:cNvPr>
          <p:cNvSpPr>
            <a:spLocks noGrp="1"/>
          </p:cNvSpPr>
          <p:nvPr>
            <p:ph type="body" idx="1"/>
          </p:nvPr>
        </p:nvSpPr>
        <p:spPr/>
        <p:txBody>
          <a:bodyPr/>
          <a:lstStyle/>
          <a:p>
            <a:r>
              <a:rPr lang="en-GB" dirty="0"/>
              <a:t>These words would be pronounced the same. So phonetically they are “correct”. But only one conveys the meaning of the word. </a:t>
            </a:r>
          </a:p>
        </p:txBody>
      </p:sp>
      <p:sp>
        <p:nvSpPr>
          <p:cNvPr id="4" name="Slide Number Placeholder 3">
            <a:extLst>
              <a:ext uri="{FF2B5EF4-FFF2-40B4-BE49-F238E27FC236}">
                <a16:creationId xmlns:a16="http://schemas.microsoft.com/office/drawing/2014/main" id="{939667BB-7591-92CD-9100-3FB124E1EBAC}"/>
              </a:ext>
            </a:extLst>
          </p:cNvPr>
          <p:cNvSpPr>
            <a:spLocks noGrp="1"/>
          </p:cNvSpPr>
          <p:nvPr>
            <p:ph type="sldNum" sz="quarter" idx="5"/>
          </p:nvPr>
        </p:nvSpPr>
        <p:spPr/>
        <p:txBody>
          <a:bodyPr/>
          <a:lstStyle/>
          <a:p>
            <a:fld id="{6FC48057-9267-4CD0-B561-411611CBA57F}" type="slidenum">
              <a:rPr lang="en-GB" smtClean="0"/>
              <a:pPr/>
              <a:t>5</a:t>
            </a:fld>
            <a:endParaRPr lang="en-GB" dirty="0"/>
          </a:p>
        </p:txBody>
      </p:sp>
    </p:spTree>
    <p:extLst>
      <p:ext uri="{BB962C8B-B14F-4D97-AF65-F5344CB8AC3E}">
        <p14:creationId xmlns:p14="http://schemas.microsoft.com/office/powerpoint/2010/main" val="620686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7173E-6851-B1B4-B07E-CCF84F0D2E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E8CAD4-1C8C-4D08-D938-6FF72F68ACE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D44D7FB-03BE-E469-8E01-91BDF634122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BAA2B35-9471-E4AE-4698-1FD01FB56F72}"/>
              </a:ext>
            </a:extLst>
          </p:cNvPr>
          <p:cNvSpPr>
            <a:spLocks noGrp="1"/>
          </p:cNvSpPr>
          <p:nvPr>
            <p:ph type="sldNum" sz="quarter" idx="5"/>
          </p:nvPr>
        </p:nvSpPr>
        <p:spPr/>
        <p:txBody>
          <a:bodyPr/>
          <a:lstStyle/>
          <a:p>
            <a:fld id="{6FC48057-9267-4CD0-B561-411611CBA57F}" type="slidenum">
              <a:rPr lang="en-GB" smtClean="0"/>
              <a:pPr/>
              <a:t>6</a:t>
            </a:fld>
            <a:endParaRPr lang="en-GB" dirty="0"/>
          </a:p>
        </p:txBody>
      </p:sp>
    </p:spTree>
    <p:extLst>
      <p:ext uri="{BB962C8B-B14F-4D97-AF65-F5344CB8AC3E}">
        <p14:creationId xmlns:p14="http://schemas.microsoft.com/office/powerpoint/2010/main" val="10122723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094B2-4E34-D5BD-693D-9C63106DDF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419042-8CFD-80B5-0856-D1787A5C88C5}"/>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78602EC-D3F2-018B-2987-BB0AF6153D3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ndika" panose="02000000000000000000" pitchFamily="2" charset="0"/>
                <a:ea typeface="+mn-ea"/>
                <a:cs typeface="+mn-cs"/>
              </a:rPr>
              <a:t>If I know what the parts mean, I can spell the whole word.</a:t>
            </a:r>
          </a:p>
          <a:p>
            <a:endParaRPr lang="en-GB" dirty="0"/>
          </a:p>
        </p:txBody>
      </p:sp>
      <p:sp>
        <p:nvSpPr>
          <p:cNvPr id="4" name="Slide Number Placeholder 3">
            <a:extLst>
              <a:ext uri="{FF2B5EF4-FFF2-40B4-BE49-F238E27FC236}">
                <a16:creationId xmlns:a16="http://schemas.microsoft.com/office/drawing/2014/main" id="{CC984014-4916-C9DD-A92B-C4122CB41493}"/>
              </a:ext>
            </a:extLst>
          </p:cNvPr>
          <p:cNvSpPr>
            <a:spLocks noGrp="1"/>
          </p:cNvSpPr>
          <p:nvPr>
            <p:ph type="sldNum" sz="quarter" idx="5"/>
          </p:nvPr>
        </p:nvSpPr>
        <p:spPr/>
        <p:txBody>
          <a:bodyPr/>
          <a:lstStyle/>
          <a:p>
            <a:fld id="{6FC48057-9267-4CD0-B561-411611CBA57F}" type="slidenum">
              <a:rPr lang="en-GB" smtClean="0"/>
              <a:t>7</a:t>
            </a:fld>
            <a:endParaRPr lang="en-GB"/>
          </a:p>
        </p:txBody>
      </p:sp>
    </p:spTree>
    <p:extLst>
      <p:ext uri="{BB962C8B-B14F-4D97-AF65-F5344CB8AC3E}">
        <p14:creationId xmlns:p14="http://schemas.microsoft.com/office/powerpoint/2010/main" val="2080791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EDCEE-1D9B-2E65-CEF1-C58E93A3D1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50690F-641F-3735-F3F3-7A1B4B4C7F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87C8D4-4F1F-0CF5-ED32-AE887B9EE74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F95B8E7-5164-3330-7567-D9356D39E615}"/>
              </a:ext>
            </a:extLst>
          </p:cNvPr>
          <p:cNvSpPr>
            <a:spLocks noGrp="1"/>
          </p:cNvSpPr>
          <p:nvPr>
            <p:ph type="sldNum" sz="quarter" idx="5"/>
          </p:nvPr>
        </p:nvSpPr>
        <p:spPr/>
        <p:txBody>
          <a:bodyPr/>
          <a:lstStyle/>
          <a:p>
            <a:fld id="{6FC48057-9267-4CD0-B561-411611CBA57F}" type="slidenum">
              <a:rPr lang="en-GB" smtClean="0"/>
              <a:pPr/>
              <a:t>11</a:t>
            </a:fld>
            <a:endParaRPr lang="en-GB" dirty="0"/>
          </a:p>
        </p:txBody>
      </p:sp>
    </p:spTree>
    <p:extLst>
      <p:ext uri="{BB962C8B-B14F-4D97-AF65-F5344CB8AC3E}">
        <p14:creationId xmlns:p14="http://schemas.microsoft.com/office/powerpoint/2010/main" val="1205087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chemeClr val="bg1"/>
                </a:solidFill>
                <a:latin typeface="Andika" panose="02000000000000000000" pitchFamily="2" charset="0"/>
                <a:ea typeface="Andika" panose="02000000000000000000" pitchFamily="2" charset="0"/>
                <a:cs typeface="Andika" panose="02000000000000000000" pitchFamily="2" charset="0"/>
              </a:rPr>
              <a:t>(b, p or m)</a:t>
            </a:r>
            <a:endParaRPr lang="en-GB" dirty="0"/>
          </a:p>
        </p:txBody>
      </p:sp>
      <p:sp>
        <p:nvSpPr>
          <p:cNvPr id="4" name="Slide Number Placeholder 3"/>
          <p:cNvSpPr>
            <a:spLocks noGrp="1"/>
          </p:cNvSpPr>
          <p:nvPr>
            <p:ph type="sldNum" sz="quarter" idx="5"/>
          </p:nvPr>
        </p:nvSpPr>
        <p:spPr/>
        <p:txBody>
          <a:bodyPr/>
          <a:lstStyle/>
          <a:p>
            <a:fld id="{5A8FDD4A-2EC0-47D1-A55A-86A2C1650405}" type="slidenum">
              <a:rPr lang="en-GB" smtClean="0"/>
              <a:t>13</a:t>
            </a:fld>
            <a:endParaRPr lang="en-GB"/>
          </a:p>
        </p:txBody>
      </p:sp>
    </p:spTree>
    <p:extLst>
      <p:ext uri="{BB962C8B-B14F-4D97-AF65-F5344CB8AC3E}">
        <p14:creationId xmlns:p14="http://schemas.microsoft.com/office/powerpoint/2010/main" val="980206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03/06/2026</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03/06/2026</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 Id="rId9"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541286D-C436-3351-6DA5-FA0B1E5E0BF6}"/>
              </a:ext>
            </a:extLst>
          </p:cNvPr>
          <p:cNvPicPr>
            <a:picLocks noChangeAspect="1"/>
          </p:cNvPicPr>
          <p:nvPr/>
        </p:nvPicPr>
        <p:blipFill rotWithShape="1">
          <a:blip r:embed="rId2"/>
          <a:srcRect l="1118" t="1749" r="15443"/>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27104" y="1963668"/>
            <a:ext cx="9144000" cy="129333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The prefix </a:t>
            </a:r>
            <a:r>
              <a:rPr lang="en-GB" u="sng" dirty="0">
                <a:solidFill>
                  <a:schemeClr val="bg1"/>
                </a:solidFill>
                <a:latin typeface="+mn-lt"/>
                <a:ea typeface="Andika"/>
                <a:cs typeface="Andika"/>
              </a:rPr>
              <a:t>im-</a:t>
            </a:r>
          </a:p>
        </p:txBody>
      </p:sp>
      <p:pic>
        <p:nvPicPr>
          <p:cNvPr id="8" name="Picture 7" descr="A picture containing logo&#10;&#10;Description automatically generated">
            <a:extLst>
              <a:ext uri="{FF2B5EF4-FFF2-40B4-BE49-F238E27FC236}">
                <a16:creationId xmlns:a16="http://schemas.microsoft.com/office/drawing/2014/main" id="{308FF58E-01C1-45AD-1626-56C537AB93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337AF5D6-B0CD-DF08-E7C5-4D0B2A82D7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507929D7-1D16-25DC-2063-4B24A96BBF3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4766 0.47662 " pathEditMode="relative" rAng="0" ptsTypes="AA">
                                      <p:cBhvr>
                                        <p:cTn id="6" dur="2000" fill="hold"/>
                                        <p:tgtEl>
                                          <p:spTgt spid="9"/>
                                        </p:tgtEl>
                                        <p:attrNameLst>
                                          <p:attrName>ppt_x</p:attrName>
                                          <p:attrName>ppt_y</p:attrName>
                                        </p:attrNameLst>
                                      </p:cBhvr>
                                      <p:rCtr x="7383" y="23819"/>
                                    </p:animMotion>
                                  </p:childTnLst>
                                </p:cTn>
                              </p:par>
                              <p:par>
                                <p:cTn id="7" presetID="42" presetClass="path" presetSubtype="0" accel="50000" decel="50000" fill="hold" nodeType="withEffect">
                                  <p:stCondLst>
                                    <p:cond delay="0"/>
                                  </p:stCondLst>
                                  <p:childTnLst>
                                    <p:animMotion origin="layout" path="M -1.04167E-6 2.22222E-6 L -0.23424 -0.04144 " pathEditMode="relative" rAng="0" ptsTypes="AA">
                                      <p:cBhvr>
                                        <p:cTn id="8" dur="2000" fill="hold"/>
                                        <p:tgtEl>
                                          <p:spTgt spid="10"/>
                                        </p:tgtEl>
                                        <p:attrNameLst>
                                          <p:attrName>ppt_x</p:attrName>
                                          <p:attrName>ppt_y</p:attrName>
                                        </p:attrNameLst>
                                      </p:cBhvr>
                                      <p:rCtr x="-11719" y="-2083"/>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1DB8C-A04C-B46A-D465-754F13B0C7C2}"/>
            </a:ext>
          </a:extLst>
        </p:cNvPr>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633A5780-7557-C2A5-74C3-60C2138BDC1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09" y="4899"/>
            <a:ext cx="12183291" cy="6853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2D1A5CEB-2715-F24C-0A79-38902AC0FC29}"/>
              </a:ext>
            </a:extLst>
          </p:cNvPr>
          <p:cNvSpPr>
            <a:spLocks noGrp="1"/>
          </p:cNvSpPr>
          <p:nvPr>
            <p:ph idx="1"/>
          </p:nvPr>
        </p:nvSpPr>
        <p:spPr>
          <a:xfrm>
            <a:off x="532944" y="537029"/>
            <a:ext cx="11338560" cy="5622471"/>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EBC5FEE2-C7CB-61D0-1156-9C69D7DFA696}"/>
              </a:ext>
            </a:extLst>
          </p:cNvPr>
          <p:cNvSpPr txBox="1"/>
          <p:nvPr/>
        </p:nvSpPr>
        <p:spPr>
          <a:xfrm>
            <a:off x="3489277" y="928190"/>
            <a:ext cx="8382227" cy="3416320"/>
          </a:xfrm>
          <a:prstGeom prst="rect">
            <a:avLst/>
          </a:prstGeom>
          <a:noFill/>
        </p:spPr>
        <p:txBody>
          <a:bodyPr wrap="square" rtlCol="0" anchor="ctr">
            <a:spAutoFit/>
          </a:bodyPr>
          <a:lstStyle/>
          <a:p>
            <a:r>
              <a:rPr lang="en-GB" sz="2400" dirty="0">
                <a:solidFill>
                  <a:schemeClr val="bg1"/>
                </a:solidFill>
                <a:latin typeface="Andika" panose="02000000000000000000" pitchFamily="2" charset="0"/>
              </a:rPr>
              <a:t>Does anyone remember what the prefix “in” means?</a:t>
            </a:r>
          </a:p>
          <a:p>
            <a:endParaRPr lang="en-GB" sz="2400" dirty="0">
              <a:solidFill>
                <a:schemeClr val="bg1"/>
              </a:solidFill>
              <a:latin typeface="Andika" panose="02000000000000000000" pitchFamily="2" charset="0"/>
            </a:endParaRPr>
          </a:p>
          <a:p>
            <a:r>
              <a:rPr lang="en-GB" sz="2400" dirty="0">
                <a:solidFill>
                  <a:schemeClr val="bg1"/>
                </a:solidFill>
                <a:latin typeface="Andika" panose="02000000000000000000" pitchFamily="2" charset="0"/>
              </a:rPr>
              <a:t>Most commonly, in- means “not” or “the opposite of”.</a:t>
            </a:r>
          </a:p>
          <a:p>
            <a:endParaRPr lang="en-GB" sz="2400" dirty="0">
              <a:solidFill>
                <a:schemeClr val="bg1"/>
              </a:solidFill>
              <a:latin typeface="Andika" panose="02000000000000000000" pitchFamily="2" charset="0"/>
            </a:endParaRPr>
          </a:p>
          <a:p>
            <a:r>
              <a:rPr lang="en-GB" sz="2400" dirty="0">
                <a:solidFill>
                  <a:schemeClr val="bg1"/>
                </a:solidFill>
                <a:latin typeface="Andika" panose="02000000000000000000" pitchFamily="2" charset="0"/>
              </a:rPr>
              <a:t>The prefix “</a:t>
            </a:r>
            <a:r>
              <a:rPr lang="en-GB" sz="2400" dirty="0" err="1">
                <a:solidFill>
                  <a:schemeClr val="bg1"/>
                </a:solidFill>
                <a:latin typeface="Andika" panose="02000000000000000000" pitchFamily="2" charset="0"/>
              </a:rPr>
              <a:t>im</a:t>
            </a:r>
            <a:r>
              <a:rPr lang="en-GB" sz="2400" dirty="0">
                <a:solidFill>
                  <a:schemeClr val="bg1"/>
                </a:solidFill>
                <a:latin typeface="Andika" panose="02000000000000000000" pitchFamily="2" charset="0"/>
              </a:rPr>
              <a:t>” is just a </a:t>
            </a:r>
            <a:r>
              <a:rPr lang="en-GB" sz="2400" i="1" u="sng" dirty="0">
                <a:solidFill>
                  <a:schemeClr val="bg1"/>
                </a:solidFill>
                <a:latin typeface="Andika" panose="02000000000000000000" pitchFamily="2" charset="0"/>
              </a:rPr>
              <a:t>spelling change</a:t>
            </a:r>
            <a:r>
              <a:rPr lang="en-GB" sz="2400" dirty="0">
                <a:solidFill>
                  <a:schemeClr val="bg1"/>
                </a:solidFill>
                <a:latin typeface="Andika" panose="02000000000000000000" pitchFamily="2" charset="0"/>
              </a:rPr>
              <a:t> of the prefix “in”. </a:t>
            </a:r>
          </a:p>
          <a:p>
            <a:endParaRPr lang="en-GB" sz="2400" dirty="0">
              <a:solidFill>
                <a:schemeClr val="bg1"/>
              </a:solidFill>
              <a:latin typeface="Andika" panose="02000000000000000000" pitchFamily="2" charset="0"/>
            </a:endParaRPr>
          </a:p>
          <a:p>
            <a:r>
              <a:rPr lang="en-GB" sz="2400" dirty="0">
                <a:solidFill>
                  <a:schemeClr val="bg1"/>
                </a:solidFill>
                <a:latin typeface="Andika" panose="02000000000000000000" pitchFamily="2" charset="0"/>
              </a:rPr>
              <a:t>The prefix in‑ changes to im‑ before the letters </a:t>
            </a:r>
            <a:r>
              <a:rPr lang="en-GB" sz="2400" i="1" u="sng" dirty="0">
                <a:solidFill>
                  <a:schemeClr val="bg1"/>
                </a:solidFill>
                <a:latin typeface="Andika" panose="02000000000000000000" pitchFamily="2" charset="0"/>
              </a:rPr>
              <a:t>p, b, or m</a:t>
            </a:r>
          </a:p>
          <a:p>
            <a:endParaRPr lang="en-GB" sz="2400" dirty="0">
              <a:solidFill>
                <a:schemeClr val="bg1"/>
              </a:solidFill>
              <a:latin typeface="Andika" panose="02000000000000000000" pitchFamily="2" charset="0"/>
            </a:endParaRPr>
          </a:p>
          <a:p>
            <a:r>
              <a:rPr lang="en-GB" sz="2400" dirty="0">
                <a:solidFill>
                  <a:schemeClr val="bg1"/>
                </a:solidFill>
                <a:latin typeface="Andika" panose="02000000000000000000" pitchFamily="2" charset="0"/>
              </a:rPr>
              <a:t>The meaning does not change.</a:t>
            </a:r>
          </a:p>
        </p:txBody>
      </p:sp>
      <p:sp>
        <p:nvSpPr>
          <p:cNvPr id="7" name="TextBox 6">
            <a:extLst>
              <a:ext uri="{FF2B5EF4-FFF2-40B4-BE49-F238E27FC236}">
                <a16:creationId xmlns:a16="http://schemas.microsoft.com/office/drawing/2014/main" id="{15DF6390-312E-0630-7EA6-4455E89F1915}"/>
              </a:ext>
            </a:extLst>
          </p:cNvPr>
          <p:cNvSpPr txBox="1"/>
          <p:nvPr/>
        </p:nvSpPr>
        <p:spPr>
          <a:xfrm>
            <a:off x="925713" y="4344510"/>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01E5C232-738A-92DB-ABF6-9CA8A7BBBBD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03546" y="926295"/>
            <a:ext cx="2548711" cy="3398281"/>
          </a:xfrm>
          <a:prstGeom prst="rect">
            <a:avLst/>
          </a:prstGeom>
        </p:spPr>
      </p:pic>
    </p:spTree>
    <p:extLst>
      <p:ext uri="{BB962C8B-B14F-4D97-AF65-F5344CB8AC3E}">
        <p14:creationId xmlns:p14="http://schemas.microsoft.com/office/powerpoint/2010/main" val="327823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8" end="8"/>
                                            </p:txEl>
                                          </p:spTgt>
                                        </p:tgtEl>
                                        <p:attrNameLst>
                                          <p:attrName>style.visibility</p:attrName>
                                        </p:attrNameLst>
                                      </p:cBhvr>
                                      <p:to>
                                        <p:strVal val="visible"/>
                                      </p:to>
                                    </p:set>
                                    <p:animEffect transition="in" filter="fade">
                                      <p:cBhvr>
                                        <p:cTn id="2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EBE74C9-0D80-346C-5F06-A2383F9BEF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755"/>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174171"/>
            <a:ext cx="11301820" cy="120593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85000" lnSpcReduction="20000"/>
          </a:bodyPr>
          <a:lstStyle/>
          <a:p>
            <a:pPr marL="0" indent="0" algn="ctr">
              <a:buNone/>
            </a:pPr>
            <a:r>
              <a:rPr lang="en-GB" sz="5200" dirty="0">
                <a:solidFill>
                  <a:schemeClr val="bg1"/>
                </a:solidFill>
              </a:rPr>
              <a:t>Can you sort the words?</a:t>
            </a:r>
          </a:p>
          <a:p>
            <a:pPr marL="0" indent="0" algn="ctr">
              <a:buNone/>
            </a:pPr>
            <a:r>
              <a:rPr lang="en-GB" sz="2400" dirty="0">
                <a:solidFill>
                  <a:schemeClr val="bg1"/>
                </a:solidFill>
              </a:rPr>
              <a:t>Click on the words to reveal the answers.</a:t>
            </a:r>
            <a:r>
              <a:rPr lang="en-GB" sz="4400" dirty="0">
                <a:solidFill>
                  <a:schemeClr val="bg1"/>
                </a:solidFill>
              </a:rPr>
              <a:t> </a:t>
            </a:r>
            <a:endParaRPr lang="en-GB" sz="44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4667943" y="1552129"/>
            <a:ext cx="3457231"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ea typeface="Andika" panose="02000000000000000000" pitchFamily="2" charset="0"/>
                <a:cs typeface="Andika" panose="02000000000000000000" pitchFamily="2" charset="0"/>
              </a:rPr>
              <a:t>in prefix</a:t>
            </a:r>
          </a:p>
        </p:txBody>
      </p:sp>
      <p:sp>
        <p:nvSpPr>
          <p:cNvPr id="25" name="Title 1">
            <a:extLst>
              <a:ext uri="{FF2B5EF4-FFF2-40B4-BE49-F238E27FC236}">
                <a16:creationId xmlns:a16="http://schemas.microsoft.com/office/drawing/2014/main" id="{3F280AED-23D9-E0FA-6812-6C7FD8EA56DE}"/>
              </a:ext>
            </a:extLst>
          </p:cNvPr>
          <p:cNvSpPr txBox="1">
            <a:spLocks/>
          </p:cNvSpPr>
          <p:nvPr/>
        </p:nvSpPr>
        <p:spPr>
          <a:xfrm>
            <a:off x="8702995" y="1552129"/>
            <a:ext cx="3264726"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err="1">
                <a:solidFill>
                  <a:schemeClr val="bg1"/>
                </a:solidFill>
                <a:latin typeface="Andika" panose="02000000000000000000" pitchFamily="2" charset="0"/>
                <a:ea typeface="Andika" panose="02000000000000000000" pitchFamily="2" charset="0"/>
                <a:cs typeface="Andika" panose="02000000000000000000" pitchFamily="2" charset="0"/>
              </a:rPr>
              <a:t>im</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prefix </a:t>
            </a:r>
            <a:br>
              <a:rPr lang="en-GB" dirty="0">
                <a:solidFill>
                  <a:schemeClr val="bg1"/>
                </a:solidFill>
                <a:latin typeface="Andika" panose="02000000000000000000" pitchFamily="2" charset="0"/>
                <a:ea typeface="Andika" panose="02000000000000000000" pitchFamily="2" charset="0"/>
                <a:cs typeface="Andika" panose="02000000000000000000" pitchFamily="2" charset="0"/>
              </a:rPr>
            </a:b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(b, p or m)</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264538" y="2923423"/>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port</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305852" y="3672862"/>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mature</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2323664" y="3672862"/>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perfect</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283019" y="5200768"/>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mortal</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283020" y="4451329"/>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dependent</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2323665" y="2878654"/>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correct</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2332355" y="4407667"/>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valid</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2323663" y="5200768"/>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visible</a:t>
            </a:r>
          </a:p>
        </p:txBody>
      </p:sp>
      <p:cxnSp>
        <p:nvCxnSpPr>
          <p:cNvPr id="6" name="Straight Connector 5">
            <a:extLst>
              <a:ext uri="{FF2B5EF4-FFF2-40B4-BE49-F238E27FC236}">
                <a16:creationId xmlns:a16="http://schemas.microsoft.com/office/drawing/2014/main" id="{1FCC45A5-7D7C-DB24-6F1F-79C48C413DC3}"/>
              </a:ext>
            </a:extLst>
          </p:cNvPr>
          <p:cNvCxnSpPr>
            <a:cxnSpLocks/>
          </p:cNvCxnSpPr>
          <p:nvPr/>
        </p:nvCxnSpPr>
        <p:spPr>
          <a:xfrm>
            <a:off x="4427621" y="2446633"/>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8414084" y="2435600"/>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5287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70833E-6 3.7037E-6 L 0.59153 0.19768 " pathEditMode="relative" rAng="0" ptsTypes="AA">
                                      <p:cBhvr>
                                        <p:cTn id="6" dur="2000" fill="hold"/>
                                        <p:tgtEl>
                                          <p:spTgt spid="28"/>
                                        </p:tgtEl>
                                        <p:attrNameLst>
                                          <p:attrName>ppt_x</p:attrName>
                                          <p:attrName>ppt_y</p:attrName>
                                        </p:attrNameLst>
                                      </p:cBhvr>
                                      <p:rCtr x="29570" y="9884"/>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4306 -0.11574 " pathEditMode="relative" rAng="0" ptsTypes="AA">
                                      <p:cBhvr>
                                        <p:cTn id="11" dur="2000" fill="hold"/>
                                        <p:tgtEl>
                                          <p:spTgt spid="30"/>
                                        </p:tgtEl>
                                        <p:attrNameLst>
                                          <p:attrName>ppt_x</p:attrName>
                                          <p:attrName>ppt_y</p:attrName>
                                        </p:attrNameLst>
                                      </p:cBhvr>
                                      <p:rCtr x="21458" y="-5810"/>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6.25E-7 -2.96296E-6 L 0.75898 -0.13611 " pathEditMode="relative" rAng="0" ptsTypes="AA">
                                      <p:cBhvr>
                                        <p:cTn id="16" dur="2000" fill="hold"/>
                                        <p:tgtEl>
                                          <p:spTgt spid="29"/>
                                        </p:tgtEl>
                                        <p:attrNameLst>
                                          <p:attrName>ppt_x</p:attrName>
                                          <p:attrName>ppt_y</p:attrName>
                                        </p:attrNameLst>
                                      </p:cBhvr>
                                      <p:rCtr x="37943" y="-6806"/>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2.96296E-6 L 0.75976 -0.02639 " pathEditMode="relative" rAng="0" ptsTypes="AA">
                                      <p:cBhvr>
                                        <p:cTn id="21" dur="2000" fill="hold"/>
                                        <p:tgtEl>
                                          <p:spTgt spid="26"/>
                                        </p:tgtEl>
                                        <p:attrNameLst>
                                          <p:attrName>ppt_x</p:attrName>
                                          <p:attrName>ppt_y</p:attrName>
                                        </p:attrNameLst>
                                      </p:cBhvr>
                                      <p:rCtr x="38177" y="-1319"/>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3 3.7037E-6 L 0.76029 -0.02871 " pathEditMode="relative" rAng="0" ptsTypes="AA">
                                      <p:cBhvr>
                                        <p:cTn id="26" dur="2000" fill="hold"/>
                                        <p:tgtEl>
                                          <p:spTgt spid="27"/>
                                        </p:tgtEl>
                                        <p:attrNameLst>
                                          <p:attrName>ppt_x</p:attrName>
                                          <p:attrName>ppt_y</p:attrName>
                                        </p:attrNameLst>
                                      </p:cBhvr>
                                      <p:rCtr x="37227" y="-1435"/>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2.70833E-6 4.44444E-6 L 0.25351 0.00254 " pathEditMode="relative" rAng="0" ptsTypes="AA">
                                      <p:cBhvr>
                                        <p:cTn id="31" dur="2000" fill="hold"/>
                                        <p:tgtEl>
                                          <p:spTgt spid="31"/>
                                        </p:tgtEl>
                                        <p:attrNameLst>
                                          <p:attrName>ppt_x</p:attrName>
                                          <p:attrName>ppt_y</p:attrName>
                                        </p:attrNameLst>
                                      </p:cBhvr>
                                      <p:rCtr x="12669" y="116"/>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2.22222E-6 L 0.25794 0.00625 " pathEditMode="relative" rAng="0" ptsTypes="AA">
                                      <p:cBhvr>
                                        <p:cTn id="36" dur="2000" fill="hold"/>
                                        <p:tgtEl>
                                          <p:spTgt spid="32"/>
                                        </p:tgtEl>
                                        <p:attrNameLst>
                                          <p:attrName>ppt_x</p:attrName>
                                          <p:attrName>ppt_y</p:attrName>
                                        </p:attrNameLst>
                                      </p:cBhvr>
                                      <p:rCtr x="12891" y="301"/>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2.70833E-6 -2.96296E-6 L 0.25468 0.01019 " pathEditMode="relative" rAng="0" ptsTypes="AA">
                                      <p:cBhvr>
                                        <p:cTn id="41" dur="2000" fill="hold"/>
                                        <p:tgtEl>
                                          <p:spTgt spid="33"/>
                                        </p:tgtEl>
                                        <p:attrNameLst>
                                          <p:attrName>ppt_x</p:attrName>
                                          <p:attrName>ppt_y</p:attrName>
                                        </p:attrNameLst>
                                      </p:cBhvr>
                                      <p:rCtr x="12734" y="509"/>
                                    </p:animMotion>
                                  </p:childTnLst>
                                </p:cTn>
                              </p:par>
                            </p:childTnLst>
                          </p:cTn>
                        </p:par>
                      </p:childTnLst>
                    </p:cTn>
                  </p:par>
                </p:childTnLst>
              </p:cTn>
              <p:nextCondLst>
                <p:cond evt="onClick" delay="0">
                  <p:tgtEl>
                    <p:spTgt spid="33"/>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D53C1-1F4D-8F69-2086-2963381E415A}"/>
            </a:ext>
          </a:extLst>
        </p:cNvPr>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297959B3-04EF-9C49-AA5A-A2D8FE068A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755"/>
            <a:ext cx="12192000" cy="6854573"/>
          </a:xfrm>
          <a:prstGeom prst="rect">
            <a:avLst/>
          </a:prstGeom>
        </p:spPr>
      </p:pic>
      <p:sp>
        <p:nvSpPr>
          <p:cNvPr id="3" name="Content Placeholder 2">
            <a:extLst>
              <a:ext uri="{FF2B5EF4-FFF2-40B4-BE49-F238E27FC236}">
                <a16:creationId xmlns:a16="http://schemas.microsoft.com/office/drawing/2014/main" id="{4A5E0C58-E34B-F16B-5361-734D2A135CEC}"/>
              </a:ext>
            </a:extLst>
          </p:cNvPr>
          <p:cNvSpPr>
            <a:spLocks noGrp="1"/>
          </p:cNvSpPr>
          <p:nvPr>
            <p:ph idx="1"/>
          </p:nvPr>
        </p:nvSpPr>
        <p:spPr>
          <a:xfrm>
            <a:off x="545432" y="174171"/>
            <a:ext cx="11301820" cy="120593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85000" lnSpcReduction="20000"/>
          </a:bodyPr>
          <a:lstStyle/>
          <a:p>
            <a:pPr marL="0" indent="0" algn="ctr">
              <a:buNone/>
            </a:pPr>
            <a:r>
              <a:rPr lang="en-GB" sz="5200" dirty="0">
                <a:solidFill>
                  <a:schemeClr val="bg1"/>
                </a:solidFill>
              </a:rPr>
              <a:t>Can you sort the words?</a:t>
            </a:r>
          </a:p>
          <a:p>
            <a:pPr marL="0" indent="0" algn="ctr">
              <a:buNone/>
            </a:pPr>
            <a:r>
              <a:rPr lang="en-GB" sz="2400" dirty="0">
                <a:solidFill>
                  <a:schemeClr val="bg1"/>
                </a:solidFill>
              </a:rPr>
              <a:t>Click on the words to reveal the answers.</a:t>
            </a:r>
            <a:r>
              <a:rPr lang="en-GB" sz="4400" dirty="0">
                <a:solidFill>
                  <a:schemeClr val="bg1"/>
                </a:solidFill>
              </a:rPr>
              <a:t> </a:t>
            </a:r>
            <a:endParaRPr lang="en-GB" sz="44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AAE22735-ECE6-4D1D-DE24-FCBD6DBEE3C7}"/>
              </a:ext>
            </a:extLst>
          </p:cNvPr>
          <p:cNvSpPr txBox="1">
            <a:spLocks/>
          </p:cNvSpPr>
          <p:nvPr/>
        </p:nvSpPr>
        <p:spPr>
          <a:xfrm>
            <a:off x="4667943" y="1552129"/>
            <a:ext cx="3457231"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ea typeface="Andika" panose="02000000000000000000" pitchFamily="2" charset="0"/>
                <a:cs typeface="Andika" panose="02000000000000000000" pitchFamily="2" charset="0"/>
              </a:rPr>
              <a:t>in prefix</a:t>
            </a:r>
          </a:p>
        </p:txBody>
      </p:sp>
      <p:sp>
        <p:nvSpPr>
          <p:cNvPr id="25" name="Title 1">
            <a:extLst>
              <a:ext uri="{FF2B5EF4-FFF2-40B4-BE49-F238E27FC236}">
                <a16:creationId xmlns:a16="http://schemas.microsoft.com/office/drawing/2014/main" id="{00068FDE-2A66-60DB-10C5-4FB7A7EFD7B5}"/>
              </a:ext>
            </a:extLst>
          </p:cNvPr>
          <p:cNvSpPr txBox="1">
            <a:spLocks/>
          </p:cNvSpPr>
          <p:nvPr/>
        </p:nvSpPr>
        <p:spPr>
          <a:xfrm>
            <a:off x="8702995" y="1552129"/>
            <a:ext cx="3264726"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err="1">
                <a:solidFill>
                  <a:schemeClr val="bg1"/>
                </a:solidFill>
                <a:latin typeface="Andika" panose="02000000000000000000" pitchFamily="2" charset="0"/>
                <a:ea typeface="Andika" panose="02000000000000000000" pitchFamily="2" charset="0"/>
                <a:cs typeface="Andika" panose="02000000000000000000" pitchFamily="2" charset="0"/>
              </a:rPr>
              <a:t>im</a:t>
            </a:r>
            <a:r>
              <a:rPr lang="en-GB" sz="3200" dirty="0">
                <a:solidFill>
                  <a:schemeClr val="bg1"/>
                </a:solidFill>
                <a:latin typeface="Andika" panose="02000000000000000000" pitchFamily="2" charset="0"/>
                <a:ea typeface="Andika" panose="02000000000000000000" pitchFamily="2" charset="0"/>
                <a:cs typeface="Andika" panose="02000000000000000000" pitchFamily="2" charset="0"/>
              </a:rPr>
              <a:t> prefix </a:t>
            </a:r>
          </a:p>
        </p:txBody>
      </p:sp>
      <p:sp>
        <p:nvSpPr>
          <p:cNvPr id="26" name="Title 1">
            <a:extLst>
              <a:ext uri="{FF2B5EF4-FFF2-40B4-BE49-F238E27FC236}">
                <a16:creationId xmlns:a16="http://schemas.microsoft.com/office/drawing/2014/main" id="{E4F874F9-D948-4608-F1BD-67165AC43B8A}"/>
              </a:ext>
            </a:extLst>
          </p:cNvPr>
          <p:cNvSpPr txBox="1">
            <a:spLocks/>
          </p:cNvSpPr>
          <p:nvPr/>
        </p:nvSpPr>
        <p:spPr>
          <a:xfrm>
            <a:off x="264538" y="2923423"/>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plant</a:t>
            </a:r>
          </a:p>
        </p:txBody>
      </p:sp>
      <p:sp>
        <p:nvSpPr>
          <p:cNvPr id="27" name="Title 1">
            <a:extLst>
              <a:ext uri="{FF2B5EF4-FFF2-40B4-BE49-F238E27FC236}">
                <a16:creationId xmlns:a16="http://schemas.microsoft.com/office/drawing/2014/main" id="{8CB90819-72D4-1EB5-D8CF-16A6020BCD5F}"/>
              </a:ext>
            </a:extLst>
          </p:cNvPr>
          <p:cNvSpPr txBox="1">
            <a:spLocks/>
          </p:cNvSpPr>
          <p:nvPr/>
        </p:nvSpPr>
        <p:spPr>
          <a:xfrm>
            <a:off x="305852" y="3672862"/>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migrate</a:t>
            </a:r>
          </a:p>
        </p:txBody>
      </p:sp>
      <p:sp>
        <p:nvSpPr>
          <p:cNvPr id="28" name="Title 1">
            <a:extLst>
              <a:ext uri="{FF2B5EF4-FFF2-40B4-BE49-F238E27FC236}">
                <a16:creationId xmlns:a16="http://schemas.microsoft.com/office/drawing/2014/main" id="{D4ED347A-3872-FE2F-9E41-E636CEA6A599}"/>
              </a:ext>
            </a:extLst>
          </p:cNvPr>
          <p:cNvSpPr txBox="1">
            <a:spLocks/>
          </p:cNvSpPr>
          <p:nvPr/>
        </p:nvSpPr>
        <p:spPr>
          <a:xfrm>
            <a:off x="2323664" y="3672862"/>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polite</a:t>
            </a:r>
          </a:p>
        </p:txBody>
      </p:sp>
      <p:sp>
        <p:nvSpPr>
          <p:cNvPr id="29" name="Title 1">
            <a:extLst>
              <a:ext uri="{FF2B5EF4-FFF2-40B4-BE49-F238E27FC236}">
                <a16:creationId xmlns:a16="http://schemas.microsoft.com/office/drawing/2014/main" id="{52C0DBD4-6E64-43E2-4EB4-F9558C980659}"/>
              </a:ext>
            </a:extLst>
          </p:cNvPr>
          <p:cNvSpPr txBox="1">
            <a:spLocks/>
          </p:cNvSpPr>
          <p:nvPr/>
        </p:nvSpPr>
        <p:spPr>
          <a:xfrm>
            <a:off x="283019" y="5200768"/>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measurable</a:t>
            </a:r>
          </a:p>
        </p:txBody>
      </p:sp>
      <p:sp>
        <p:nvSpPr>
          <p:cNvPr id="30" name="Title 1">
            <a:extLst>
              <a:ext uri="{FF2B5EF4-FFF2-40B4-BE49-F238E27FC236}">
                <a16:creationId xmlns:a16="http://schemas.microsoft.com/office/drawing/2014/main" id="{14405CDD-05B6-ADAA-D3FE-C2B4F759C3C5}"/>
              </a:ext>
            </a:extLst>
          </p:cNvPr>
          <p:cNvSpPr txBox="1">
            <a:spLocks/>
          </p:cNvSpPr>
          <p:nvPr/>
        </p:nvSpPr>
        <p:spPr>
          <a:xfrm>
            <a:off x="283020" y="4451329"/>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active</a:t>
            </a:r>
          </a:p>
        </p:txBody>
      </p:sp>
      <p:sp>
        <p:nvSpPr>
          <p:cNvPr id="31" name="Title 1">
            <a:extLst>
              <a:ext uri="{FF2B5EF4-FFF2-40B4-BE49-F238E27FC236}">
                <a16:creationId xmlns:a16="http://schemas.microsoft.com/office/drawing/2014/main" id="{23E9E23B-1192-9EE5-4621-CE8BA64B109C}"/>
              </a:ext>
            </a:extLst>
          </p:cNvPr>
          <p:cNvSpPr txBox="1">
            <a:spLocks/>
          </p:cNvSpPr>
          <p:nvPr/>
        </p:nvSpPr>
        <p:spPr>
          <a:xfrm>
            <a:off x="2323665" y="2878654"/>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complete</a:t>
            </a:r>
          </a:p>
        </p:txBody>
      </p:sp>
      <p:sp>
        <p:nvSpPr>
          <p:cNvPr id="32" name="Title 1">
            <a:extLst>
              <a:ext uri="{FF2B5EF4-FFF2-40B4-BE49-F238E27FC236}">
                <a16:creationId xmlns:a16="http://schemas.microsoft.com/office/drawing/2014/main" id="{28392908-DD60-92B5-7436-5C2C4A67E1B1}"/>
              </a:ext>
            </a:extLst>
          </p:cNvPr>
          <p:cNvSpPr txBox="1">
            <a:spLocks/>
          </p:cNvSpPr>
          <p:nvPr/>
        </p:nvSpPr>
        <p:spPr>
          <a:xfrm>
            <a:off x="2332355" y="4407667"/>
            <a:ext cx="1863635"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expensive</a:t>
            </a:r>
          </a:p>
        </p:txBody>
      </p:sp>
      <p:cxnSp>
        <p:nvCxnSpPr>
          <p:cNvPr id="6" name="Straight Connector 5">
            <a:extLst>
              <a:ext uri="{FF2B5EF4-FFF2-40B4-BE49-F238E27FC236}">
                <a16:creationId xmlns:a16="http://schemas.microsoft.com/office/drawing/2014/main" id="{D5939E42-DC5B-A4E9-246E-A8F5E67225D0}"/>
              </a:ext>
            </a:extLst>
          </p:cNvPr>
          <p:cNvCxnSpPr>
            <a:cxnSpLocks/>
          </p:cNvCxnSpPr>
          <p:nvPr/>
        </p:nvCxnSpPr>
        <p:spPr>
          <a:xfrm>
            <a:off x="4427621" y="2446633"/>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2C86944-ACC8-1DC9-81B0-C910467203AE}"/>
              </a:ext>
            </a:extLst>
          </p:cNvPr>
          <p:cNvCxnSpPr>
            <a:cxnSpLocks/>
          </p:cNvCxnSpPr>
          <p:nvPr/>
        </p:nvCxnSpPr>
        <p:spPr>
          <a:xfrm>
            <a:off x="8414084" y="2435600"/>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32242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70833E-6 3.7037E-6 L 0.59153 0.19768 " pathEditMode="relative" rAng="0" ptsTypes="AA">
                                      <p:cBhvr>
                                        <p:cTn id="6" dur="2000" fill="hold"/>
                                        <p:tgtEl>
                                          <p:spTgt spid="28"/>
                                        </p:tgtEl>
                                        <p:attrNameLst>
                                          <p:attrName>ppt_x</p:attrName>
                                          <p:attrName>ppt_y</p:attrName>
                                        </p:attrNameLst>
                                      </p:cBhvr>
                                      <p:rCtr x="29570" y="9884"/>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4306 -0.11574 " pathEditMode="relative" rAng="0" ptsTypes="AA">
                                      <p:cBhvr>
                                        <p:cTn id="11" dur="2000" fill="hold"/>
                                        <p:tgtEl>
                                          <p:spTgt spid="30"/>
                                        </p:tgtEl>
                                        <p:attrNameLst>
                                          <p:attrName>ppt_x</p:attrName>
                                          <p:attrName>ppt_y</p:attrName>
                                        </p:attrNameLst>
                                      </p:cBhvr>
                                      <p:rCtr x="21458" y="-5810"/>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6.25E-7 -2.96296E-6 L 0.75898 -0.13611 " pathEditMode="relative" rAng="0" ptsTypes="AA">
                                      <p:cBhvr>
                                        <p:cTn id="16" dur="2000" fill="hold"/>
                                        <p:tgtEl>
                                          <p:spTgt spid="29"/>
                                        </p:tgtEl>
                                        <p:attrNameLst>
                                          <p:attrName>ppt_x</p:attrName>
                                          <p:attrName>ppt_y</p:attrName>
                                        </p:attrNameLst>
                                      </p:cBhvr>
                                      <p:rCtr x="37943" y="-6806"/>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2.96296E-6 L 0.75976 -0.02639 " pathEditMode="relative" rAng="0" ptsTypes="AA">
                                      <p:cBhvr>
                                        <p:cTn id="21" dur="2000" fill="hold"/>
                                        <p:tgtEl>
                                          <p:spTgt spid="26"/>
                                        </p:tgtEl>
                                        <p:attrNameLst>
                                          <p:attrName>ppt_x</p:attrName>
                                          <p:attrName>ppt_y</p:attrName>
                                        </p:attrNameLst>
                                      </p:cBhvr>
                                      <p:rCtr x="38177" y="-1319"/>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3 3.7037E-6 L 0.76029 -0.02871 " pathEditMode="relative" rAng="0" ptsTypes="AA">
                                      <p:cBhvr>
                                        <p:cTn id="26" dur="2000" fill="hold"/>
                                        <p:tgtEl>
                                          <p:spTgt spid="27"/>
                                        </p:tgtEl>
                                        <p:attrNameLst>
                                          <p:attrName>ppt_x</p:attrName>
                                          <p:attrName>ppt_y</p:attrName>
                                        </p:attrNameLst>
                                      </p:cBhvr>
                                      <p:rCtr x="37227" y="-1435"/>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2.70833E-6 4.44444E-6 L 0.25351 0.00254 " pathEditMode="relative" rAng="0" ptsTypes="AA">
                                      <p:cBhvr>
                                        <p:cTn id="31" dur="2000" fill="hold"/>
                                        <p:tgtEl>
                                          <p:spTgt spid="31"/>
                                        </p:tgtEl>
                                        <p:attrNameLst>
                                          <p:attrName>ppt_x</p:attrName>
                                          <p:attrName>ppt_y</p:attrName>
                                        </p:attrNameLst>
                                      </p:cBhvr>
                                      <p:rCtr x="12669" y="116"/>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2.22222E-6 L 0.25794 0.00625 " pathEditMode="relative" rAng="0" ptsTypes="AA">
                                      <p:cBhvr>
                                        <p:cTn id="36" dur="2000" fill="hold"/>
                                        <p:tgtEl>
                                          <p:spTgt spid="32"/>
                                        </p:tgtEl>
                                        <p:attrNameLst>
                                          <p:attrName>ppt_x</p:attrName>
                                          <p:attrName>ppt_y</p:attrName>
                                        </p:attrNameLst>
                                      </p:cBhvr>
                                      <p:rCtr x="12891" y="301"/>
                                    </p:animMotion>
                                  </p:childTnLst>
                                </p:cTn>
                              </p:par>
                            </p:childTnLst>
                          </p:cTn>
                        </p:par>
                      </p:childTnLst>
                    </p:cTn>
                  </p:par>
                </p:childTnLst>
              </p:cTn>
              <p:nextCondLst>
                <p:cond evt="onClick" delay="0">
                  <p:tgtEl>
                    <p:spTgt spid="32"/>
                  </p:tgtEl>
                </p:cond>
              </p:nextCondLst>
            </p:seq>
          </p:childTnLst>
        </p:cTn>
      </p:par>
    </p:tnLst>
    <p:bldLst>
      <p:bldP spid="26" grpId="0" animBg="1"/>
      <p:bldP spid="27" grpId="0" animBg="1"/>
      <p:bldP spid="28" grpId="0" animBg="1"/>
      <p:bldP spid="29" grpId="0" animBg="1"/>
      <p:bldP spid="30" grpId="0" animBg="1"/>
      <p:bldP spid="31" grpId="0" animBg="1"/>
      <p:bldP spid="3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82E87452-DA1A-483C-A198-7B9F7A7FEF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Acting younger than your age or not behaving responsibly. If someone throws a tantrum over a small problem, they are being immature.</a:t>
            </a:r>
          </a:p>
        </p:txBody>
      </p:sp>
      <p:sp>
        <p:nvSpPr>
          <p:cNvPr id="2" name="TextBox 1">
            <a:extLst>
              <a:ext uri="{FF2B5EF4-FFF2-40B4-BE49-F238E27FC236}">
                <a16:creationId xmlns:a16="http://schemas.microsoft.com/office/drawing/2014/main" id="{871F52B6-B1E5-A1FF-1BD3-5FF6AF4DC0F8}"/>
              </a:ext>
            </a:extLst>
          </p:cNvPr>
          <p:cNvSpPr txBox="1"/>
          <p:nvPr/>
        </p:nvSpPr>
        <p:spPr>
          <a:xfrm>
            <a:off x="6135476" y="4275784"/>
            <a:ext cx="3701143" cy="1323439"/>
          </a:xfrm>
          <a:prstGeom prst="rect">
            <a:avLst/>
          </a:prstGeom>
          <a:noFill/>
        </p:spPr>
        <p:txBody>
          <a:bodyPr wrap="square" rtlCol="0">
            <a:spAutoFit/>
          </a:bodyPr>
          <a:lstStyle/>
          <a:p>
            <a:r>
              <a:rPr lang="en-GB" sz="8000" dirty="0">
                <a:solidFill>
                  <a:schemeClr val="bg1"/>
                </a:solidFill>
              </a:rPr>
              <a:t>mature</a:t>
            </a:r>
          </a:p>
        </p:txBody>
      </p:sp>
      <p:sp>
        <p:nvSpPr>
          <p:cNvPr id="5" name="TextBox 4">
            <a:extLst>
              <a:ext uri="{FF2B5EF4-FFF2-40B4-BE49-F238E27FC236}">
                <a16:creationId xmlns:a16="http://schemas.microsoft.com/office/drawing/2014/main" id="{A43770E1-C2E2-7310-4685-856705535BBF}"/>
              </a:ext>
            </a:extLst>
          </p:cNvPr>
          <p:cNvSpPr txBox="1"/>
          <p:nvPr/>
        </p:nvSpPr>
        <p:spPr>
          <a:xfrm>
            <a:off x="2477076" y="4275658"/>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8038" y="3192134"/>
            <a:ext cx="4427378" cy="3490737"/>
          </a:xfrm>
          <a:prstGeom prst="rect">
            <a:avLst/>
          </a:prstGeom>
        </p:spPr>
      </p:pic>
      <p:sp>
        <p:nvSpPr>
          <p:cNvPr id="4" name="TextBox 3">
            <a:extLst>
              <a:ext uri="{FF2B5EF4-FFF2-40B4-BE49-F238E27FC236}">
                <a16:creationId xmlns:a16="http://schemas.microsoft.com/office/drawing/2014/main" id="{0A0A24F3-8CF0-3F70-8E63-53520E2EF253}"/>
              </a:ext>
            </a:extLst>
          </p:cNvPr>
          <p:cNvSpPr txBox="1"/>
          <p:nvPr/>
        </p:nvSpPr>
        <p:spPr>
          <a:xfrm>
            <a:off x="8401211" y="5503808"/>
            <a:ext cx="3189898" cy="369332"/>
          </a:xfrm>
          <a:prstGeom prst="rect">
            <a:avLst/>
          </a:prstGeom>
          <a:noFill/>
        </p:spPr>
        <p:txBody>
          <a:bodyPr wrap="square" rtlCol="0">
            <a:spAutoFit/>
          </a:bodyPr>
          <a:lstStyle/>
          <a:p>
            <a:r>
              <a:rPr lang="en-GB" dirty="0">
                <a:solidFill>
                  <a:schemeClr val="bg1"/>
                </a:solidFill>
              </a:rPr>
              <a:t>Why is there a double ‘m’?</a:t>
            </a:r>
          </a:p>
        </p:txBody>
      </p:sp>
    </p:spTree>
    <p:extLst>
      <p:ext uri="{BB962C8B-B14F-4D97-AF65-F5344CB8AC3E}">
        <p14:creationId xmlns:p14="http://schemas.microsoft.com/office/powerpoint/2010/main" val="41850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7FE1E090-0903-8796-83F6-392B4A99B9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Living forever and never dying. In stories, some characters like gods or superheroes are immortal.</a:t>
            </a:r>
          </a:p>
        </p:txBody>
      </p:sp>
      <p:sp>
        <p:nvSpPr>
          <p:cNvPr id="2" name="TextBox 1">
            <a:extLst>
              <a:ext uri="{FF2B5EF4-FFF2-40B4-BE49-F238E27FC236}">
                <a16:creationId xmlns:a16="http://schemas.microsoft.com/office/drawing/2014/main" id="{871F52B6-B1E5-A1FF-1BD3-5FF6AF4DC0F8}"/>
              </a:ext>
            </a:extLst>
          </p:cNvPr>
          <p:cNvSpPr txBox="1"/>
          <p:nvPr/>
        </p:nvSpPr>
        <p:spPr>
          <a:xfrm>
            <a:off x="5789286" y="3650174"/>
            <a:ext cx="3701143" cy="1323439"/>
          </a:xfrm>
          <a:prstGeom prst="rect">
            <a:avLst/>
          </a:prstGeom>
          <a:noFill/>
        </p:spPr>
        <p:txBody>
          <a:bodyPr wrap="square" rtlCol="0">
            <a:spAutoFit/>
          </a:bodyPr>
          <a:lstStyle/>
          <a:p>
            <a:r>
              <a:rPr lang="en-GB" sz="8000" dirty="0">
                <a:solidFill>
                  <a:schemeClr val="bg1"/>
                </a:solidFill>
              </a:rPr>
              <a:t>mortal</a:t>
            </a:r>
          </a:p>
        </p:txBody>
      </p:sp>
      <p:sp>
        <p:nvSpPr>
          <p:cNvPr id="5" name="TextBox 4">
            <a:extLst>
              <a:ext uri="{FF2B5EF4-FFF2-40B4-BE49-F238E27FC236}">
                <a16:creationId xmlns:a16="http://schemas.microsoft.com/office/drawing/2014/main" id="{A43770E1-C2E2-7310-4685-856705535BBF}"/>
              </a:ext>
            </a:extLst>
          </p:cNvPr>
          <p:cNvSpPr txBox="1"/>
          <p:nvPr/>
        </p:nvSpPr>
        <p:spPr>
          <a:xfrm>
            <a:off x="2082310" y="3641210"/>
            <a:ext cx="3905794" cy="1323439"/>
          </a:xfrm>
          <a:prstGeom prst="rect">
            <a:avLst/>
          </a:prstGeom>
          <a:noFill/>
        </p:spPr>
        <p:txBody>
          <a:bodyPr wrap="square" rtlCol="0">
            <a:spAutoFit/>
          </a:bodyPr>
          <a:lstStyle/>
          <a:p>
            <a:pPr algn="r"/>
            <a:r>
              <a:rPr lang="en-GB" sz="8000" b="1" u="sng" dirty="0">
                <a:solidFill>
                  <a:schemeClr val="bg1"/>
                </a:solidFill>
              </a:rPr>
              <a:t>im</a:t>
            </a:r>
          </a:p>
        </p:txBody>
      </p:sp>
      <p:sp>
        <p:nvSpPr>
          <p:cNvPr id="4" name="TextBox 3">
            <a:extLst>
              <a:ext uri="{FF2B5EF4-FFF2-40B4-BE49-F238E27FC236}">
                <a16:creationId xmlns:a16="http://schemas.microsoft.com/office/drawing/2014/main" id="{7AEA210D-05C3-3936-A7D1-D94F16A45805}"/>
              </a:ext>
            </a:extLst>
          </p:cNvPr>
          <p:cNvSpPr txBox="1"/>
          <p:nvPr/>
        </p:nvSpPr>
        <p:spPr>
          <a:xfrm>
            <a:off x="7735002" y="5063721"/>
            <a:ext cx="3701143" cy="369332"/>
          </a:xfrm>
          <a:prstGeom prst="rect">
            <a:avLst/>
          </a:prstGeom>
          <a:noFill/>
        </p:spPr>
        <p:txBody>
          <a:bodyPr wrap="square" rtlCol="0">
            <a:spAutoFit/>
          </a:bodyPr>
          <a:lstStyle/>
          <a:p>
            <a:r>
              <a:rPr lang="en-GB" dirty="0">
                <a:solidFill>
                  <a:schemeClr val="bg1"/>
                </a:solidFill>
              </a:rPr>
              <a:t>‘Mort’ usually relates to death.</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568459"/>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0ECB0474-30C3-A981-A868-2E742A2B07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Something that can’t happen or be done, no matter how hard you try. </a:t>
            </a:r>
          </a:p>
          <a:p>
            <a:pPr marL="0" indent="0" algn="ctr">
              <a:buNone/>
            </a:pPr>
            <a:endParaRPr lang="en-GB" sz="4400" dirty="0">
              <a:solidFill>
                <a:schemeClr val="bg1"/>
              </a:solidFill>
            </a:endParaRPr>
          </a:p>
          <a:p>
            <a:pPr marL="0" indent="0" algn="ctr">
              <a:buNone/>
            </a:pPr>
            <a:r>
              <a:rPr lang="en-GB" sz="4400" dirty="0">
                <a:solidFill>
                  <a:schemeClr val="bg1"/>
                </a:solidFill>
              </a:rPr>
              <a:t>It’s impossible for people to fly without help.</a:t>
            </a:r>
          </a:p>
        </p:txBody>
      </p:sp>
      <p:sp>
        <p:nvSpPr>
          <p:cNvPr id="2" name="TextBox 1">
            <a:extLst>
              <a:ext uri="{FF2B5EF4-FFF2-40B4-BE49-F238E27FC236}">
                <a16:creationId xmlns:a16="http://schemas.microsoft.com/office/drawing/2014/main" id="{871F52B6-B1E5-A1FF-1BD3-5FF6AF4DC0F8}"/>
              </a:ext>
            </a:extLst>
          </p:cNvPr>
          <p:cNvSpPr txBox="1"/>
          <p:nvPr/>
        </p:nvSpPr>
        <p:spPr>
          <a:xfrm>
            <a:off x="5367828" y="4529750"/>
            <a:ext cx="5423647" cy="1323439"/>
          </a:xfrm>
          <a:prstGeom prst="rect">
            <a:avLst/>
          </a:prstGeom>
          <a:noFill/>
        </p:spPr>
        <p:txBody>
          <a:bodyPr wrap="square" rtlCol="0">
            <a:spAutoFit/>
          </a:bodyPr>
          <a:lstStyle/>
          <a:p>
            <a:r>
              <a:rPr lang="en-GB" sz="8000" dirty="0">
                <a:solidFill>
                  <a:schemeClr val="bg1"/>
                </a:solidFill>
              </a:rPr>
              <a:t>possible</a:t>
            </a:r>
          </a:p>
        </p:txBody>
      </p:sp>
      <p:sp>
        <p:nvSpPr>
          <p:cNvPr id="5" name="TextBox 4">
            <a:extLst>
              <a:ext uri="{FF2B5EF4-FFF2-40B4-BE49-F238E27FC236}">
                <a16:creationId xmlns:a16="http://schemas.microsoft.com/office/drawing/2014/main" id="{A43770E1-C2E2-7310-4685-856705535BBF}"/>
              </a:ext>
            </a:extLst>
          </p:cNvPr>
          <p:cNvSpPr txBox="1"/>
          <p:nvPr/>
        </p:nvSpPr>
        <p:spPr>
          <a:xfrm>
            <a:off x="1603278" y="4529750"/>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3278" y="4117374"/>
            <a:ext cx="2014760" cy="2595879"/>
          </a:xfrm>
          <a:prstGeom prst="rect">
            <a:avLst/>
          </a:prstGeom>
        </p:spPr>
      </p:pic>
    </p:spTree>
    <p:extLst>
      <p:ext uri="{BB962C8B-B14F-4D97-AF65-F5344CB8AC3E}">
        <p14:creationId xmlns:p14="http://schemas.microsoft.com/office/powerpoint/2010/main" val="2634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BB56190A-4DF3-0874-322A-342CD813AF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Not being able to wait calmly. If you get upset when things take too long, you’re being impatient.</a:t>
            </a:r>
          </a:p>
        </p:txBody>
      </p:sp>
      <p:sp>
        <p:nvSpPr>
          <p:cNvPr id="2" name="TextBox 1">
            <a:extLst>
              <a:ext uri="{FF2B5EF4-FFF2-40B4-BE49-F238E27FC236}">
                <a16:creationId xmlns:a16="http://schemas.microsoft.com/office/drawing/2014/main" id="{871F52B6-B1E5-A1FF-1BD3-5FF6AF4DC0F8}"/>
              </a:ext>
            </a:extLst>
          </p:cNvPr>
          <p:cNvSpPr txBox="1"/>
          <p:nvPr/>
        </p:nvSpPr>
        <p:spPr>
          <a:xfrm>
            <a:off x="6703950" y="3750713"/>
            <a:ext cx="3701143" cy="1323439"/>
          </a:xfrm>
          <a:prstGeom prst="rect">
            <a:avLst/>
          </a:prstGeom>
          <a:noFill/>
        </p:spPr>
        <p:txBody>
          <a:bodyPr wrap="square" rtlCol="0">
            <a:spAutoFit/>
          </a:bodyPr>
          <a:lstStyle/>
          <a:p>
            <a:r>
              <a:rPr lang="en-GB" sz="8000" dirty="0">
                <a:solidFill>
                  <a:schemeClr val="bg1"/>
                </a:solidFill>
              </a:rPr>
              <a:t>patient</a:t>
            </a:r>
          </a:p>
        </p:txBody>
      </p:sp>
      <p:sp>
        <p:nvSpPr>
          <p:cNvPr id="5" name="TextBox 4">
            <a:extLst>
              <a:ext uri="{FF2B5EF4-FFF2-40B4-BE49-F238E27FC236}">
                <a16:creationId xmlns:a16="http://schemas.microsoft.com/office/drawing/2014/main" id="{A43770E1-C2E2-7310-4685-856705535BBF}"/>
              </a:ext>
            </a:extLst>
          </p:cNvPr>
          <p:cNvSpPr txBox="1"/>
          <p:nvPr/>
        </p:nvSpPr>
        <p:spPr>
          <a:xfrm>
            <a:off x="2988065" y="3750713"/>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5116" y="2703502"/>
            <a:ext cx="4686523" cy="3695058"/>
          </a:xfrm>
          <a:prstGeom prst="rect">
            <a:avLst/>
          </a:prstGeom>
        </p:spPr>
      </p:pic>
    </p:spTree>
    <p:extLst>
      <p:ext uri="{BB962C8B-B14F-4D97-AF65-F5344CB8AC3E}">
        <p14:creationId xmlns:p14="http://schemas.microsoft.com/office/powerpoint/2010/main" val="29287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7DE590F0-D05F-90D9-9AC1-FF2886C5BD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Not perfect or having some flaws. If a drawing has a small mistake, you might describe it as being imperfect.</a:t>
            </a:r>
          </a:p>
        </p:txBody>
      </p:sp>
      <p:sp>
        <p:nvSpPr>
          <p:cNvPr id="2" name="TextBox 1">
            <a:extLst>
              <a:ext uri="{FF2B5EF4-FFF2-40B4-BE49-F238E27FC236}">
                <a16:creationId xmlns:a16="http://schemas.microsoft.com/office/drawing/2014/main" id="{871F52B6-B1E5-A1FF-1BD3-5FF6AF4DC0F8}"/>
              </a:ext>
            </a:extLst>
          </p:cNvPr>
          <p:cNvSpPr txBox="1"/>
          <p:nvPr/>
        </p:nvSpPr>
        <p:spPr>
          <a:xfrm>
            <a:off x="6348549" y="3881846"/>
            <a:ext cx="5423647" cy="1323439"/>
          </a:xfrm>
          <a:prstGeom prst="rect">
            <a:avLst/>
          </a:prstGeom>
          <a:noFill/>
        </p:spPr>
        <p:txBody>
          <a:bodyPr wrap="square" rtlCol="0">
            <a:spAutoFit/>
          </a:bodyPr>
          <a:lstStyle/>
          <a:p>
            <a:r>
              <a:rPr lang="en-GB" sz="8000" dirty="0">
                <a:solidFill>
                  <a:schemeClr val="bg1"/>
                </a:solidFill>
              </a:rPr>
              <a:t>perfect</a:t>
            </a:r>
          </a:p>
        </p:txBody>
      </p:sp>
      <p:sp>
        <p:nvSpPr>
          <p:cNvPr id="5" name="TextBox 4">
            <a:extLst>
              <a:ext uri="{FF2B5EF4-FFF2-40B4-BE49-F238E27FC236}">
                <a16:creationId xmlns:a16="http://schemas.microsoft.com/office/drawing/2014/main" id="{A43770E1-C2E2-7310-4685-856705535BBF}"/>
              </a:ext>
            </a:extLst>
          </p:cNvPr>
          <p:cNvSpPr txBox="1"/>
          <p:nvPr/>
        </p:nvSpPr>
        <p:spPr>
          <a:xfrm>
            <a:off x="2602582" y="3881845"/>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1357" y="2517843"/>
            <a:ext cx="4342450" cy="4051442"/>
          </a:xfrm>
          <a:prstGeom prst="rect">
            <a:avLst/>
          </a:prstGeom>
        </p:spPr>
      </p:pic>
    </p:spTree>
    <p:extLst>
      <p:ext uri="{BB962C8B-B14F-4D97-AF65-F5344CB8AC3E}">
        <p14:creationId xmlns:p14="http://schemas.microsoft.com/office/powerpoint/2010/main" val="28309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6C828AE5-FCC0-76BD-F5AD-8EFAB0432C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3600" dirty="0">
                <a:solidFill>
                  <a:schemeClr val="bg1"/>
                </a:solidFill>
              </a:rPr>
              <a:t>To plant or set firmly in something. </a:t>
            </a:r>
          </a:p>
          <a:p>
            <a:pPr marL="0" indent="0" algn="ctr">
              <a:buNone/>
            </a:pPr>
            <a:endParaRPr lang="en-GB" sz="3600" dirty="0">
              <a:solidFill>
                <a:schemeClr val="bg1"/>
              </a:solidFill>
            </a:endParaRPr>
          </a:p>
          <a:p>
            <a:pPr marL="0" indent="0" algn="ctr">
              <a:buNone/>
            </a:pPr>
            <a:r>
              <a:rPr lang="en-GB" sz="3600" dirty="0">
                <a:solidFill>
                  <a:schemeClr val="bg1"/>
                </a:solidFill>
              </a:rPr>
              <a:t>The gardener implanted the wooden canes into the soil to help guide the plants as they grow. </a:t>
            </a:r>
          </a:p>
        </p:txBody>
      </p:sp>
      <p:sp>
        <p:nvSpPr>
          <p:cNvPr id="2" name="TextBox 1">
            <a:extLst>
              <a:ext uri="{FF2B5EF4-FFF2-40B4-BE49-F238E27FC236}">
                <a16:creationId xmlns:a16="http://schemas.microsoft.com/office/drawing/2014/main" id="{871F52B6-B1E5-A1FF-1BD3-5FF6AF4DC0F8}"/>
              </a:ext>
            </a:extLst>
          </p:cNvPr>
          <p:cNvSpPr txBox="1"/>
          <p:nvPr/>
        </p:nvSpPr>
        <p:spPr>
          <a:xfrm>
            <a:off x="6316980" y="4212769"/>
            <a:ext cx="3701143" cy="1323439"/>
          </a:xfrm>
          <a:prstGeom prst="rect">
            <a:avLst/>
          </a:prstGeom>
          <a:noFill/>
        </p:spPr>
        <p:txBody>
          <a:bodyPr wrap="square" rtlCol="0">
            <a:spAutoFit/>
          </a:bodyPr>
          <a:lstStyle/>
          <a:p>
            <a:r>
              <a:rPr lang="en-GB" sz="8000" dirty="0">
                <a:solidFill>
                  <a:schemeClr val="bg1"/>
                </a:solidFill>
              </a:rPr>
              <a:t>plant</a:t>
            </a:r>
          </a:p>
        </p:txBody>
      </p:sp>
      <p:sp>
        <p:nvSpPr>
          <p:cNvPr id="5" name="TextBox 4">
            <a:extLst>
              <a:ext uri="{FF2B5EF4-FFF2-40B4-BE49-F238E27FC236}">
                <a16:creationId xmlns:a16="http://schemas.microsoft.com/office/drawing/2014/main" id="{A43770E1-C2E2-7310-4685-856705535BBF}"/>
              </a:ext>
            </a:extLst>
          </p:cNvPr>
          <p:cNvSpPr txBox="1"/>
          <p:nvPr/>
        </p:nvSpPr>
        <p:spPr>
          <a:xfrm>
            <a:off x="2637032" y="4212769"/>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close-up of a toy&#10;&#10;Description automatically generated with medium confidence">
            <a:extLst>
              <a:ext uri="{FF2B5EF4-FFF2-40B4-BE49-F238E27FC236}">
                <a16:creationId xmlns:a16="http://schemas.microsoft.com/office/drawing/2014/main" id="{9CA2F997-FC12-ADD1-B73B-7DCB237EE8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02397" y="3877233"/>
            <a:ext cx="2440706" cy="3144681"/>
          </a:xfrm>
          <a:prstGeom prst="rect">
            <a:avLst/>
          </a:prstGeom>
        </p:spPr>
      </p:pic>
    </p:spTree>
    <p:extLst>
      <p:ext uri="{BB962C8B-B14F-4D97-AF65-F5344CB8AC3E}">
        <p14:creationId xmlns:p14="http://schemas.microsoft.com/office/powerpoint/2010/main" val="302053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D3E8D-CF7A-37A9-EC70-B1B88F873B69}"/>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31E9A90B-A366-8270-2D42-E0AEBD657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7F88BFB-B89D-0C69-8D3E-B60DF17AA07C}"/>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623888" indent="-623888">
              <a:buNone/>
            </a:pPr>
            <a:r>
              <a:rPr lang="en-GB" sz="4400" dirty="0">
                <a:solidFill>
                  <a:schemeClr val="bg1">
                    <a:lumMod val="95000"/>
                  </a:schemeClr>
                </a:solidFill>
              </a:rPr>
              <a:t>The spelling of a word relates to:</a:t>
            </a:r>
          </a:p>
          <a:p>
            <a:pPr marL="1703388" indent="-1079500">
              <a:buFont typeface="+mj-lt"/>
              <a:buAutoNum type="arabicPeriod"/>
            </a:pPr>
            <a:r>
              <a:rPr lang="en-GB" sz="4400" dirty="0">
                <a:solidFill>
                  <a:schemeClr val="bg1">
                    <a:lumMod val="95000"/>
                  </a:schemeClr>
                </a:solidFill>
              </a:rPr>
              <a:t>how the word is pronounced and </a:t>
            </a:r>
          </a:p>
          <a:p>
            <a:pPr marL="1703388" indent="-1079500">
              <a:buFont typeface="+mj-lt"/>
              <a:buAutoNum type="arabicPeriod"/>
            </a:pPr>
            <a:r>
              <a:rPr lang="en-GB" sz="4400" dirty="0">
                <a:solidFill>
                  <a:schemeClr val="bg1">
                    <a:lumMod val="95000"/>
                  </a:schemeClr>
                </a:solidFill>
              </a:rPr>
              <a:t>what the word means.  </a:t>
            </a:r>
          </a:p>
          <a:p>
            <a:pPr marL="0" indent="0" algn="ctr">
              <a:buNone/>
            </a:pPr>
            <a:endParaRPr lang="en-GB" sz="4400" dirty="0">
              <a:solidFill>
                <a:schemeClr val="bg1"/>
              </a:solidFill>
            </a:endParaRPr>
          </a:p>
        </p:txBody>
      </p:sp>
      <p:pic>
        <p:nvPicPr>
          <p:cNvPr id="7" name="Picture 6" descr="A close-up of a toy&#10;&#10;Description automatically generated with medium confidence">
            <a:extLst>
              <a:ext uri="{FF2B5EF4-FFF2-40B4-BE49-F238E27FC236}">
                <a16:creationId xmlns:a16="http://schemas.microsoft.com/office/drawing/2014/main" id="{8BBD21FB-6D2F-C02E-CC0B-F69D1E9FAA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435" y="4093065"/>
            <a:ext cx="2168862" cy="2794430"/>
          </a:xfrm>
          <a:prstGeom prst="rect">
            <a:avLst/>
          </a:prstGeom>
        </p:spPr>
      </p:pic>
      <p:sp>
        <p:nvSpPr>
          <p:cNvPr id="4" name="Title 1">
            <a:extLst>
              <a:ext uri="{FF2B5EF4-FFF2-40B4-BE49-F238E27FC236}">
                <a16:creationId xmlns:a16="http://schemas.microsoft.com/office/drawing/2014/main" id="{E2733546-FAEB-DDAA-9228-4E52875E9704}"/>
              </a:ext>
            </a:extLst>
          </p:cNvPr>
          <p:cNvSpPr txBox="1">
            <a:spLocks/>
          </p:cNvSpPr>
          <p:nvPr/>
        </p:nvSpPr>
        <p:spPr>
          <a:xfrm>
            <a:off x="4116000" y="4093065"/>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does</a:t>
            </a:r>
          </a:p>
        </p:txBody>
      </p:sp>
      <p:sp>
        <p:nvSpPr>
          <p:cNvPr id="6" name="Title 1">
            <a:extLst>
              <a:ext uri="{FF2B5EF4-FFF2-40B4-BE49-F238E27FC236}">
                <a16:creationId xmlns:a16="http://schemas.microsoft.com/office/drawing/2014/main" id="{828DCA17-ACA0-5B48-7C41-21EE876A0EAE}"/>
              </a:ext>
            </a:extLst>
          </p:cNvPr>
          <p:cNvSpPr txBox="1">
            <a:spLocks/>
          </p:cNvSpPr>
          <p:nvPr/>
        </p:nvSpPr>
        <p:spPr>
          <a:xfrm>
            <a:off x="6673117" y="4093065"/>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duzz</a:t>
            </a:r>
            <a:endParaRPr lang="en-GB" sz="2800" dirty="0">
              <a:solidFill>
                <a:schemeClr val="bg1"/>
              </a:solidFill>
              <a:latin typeface="+mn-lt"/>
              <a:ea typeface="Andika"/>
              <a:cs typeface="Andika"/>
            </a:endParaRPr>
          </a:p>
        </p:txBody>
      </p:sp>
      <p:sp>
        <p:nvSpPr>
          <p:cNvPr id="18" name="Title 1">
            <a:extLst>
              <a:ext uri="{FF2B5EF4-FFF2-40B4-BE49-F238E27FC236}">
                <a16:creationId xmlns:a16="http://schemas.microsoft.com/office/drawing/2014/main" id="{B3AE4124-2C95-12B5-5478-D9AE2655EAFB}"/>
              </a:ext>
            </a:extLst>
          </p:cNvPr>
          <p:cNvSpPr txBox="1">
            <a:spLocks/>
          </p:cNvSpPr>
          <p:nvPr/>
        </p:nvSpPr>
        <p:spPr>
          <a:xfrm>
            <a:off x="2551289" y="3094098"/>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How are these words pronounced? </a:t>
            </a:r>
          </a:p>
        </p:txBody>
      </p:sp>
      <p:sp>
        <p:nvSpPr>
          <p:cNvPr id="19" name="Title 1">
            <a:extLst>
              <a:ext uri="{FF2B5EF4-FFF2-40B4-BE49-F238E27FC236}">
                <a16:creationId xmlns:a16="http://schemas.microsoft.com/office/drawing/2014/main" id="{0E030E05-73D9-F33F-3A71-D64F52A322FE}"/>
              </a:ext>
            </a:extLst>
          </p:cNvPr>
          <p:cNvSpPr txBox="1">
            <a:spLocks/>
          </p:cNvSpPr>
          <p:nvPr/>
        </p:nvSpPr>
        <p:spPr>
          <a:xfrm>
            <a:off x="2551289" y="5155378"/>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Only one is correctly spelt.</a:t>
            </a:r>
          </a:p>
        </p:txBody>
      </p:sp>
    </p:spTree>
    <p:extLst>
      <p:ext uri="{BB962C8B-B14F-4D97-AF65-F5344CB8AC3E}">
        <p14:creationId xmlns:p14="http://schemas.microsoft.com/office/powerpoint/2010/main" val="2190720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8"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907277AB-0C82-0DEA-DFC5-1DA7304F95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Not being nice or respectful to others. If you don’t say “please” or “thank you,” that’s impolite.</a:t>
            </a:r>
          </a:p>
        </p:txBody>
      </p:sp>
      <p:sp>
        <p:nvSpPr>
          <p:cNvPr id="2" name="TextBox 1">
            <a:extLst>
              <a:ext uri="{FF2B5EF4-FFF2-40B4-BE49-F238E27FC236}">
                <a16:creationId xmlns:a16="http://schemas.microsoft.com/office/drawing/2014/main" id="{871F52B6-B1E5-A1FF-1BD3-5FF6AF4DC0F8}"/>
              </a:ext>
            </a:extLst>
          </p:cNvPr>
          <p:cNvSpPr txBox="1"/>
          <p:nvPr/>
        </p:nvSpPr>
        <p:spPr>
          <a:xfrm>
            <a:off x="6305902" y="3881846"/>
            <a:ext cx="5423647" cy="1323439"/>
          </a:xfrm>
          <a:prstGeom prst="rect">
            <a:avLst/>
          </a:prstGeom>
          <a:noFill/>
        </p:spPr>
        <p:txBody>
          <a:bodyPr wrap="square" rtlCol="0">
            <a:spAutoFit/>
          </a:bodyPr>
          <a:lstStyle/>
          <a:p>
            <a:r>
              <a:rPr lang="en-GB" sz="8000" dirty="0">
                <a:solidFill>
                  <a:schemeClr val="bg1"/>
                </a:solidFill>
              </a:rPr>
              <a:t>polite</a:t>
            </a:r>
          </a:p>
        </p:txBody>
      </p:sp>
      <p:sp>
        <p:nvSpPr>
          <p:cNvPr id="5" name="TextBox 4">
            <a:extLst>
              <a:ext uri="{FF2B5EF4-FFF2-40B4-BE49-F238E27FC236}">
                <a16:creationId xmlns:a16="http://schemas.microsoft.com/office/drawing/2014/main" id="{A43770E1-C2E2-7310-4685-856705535BBF}"/>
              </a:ext>
            </a:extLst>
          </p:cNvPr>
          <p:cNvSpPr txBox="1"/>
          <p:nvPr/>
        </p:nvSpPr>
        <p:spPr>
          <a:xfrm>
            <a:off x="2593618" y="3890939"/>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picture containing toy, vector graphics&#10;&#10;Description automatically generated">
            <a:extLst>
              <a:ext uri="{FF2B5EF4-FFF2-40B4-BE49-F238E27FC236}">
                <a16:creationId xmlns:a16="http://schemas.microsoft.com/office/drawing/2014/main" id="{651EA1A5-6C72-8FAC-B410-7A3B3B886C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091" y="2568289"/>
            <a:ext cx="4589448" cy="3618520"/>
          </a:xfrm>
          <a:prstGeom prst="rect">
            <a:avLst/>
          </a:prstGeom>
        </p:spPr>
      </p:pic>
    </p:spTree>
    <p:extLst>
      <p:ext uri="{BB962C8B-B14F-4D97-AF65-F5344CB8AC3E}">
        <p14:creationId xmlns:p14="http://schemas.microsoft.com/office/powerpoint/2010/main" val="6337084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D503F1E2-DBBF-F861-DD7F-6BAF5F785E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To move to a new country to live there permanently. If someone moves from one country to another to start a new life, they immigrate</a:t>
            </a:r>
          </a:p>
        </p:txBody>
      </p:sp>
      <p:sp>
        <p:nvSpPr>
          <p:cNvPr id="2" name="TextBox 1">
            <a:extLst>
              <a:ext uri="{FF2B5EF4-FFF2-40B4-BE49-F238E27FC236}">
                <a16:creationId xmlns:a16="http://schemas.microsoft.com/office/drawing/2014/main" id="{871F52B6-B1E5-A1FF-1BD3-5FF6AF4DC0F8}"/>
              </a:ext>
            </a:extLst>
          </p:cNvPr>
          <p:cNvSpPr txBox="1"/>
          <p:nvPr/>
        </p:nvSpPr>
        <p:spPr>
          <a:xfrm>
            <a:off x="5870373" y="3711760"/>
            <a:ext cx="4342450" cy="1323439"/>
          </a:xfrm>
          <a:prstGeom prst="rect">
            <a:avLst/>
          </a:prstGeom>
          <a:noFill/>
        </p:spPr>
        <p:txBody>
          <a:bodyPr wrap="square" rtlCol="0">
            <a:spAutoFit/>
          </a:bodyPr>
          <a:lstStyle/>
          <a:p>
            <a:r>
              <a:rPr lang="en-GB" sz="8000" dirty="0">
                <a:solidFill>
                  <a:schemeClr val="bg1"/>
                </a:solidFill>
              </a:rPr>
              <a:t>migrate</a:t>
            </a:r>
          </a:p>
        </p:txBody>
      </p:sp>
      <p:sp>
        <p:nvSpPr>
          <p:cNvPr id="5" name="TextBox 4">
            <a:extLst>
              <a:ext uri="{FF2B5EF4-FFF2-40B4-BE49-F238E27FC236}">
                <a16:creationId xmlns:a16="http://schemas.microsoft.com/office/drawing/2014/main" id="{A43770E1-C2E2-7310-4685-856705535BBF}"/>
              </a:ext>
            </a:extLst>
          </p:cNvPr>
          <p:cNvSpPr txBox="1"/>
          <p:nvPr/>
        </p:nvSpPr>
        <p:spPr>
          <a:xfrm>
            <a:off x="2190205" y="3711761"/>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picture containing wheel&#10;&#10;Description automatically generated">
            <a:extLst>
              <a:ext uri="{FF2B5EF4-FFF2-40B4-BE49-F238E27FC236}">
                <a16:creationId xmlns:a16="http://schemas.microsoft.com/office/drawing/2014/main" id="{8F4919DB-F3AD-1C3B-502B-CE3AB24260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549" y="2730053"/>
            <a:ext cx="4342450" cy="4051442"/>
          </a:xfrm>
          <a:prstGeom prst="rect">
            <a:avLst/>
          </a:prstGeom>
        </p:spPr>
      </p:pic>
      <p:sp>
        <p:nvSpPr>
          <p:cNvPr id="4" name="TextBox 3">
            <a:extLst>
              <a:ext uri="{FF2B5EF4-FFF2-40B4-BE49-F238E27FC236}">
                <a16:creationId xmlns:a16="http://schemas.microsoft.com/office/drawing/2014/main" id="{CEAD29B8-6E7B-95D6-D7E8-D460EC3677E7}"/>
              </a:ext>
            </a:extLst>
          </p:cNvPr>
          <p:cNvSpPr txBox="1"/>
          <p:nvPr/>
        </p:nvSpPr>
        <p:spPr>
          <a:xfrm>
            <a:off x="8041598" y="5394049"/>
            <a:ext cx="3189898" cy="369332"/>
          </a:xfrm>
          <a:prstGeom prst="rect">
            <a:avLst/>
          </a:prstGeom>
          <a:noFill/>
        </p:spPr>
        <p:txBody>
          <a:bodyPr wrap="square" rtlCol="0">
            <a:spAutoFit/>
          </a:bodyPr>
          <a:lstStyle/>
          <a:p>
            <a:r>
              <a:rPr lang="en-GB" dirty="0">
                <a:solidFill>
                  <a:schemeClr val="bg1"/>
                </a:solidFill>
              </a:rPr>
              <a:t>Why is there a double ‘m’?</a:t>
            </a:r>
          </a:p>
        </p:txBody>
      </p:sp>
    </p:spTree>
    <p:extLst>
      <p:ext uri="{BB962C8B-B14F-4D97-AF65-F5344CB8AC3E}">
        <p14:creationId xmlns:p14="http://schemas.microsoft.com/office/powerpoint/2010/main" val="148225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5F3D2B32-2954-E555-A75E-71DDF1864C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Not important or not related to the subject. If something doesn’t matter in a conversation, it’s immaterial.</a:t>
            </a:r>
          </a:p>
        </p:txBody>
      </p:sp>
      <p:sp>
        <p:nvSpPr>
          <p:cNvPr id="2" name="TextBox 1">
            <a:extLst>
              <a:ext uri="{FF2B5EF4-FFF2-40B4-BE49-F238E27FC236}">
                <a16:creationId xmlns:a16="http://schemas.microsoft.com/office/drawing/2014/main" id="{871F52B6-B1E5-A1FF-1BD3-5FF6AF4DC0F8}"/>
              </a:ext>
            </a:extLst>
          </p:cNvPr>
          <p:cNvSpPr txBox="1"/>
          <p:nvPr/>
        </p:nvSpPr>
        <p:spPr>
          <a:xfrm>
            <a:off x="6515804" y="3756796"/>
            <a:ext cx="5423647" cy="1323439"/>
          </a:xfrm>
          <a:prstGeom prst="rect">
            <a:avLst/>
          </a:prstGeom>
          <a:noFill/>
        </p:spPr>
        <p:txBody>
          <a:bodyPr wrap="square" rtlCol="0">
            <a:spAutoFit/>
          </a:bodyPr>
          <a:lstStyle/>
          <a:p>
            <a:r>
              <a:rPr lang="en-GB" sz="8000" dirty="0">
                <a:solidFill>
                  <a:schemeClr val="bg1"/>
                </a:solidFill>
              </a:rPr>
              <a:t>material</a:t>
            </a:r>
          </a:p>
        </p:txBody>
      </p:sp>
      <p:sp>
        <p:nvSpPr>
          <p:cNvPr id="5" name="TextBox 4">
            <a:extLst>
              <a:ext uri="{FF2B5EF4-FFF2-40B4-BE49-F238E27FC236}">
                <a16:creationId xmlns:a16="http://schemas.microsoft.com/office/drawing/2014/main" id="{A43770E1-C2E2-7310-4685-856705535BBF}"/>
              </a:ext>
            </a:extLst>
          </p:cNvPr>
          <p:cNvSpPr txBox="1"/>
          <p:nvPr/>
        </p:nvSpPr>
        <p:spPr>
          <a:xfrm>
            <a:off x="2834127" y="3756794"/>
            <a:ext cx="3905794" cy="1323439"/>
          </a:xfrm>
          <a:prstGeom prst="rect">
            <a:avLst/>
          </a:prstGeom>
          <a:noFill/>
        </p:spPr>
        <p:txBody>
          <a:bodyPr wrap="square" rtlCol="0">
            <a:spAutoFit/>
          </a:bodyPr>
          <a:lstStyle/>
          <a:p>
            <a:pPr algn="r"/>
            <a:r>
              <a:rPr lang="en-GB" sz="8000" u="sng" dirty="0">
                <a:solidFill>
                  <a:schemeClr val="bg1"/>
                </a:solidFill>
              </a:rPr>
              <a:t>im</a:t>
            </a:r>
          </a:p>
        </p:txBody>
      </p:sp>
      <p:pic>
        <p:nvPicPr>
          <p:cNvPr id="6" name="Picture 5" descr="A close-up of a toy&#10;&#10;Description automatically generated with medium confidence">
            <a:extLst>
              <a:ext uri="{FF2B5EF4-FFF2-40B4-BE49-F238E27FC236}">
                <a16:creationId xmlns:a16="http://schemas.microsoft.com/office/drawing/2014/main" id="{57BE9401-989E-F31E-8243-F4B48A7AF2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4676" y="2693518"/>
            <a:ext cx="3231678" cy="4163794"/>
          </a:xfrm>
          <a:prstGeom prst="rect">
            <a:avLst/>
          </a:prstGeom>
        </p:spPr>
      </p:pic>
      <p:sp>
        <p:nvSpPr>
          <p:cNvPr id="4" name="TextBox 3">
            <a:extLst>
              <a:ext uri="{FF2B5EF4-FFF2-40B4-BE49-F238E27FC236}">
                <a16:creationId xmlns:a16="http://schemas.microsoft.com/office/drawing/2014/main" id="{0F246BD8-8FA1-85BF-7E9D-E0E2E651B7CB}"/>
              </a:ext>
            </a:extLst>
          </p:cNvPr>
          <p:cNvSpPr txBox="1"/>
          <p:nvPr/>
        </p:nvSpPr>
        <p:spPr>
          <a:xfrm>
            <a:off x="8271976" y="5336710"/>
            <a:ext cx="3189898" cy="369332"/>
          </a:xfrm>
          <a:prstGeom prst="rect">
            <a:avLst/>
          </a:prstGeom>
          <a:noFill/>
        </p:spPr>
        <p:txBody>
          <a:bodyPr wrap="square" rtlCol="0">
            <a:spAutoFit/>
          </a:bodyPr>
          <a:lstStyle/>
          <a:p>
            <a:r>
              <a:rPr lang="en-GB" dirty="0">
                <a:solidFill>
                  <a:schemeClr val="bg1"/>
                </a:solidFill>
              </a:rPr>
              <a:t>Why is there a double ‘m’?</a:t>
            </a:r>
          </a:p>
        </p:txBody>
      </p:sp>
    </p:spTree>
    <p:extLst>
      <p:ext uri="{BB962C8B-B14F-4D97-AF65-F5344CB8AC3E}">
        <p14:creationId xmlns:p14="http://schemas.microsoft.com/office/powerpoint/2010/main" val="220152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D7CD5BB7-9178-5C5E-BCF1-64B23AC9DC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 big or so much that you can’t measure it. The love for a pet might feel immeasurable because it’s so great – nothing can compare. </a:t>
            </a:r>
          </a:p>
        </p:txBody>
      </p:sp>
      <p:sp>
        <p:nvSpPr>
          <p:cNvPr id="2" name="TextBox 1">
            <a:extLst>
              <a:ext uri="{FF2B5EF4-FFF2-40B4-BE49-F238E27FC236}">
                <a16:creationId xmlns:a16="http://schemas.microsoft.com/office/drawing/2014/main" id="{871F52B6-B1E5-A1FF-1BD3-5FF6AF4DC0F8}"/>
              </a:ext>
            </a:extLst>
          </p:cNvPr>
          <p:cNvSpPr txBox="1"/>
          <p:nvPr/>
        </p:nvSpPr>
        <p:spPr>
          <a:xfrm>
            <a:off x="6051247" y="3873010"/>
            <a:ext cx="5620871" cy="1323439"/>
          </a:xfrm>
          <a:prstGeom prst="rect">
            <a:avLst/>
          </a:prstGeom>
          <a:noFill/>
        </p:spPr>
        <p:txBody>
          <a:bodyPr wrap="square" rtlCol="0">
            <a:spAutoFit/>
          </a:bodyPr>
          <a:lstStyle/>
          <a:p>
            <a:r>
              <a:rPr lang="en-GB" sz="8000" dirty="0">
                <a:solidFill>
                  <a:schemeClr val="bg1"/>
                </a:solidFill>
              </a:rPr>
              <a:t>measurable</a:t>
            </a:r>
          </a:p>
        </p:txBody>
      </p:sp>
      <p:sp>
        <p:nvSpPr>
          <p:cNvPr id="5" name="TextBox 4">
            <a:extLst>
              <a:ext uri="{FF2B5EF4-FFF2-40B4-BE49-F238E27FC236}">
                <a16:creationId xmlns:a16="http://schemas.microsoft.com/office/drawing/2014/main" id="{A43770E1-C2E2-7310-4685-856705535BBF}"/>
              </a:ext>
            </a:extLst>
          </p:cNvPr>
          <p:cNvSpPr txBox="1"/>
          <p:nvPr/>
        </p:nvSpPr>
        <p:spPr>
          <a:xfrm>
            <a:off x="2364377" y="3864302"/>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picture containing toy, vector graphics&#10;&#10;Description automatically generated">
            <a:extLst>
              <a:ext uri="{FF2B5EF4-FFF2-40B4-BE49-F238E27FC236}">
                <a16:creationId xmlns:a16="http://schemas.microsoft.com/office/drawing/2014/main" id="{B1707024-0277-7CB8-373E-D2A1289B2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0373" y="3184789"/>
            <a:ext cx="4851497" cy="3825131"/>
          </a:xfrm>
          <a:prstGeom prst="rect">
            <a:avLst/>
          </a:prstGeom>
        </p:spPr>
      </p:pic>
      <p:sp>
        <p:nvSpPr>
          <p:cNvPr id="4" name="TextBox 3">
            <a:extLst>
              <a:ext uri="{FF2B5EF4-FFF2-40B4-BE49-F238E27FC236}">
                <a16:creationId xmlns:a16="http://schemas.microsoft.com/office/drawing/2014/main" id="{EAD1DB50-1838-F4D6-C02F-7989ED9FB924}"/>
              </a:ext>
            </a:extLst>
          </p:cNvPr>
          <p:cNvSpPr txBox="1"/>
          <p:nvPr/>
        </p:nvSpPr>
        <p:spPr>
          <a:xfrm>
            <a:off x="8283645" y="5475354"/>
            <a:ext cx="3189898" cy="369332"/>
          </a:xfrm>
          <a:prstGeom prst="rect">
            <a:avLst/>
          </a:prstGeom>
          <a:noFill/>
        </p:spPr>
        <p:txBody>
          <a:bodyPr wrap="square" rtlCol="0">
            <a:spAutoFit/>
          </a:bodyPr>
          <a:lstStyle/>
          <a:p>
            <a:r>
              <a:rPr lang="en-GB" dirty="0">
                <a:solidFill>
                  <a:schemeClr val="bg1"/>
                </a:solidFill>
              </a:rPr>
              <a:t>Why is there a double ‘m’?</a:t>
            </a:r>
          </a:p>
        </p:txBody>
      </p:sp>
    </p:spTree>
    <p:extLst>
      <p:ext uri="{BB962C8B-B14F-4D97-AF65-F5344CB8AC3E}">
        <p14:creationId xmlns:p14="http://schemas.microsoft.com/office/powerpoint/2010/main" val="3476394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3EDD1887-661E-F2C4-CCDD-3D70D09803FC}"/>
              </a:ext>
            </a:extLst>
          </p:cNvPr>
          <p:cNvSpPr txBox="1"/>
          <p:nvPr/>
        </p:nvSpPr>
        <p:spPr>
          <a:xfrm>
            <a:off x="732906" y="2102255"/>
            <a:ext cx="10690167" cy="1200329"/>
          </a:xfrm>
          <a:prstGeom prst="rect">
            <a:avLst/>
          </a:prstGeom>
          <a:noFill/>
        </p:spPr>
        <p:txBody>
          <a:bodyPr wrap="square" rtlCol="0">
            <a:spAutoFit/>
          </a:bodyPr>
          <a:lstStyle/>
          <a:p>
            <a:pPr algn="ctr"/>
            <a:r>
              <a:rPr lang="en-GB" sz="3600" dirty="0">
                <a:solidFill>
                  <a:schemeClr val="bg1"/>
                </a:solidFill>
              </a:rPr>
              <a:t>Despite their seemingly inpossible mission, Emile was anything but inpatient.</a:t>
            </a:r>
          </a:p>
        </p:txBody>
      </p:sp>
      <p:sp>
        <p:nvSpPr>
          <p:cNvPr id="7" name="TextBox 6">
            <a:extLst>
              <a:ext uri="{FF2B5EF4-FFF2-40B4-BE49-F238E27FC236}">
                <a16:creationId xmlns:a16="http://schemas.microsoft.com/office/drawing/2014/main" id="{A960417B-D212-72A9-9B00-409F7E8250F1}"/>
              </a:ext>
            </a:extLst>
          </p:cNvPr>
          <p:cNvSpPr txBox="1"/>
          <p:nvPr/>
        </p:nvSpPr>
        <p:spPr>
          <a:xfrm>
            <a:off x="673331" y="4036030"/>
            <a:ext cx="10690167" cy="1754326"/>
          </a:xfrm>
          <a:prstGeom prst="rect">
            <a:avLst/>
          </a:prstGeom>
          <a:noFill/>
        </p:spPr>
        <p:txBody>
          <a:bodyPr wrap="square" rtlCol="0">
            <a:spAutoFit/>
          </a:bodyPr>
          <a:lstStyle/>
          <a:p>
            <a:pPr algn="ctr"/>
            <a:r>
              <a:rPr lang="en-GB" sz="3600" dirty="0">
                <a:solidFill>
                  <a:schemeClr val="bg1"/>
                </a:solidFill>
              </a:rPr>
              <a:t>Emile, with his inperfect understanding of the device, decided to inplant it into Aimee, hoping to unlock its secrets.</a:t>
            </a:r>
          </a:p>
        </p:txBody>
      </p:sp>
      <p:sp>
        <p:nvSpPr>
          <p:cNvPr id="3" name="TextBox 2">
            <a:extLst>
              <a:ext uri="{FF2B5EF4-FFF2-40B4-BE49-F238E27FC236}">
                <a16:creationId xmlns:a16="http://schemas.microsoft.com/office/drawing/2014/main" id="{8B83D266-45A2-DC9A-CACE-B8EBD90060A9}"/>
              </a:ext>
            </a:extLst>
          </p:cNvPr>
          <p:cNvSpPr txBox="1"/>
          <p:nvPr/>
        </p:nvSpPr>
        <p:spPr>
          <a:xfrm>
            <a:off x="773080" y="2097497"/>
            <a:ext cx="10690167" cy="1200329"/>
          </a:xfrm>
          <a:prstGeom prst="rect">
            <a:avLst/>
          </a:prstGeom>
          <a:noFill/>
        </p:spPr>
        <p:txBody>
          <a:bodyPr wrap="square" rtlCol="0">
            <a:spAutoFit/>
          </a:bodyPr>
          <a:lstStyle/>
          <a:p>
            <a:pPr algn="ctr"/>
            <a:r>
              <a:rPr lang="en-GB" sz="3600" dirty="0">
                <a:solidFill>
                  <a:schemeClr val="bg1"/>
                </a:solidFill>
              </a:rPr>
              <a:t>Despite their seemingly i</a:t>
            </a:r>
            <a:r>
              <a:rPr lang="en-GB" sz="3600" u="sng" dirty="0">
                <a:solidFill>
                  <a:srgbClr val="FF0000"/>
                </a:solidFill>
              </a:rPr>
              <a:t>m</a:t>
            </a:r>
            <a:r>
              <a:rPr lang="en-GB" sz="3600" dirty="0">
                <a:solidFill>
                  <a:schemeClr val="bg1"/>
                </a:solidFill>
              </a:rPr>
              <a:t>possible mission, Emile was anything but i</a:t>
            </a:r>
            <a:r>
              <a:rPr lang="en-GB" sz="3600" u="sng" dirty="0">
                <a:solidFill>
                  <a:srgbClr val="FF0000"/>
                </a:solidFill>
              </a:rPr>
              <a:t>m</a:t>
            </a:r>
            <a:r>
              <a:rPr lang="en-GB" sz="3600" dirty="0">
                <a:solidFill>
                  <a:schemeClr val="bg1"/>
                </a:solidFill>
              </a:rPr>
              <a:t>patient.</a:t>
            </a:r>
          </a:p>
        </p:txBody>
      </p:sp>
      <p:sp>
        <p:nvSpPr>
          <p:cNvPr id="8" name="TextBox 7">
            <a:extLst>
              <a:ext uri="{FF2B5EF4-FFF2-40B4-BE49-F238E27FC236}">
                <a16:creationId xmlns:a16="http://schemas.microsoft.com/office/drawing/2014/main" id="{C6294BCD-0CB5-3874-4E39-3E2FEB1EBF44}"/>
              </a:ext>
            </a:extLst>
          </p:cNvPr>
          <p:cNvSpPr txBox="1"/>
          <p:nvPr/>
        </p:nvSpPr>
        <p:spPr>
          <a:xfrm>
            <a:off x="723207" y="4052441"/>
            <a:ext cx="10690167" cy="1754326"/>
          </a:xfrm>
          <a:prstGeom prst="rect">
            <a:avLst/>
          </a:prstGeom>
          <a:noFill/>
        </p:spPr>
        <p:txBody>
          <a:bodyPr wrap="square" rtlCol="0">
            <a:spAutoFit/>
          </a:bodyPr>
          <a:lstStyle/>
          <a:p>
            <a:pPr algn="ctr"/>
            <a:r>
              <a:rPr lang="en-GB" sz="3600" dirty="0">
                <a:solidFill>
                  <a:schemeClr val="bg1"/>
                </a:solidFill>
              </a:rPr>
              <a:t>Emile, with his i</a:t>
            </a:r>
            <a:r>
              <a:rPr lang="en-GB" sz="3600" u="sng" dirty="0">
                <a:solidFill>
                  <a:srgbClr val="FF0000"/>
                </a:solidFill>
              </a:rPr>
              <a:t>m</a:t>
            </a:r>
            <a:r>
              <a:rPr lang="en-GB" sz="3600" dirty="0">
                <a:solidFill>
                  <a:schemeClr val="bg1"/>
                </a:solidFill>
              </a:rPr>
              <a:t>perfect understanding of the device, decided to i</a:t>
            </a:r>
            <a:r>
              <a:rPr lang="en-GB" sz="3600" u="sng" dirty="0">
                <a:solidFill>
                  <a:srgbClr val="FF0000"/>
                </a:solidFill>
              </a:rPr>
              <a:t>m</a:t>
            </a:r>
            <a:r>
              <a:rPr lang="en-GB" sz="3600" dirty="0">
                <a:solidFill>
                  <a:schemeClr val="bg1"/>
                </a:solidFill>
              </a:rPr>
              <a:t>plant it into Aimee, hoping to unlock its secrets.</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16407" y="2155700"/>
            <a:ext cx="11759184" cy="4559318"/>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a:normAutofit fontScale="85000" lnSpcReduction="10000"/>
          </a:bodyPr>
          <a:lstStyle/>
          <a:p>
            <a:pPr marL="0" indent="0">
              <a:lnSpc>
                <a:spcPct val="120000"/>
              </a:lnSpc>
              <a:buNone/>
            </a:pPr>
            <a:r>
              <a:rPr lang="en-GB" sz="1800" dirty="0">
                <a:solidFill>
                  <a:schemeClr val="bg1"/>
                </a:solidFill>
              </a:rPr>
              <a:t>Emile, the red and purple alien, and his robotic friend, Aimee, were on an incredible adventure on Planet Zog. One day, while exploring a mysterious cave, they stumbled upon an ancient, glowing artefact.</a:t>
            </a:r>
          </a:p>
          <a:p>
            <a:pPr marL="0" indent="0">
              <a:lnSpc>
                <a:spcPct val="120000"/>
              </a:lnSpc>
              <a:buNone/>
            </a:pPr>
            <a:r>
              <a:rPr lang="en-GB" sz="1800" dirty="0">
                <a:solidFill>
                  <a:schemeClr val="bg1"/>
                </a:solidFill>
              </a:rPr>
              <a:t>This artefact was said to grant </a:t>
            </a:r>
            <a:r>
              <a:rPr lang="en-GB" sz="1800" u="sng" dirty="0">
                <a:solidFill>
                  <a:srgbClr val="FFFF00"/>
                </a:solidFill>
              </a:rPr>
              <a:t>_________</a:t>
            </a:r>
            <a:r>
              <a:rPr lang="en-GB" sz="1800" dirty="0">
                <a:solidFill>
                  <a:srgbClr val="FFFF00"/>
                </a:solidFill>
              </a:rPr>
              <a:t> </a:t>
            </a:r>
            <a:r>
              <a:rPr lang="en-GB" sz="1800" dirty="0">
                <a:solidFill>
                  <a:schemeClr val="bg1"/>
                </a:solidFill>
              </a:rPr>
              <a:t>life to whoever touched it. But there was a problem: it was protected by a series of </a:t>
            </a:r>
            <a:r>
              <a:rPr lang="en-GB" sz="1800" u="sng" dirty="0">
                <a:solidFill>
                  <a:srgbClr val="FFFF00"/>
                </a:solidFill>
              </a:rPr>
              <a:t>_________</a:t>
            </a:r>
            <a:r>
              <a:rPr lang="en-GB" sz="1800" dirty="0">
                <a:solidFill>
                  <a:schemeClr val="bg1"/>
                </a:solidFill>
              </a:rPr>
              <a:t> puzzles and traps. Emile, always a bit </a:t>
            </a:r>
            <a:r>
              <a:rPr lang="en-GB" sz="1800" u="sng" dirty="0">
                <a:solidFill>
                  <a:srgbClr val="FFFF00"/>
                </a:solidFill>
              </a:rPr>
              <a:t>_________</a:t>
            </a:r>
            <a:r>
              <a:rPr lang="en-GB" sz="1800" dirty="0">
                <a:solidFill>
                  <a:schemeClr val="bg1"/>
                </a:solidFill>
              </a:rPr>
              <a:t>, wanted to rush through, but Aimee knew they had to be careful.</a:t>
            </a:r>
          </a:p>
          <a:p>
            <a:pPr marL="0" indent="0">
              <a:lnSpc>
                <a:spcPct val="120000"/>
              </a:lnSpc>
              <a:buNone/>
            </a:pPr>
            <a:r>
              <a:rPr lang="en-GB" sz="1800" dirty="0">
                <a:solidFill>
                  <a:schemeClr val="bg1"/>
                </a:solidFill>
              </a:rPr>
              <a:t>"Emile, we need to solve these puzzles properly. Rushing would be </a:t>
            </a:r>
            <a:r>
              <a:rPr lang="en-GB" sz="1800" u="sng" dirty="0">
                <a:solidFill>
                  <a:srgbClr val="FFFF00"/>
                </a:solidFill>
              </a:rPr>
              <a:t>_________</a:t>
            </a:r>
            <a:r>
              <a:rPr lang="en-GB" sz="1800" dirty="0">
                <a:solidFill>
                  <a:schemeClr val="bg1"/>
                </a:solidFill>
              </a:rPr>
              <a:t> and get us into trouble," Aimee warned.</a:t>
            </a:r>
          </a:p>
          <a:p>
            <a:pPr marL="0" indent="0">
              <a:lnSpc>
                <a:spcPct val="120000"/>
              </a:lnSpc>
              <a:buNone/>
            </a:pPr>
            <a:r>
              <a:rPr lang="en-GB" sz="1800" dirty="0">
                <a:solidFill>
                  <a:schemeClr val="bg1"/>
                </a:solidFill>
              </a:rPr>
              <a:t>Along the way, they encountered a tricky riddle that seemed </a:t>
            </a:r>
            <a:r>
              <a:rPr lang="en-GB" sz="1800" u="sng" dirty="0">
                <a:solidFill>
                  <a:srgbClr val="FFFF00"/>
                </a:solidFill>
              </a:rPr>
              <a:t>_________</a:t>
            </a:r>
            <a:r>
              <a:rPr lang="en-GB" sz="1800" dirty="0">
                <a:solidFill>
                  <a:schemeClr val="bg1"/>
                </a:solidFill>
              </a:rPr>
              <a:t> at first, but actually held the key to the next step. As they progressed, they realized that working together was crucial, even if Emile was sometimes a bit </a:t>
            </a:r>
            <a:r>
              <a:rPr lang="en-GB" sz="1800" u="sng" dirty="0">
                <a:solidFill>
                  <a:srgbClr val="FFFF00"/>
                </a:solidFill>
              </a:rPr>
              <a:t>_________</a:t>
            </a:r>
            <a:r>
              <a:rPr lang="en-GB" sz="1800" dirty="0">
                <a:solidFill>
                  <a:schemeClr val="bg1"/>
                </a:solidFill>
              </a:rPr>
              <a:t> and Aimee had to </a:t>
            </a:r>
            <a:r>
              <a:rPr lang="en-GB" sz="1800" u="sng" dirty="0">
                <a:solidFill>
                  <a:srgbClr val="FFFF00"/>
                </a:solidFill>
              </a:rPr>
              <a:t>_________</a:t>
            </a:r>
            <a:r>
              <a:rPr lang="en-GB" sz="1800" dirty="0">
                <a:solidFill>
                  <a:schemeClr val="bg1"/>
                </a:solidFill>
              </a:rPr>
              <a:t> ideas into his head to keep him focused.</a:t>
            </a:r>
          </a:p>
          <a:p>
            <a:pPr marL="0" indent="0">
              <a:lnSpc>
                <a:spcPct val="120000"/>
              </a:lnSpc>
              <a:buNone/>
            </a:pPr>
            <a:r>
              <a:rPr lang="en-GB" sz="1800" dirty="0">
                <a:solidFill>
                  <a:schemeClr val="bg1"/>
                </a:solidFill>
              </a:rPr>
              <a:t>The journey tested their friendship, especially when they met creatures who were a bit </a:t>
            </a:r>
            <a:r>
              <a:rPr lang="en-GB" sz="1800" u="sng" dirty="0">
                <a:solidFill>
                  <a:srgbClr val="FFFF00"/>
                </a:solidFill>
              </a:rPr>
              <a:t>_________</a:t>
            </a:r>
            <a:r>
              <a:rPr lang="en-GB" sz="1800" dirty="0">
                <a:solidFill>
                  <a:schemeClr val="bg1"/>
                </a:solidFill>
              </a:rPr>
              <a:t>. They learned about the cave's history, including how ancient aliens had to </a:t>
            </a:r>
            <a:r>
              <a:rPr lang="en-GB" sz="1800" u="sng" dirty="0">
                <a:solidFill>
                  <a:srgbClr val="FFFF00"/>
                </a:solidFill>
              </a:rPr>
              <a:t>_________</a:t>
            </a:r>
            <a:r>
              <a:rPr lang="en-GB" sz="1800" dirty="0">
                <a:solidFill>
                  <a:schemeClr val="bg1"/>
                </a:solidFill>
              </a:rPr>
              <a:t> to Planet Zog many years ago.</a:t>
            </a:r>
          </a:p>
          <a:p>
            <a:pPr marL="0" indent="0">
              <a:lnSpc>
                <a:spcPct val="120000"/>
              </a:lnSpc>
              <a:buNone/>
            </a:pPr>
            <a:r>
              <a:rPr lang="en-GB" sz="1800" dirty="0">
                <a:solidFill>
                  <a:schemeClr val="bg1"/>
                </a:solidFill>
              </a:rPr>
              <a:t>They often made </a:t>
            </a:r>
            <a:r>
              <a:rPr lang="en-GB" sz="1800" u="sng" dirty="0">
                <a:solidFill>
                  <a:srgbClr val="FFFF00"/>
                </a:solidFill>
              </a:rPr>
              <a:t>_________</a:t>
            </a:r>
            <a:r>
              <a:rPr lang="en-GB" sz="1800" dirty="0">
                <a:solidFill>
                  <a:schemeClr val="bg1"/>
                </a:solidFill>
              </a:rPr>
              <a:t> attempts at solving the puzzles, but each mistake taught them something new. The challenges seemed </a:t>
            </a:r>
            <a:r>
              <a:rPr lang="en-GB" sz="1800" u="sng" dirty="0">
                <a:solidFill>
                  <a:srgbClr val="FFFF00"/>
                </a:solidFill>
              </a:rPr>
              <a:t>_________</a:t>
            </a:r>
            <a:r>
              <a:rPr lang="en-GB" sz="1800" dirty="0">
                <a:solidFill>
                  <a:schemeClr val="bg1"/>
                </a:solidFill>
              </a:rPr>
              <a:t>, but Emile and Aimee knew that their friendship could overcome any obstacle. In the end, they discovered that the real treasure wasn't the </a:t>
            </a:r>
            <a:r>
              <a:rPr lang="en-GB" sz="1800" u="sng" dirty="0">
                <a:solidFill>
                  <a:srgbClr val="FFFF00"/>
                </a:solidFill>
              </a:rPr>
              <a:t>_________</a:t>
            </a:r>
            <a:r>
              <a:rPr lang="en-GB" sz="1800" dirty="0">
                <a:solidFill>
                  <a:schemeClr val="bg1"/>
                </a:solidFill>
              </a:rPr>
              <a:t> artefact, but the bond they shared.</a:t>
            </a:r>
          </a:p>
        </p:txBody>
      </p:sp>
      <p:sp>
        <p:nvSpPr>
          <p:cNvPr id="2" name="Title 1">
            <a:extLst>
              <a:ext uri="{FF2B5EF4-FFF2-40B4-BE49-F238E27FC236}">
                <a16:creationId xmlns:a16="http://schemas.microsoft.com/office/drawing/2014/main" id="{26CC7E03-1531-965E-72A4-F78D03414463}"/>
              </a:ext>
            </a:extLst>
          </p:cNvPr>
          <p:cNvSpPr txBox="1">
            <a:spLocks/>
          </p:cNvSpPr>
          <p:nvPr/>
        </p:nvSpPr>
        <p:spPr>
          <a:xfrm>
            <a:off x="3666820" y="149842"/>
            <a:ext cx="4706215" cy="618498"/>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a:ea typeface="Andika"/>
                <a:cs typeface="Andika"/>
              </a:rPr>
              <a:t>Fill in the gaps.</a:t>
            </a: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4" name="Content Placeholder 2">
            <a:extLst>
              <a:ext uri="{FF2B5EF4-FFF2-40B4-BE49-F238E27FC236}">
                <a16:creationId xmlns:a16="http://schemas.microsoft.com/office/drawing/2014/main" id="{5248BF6F-E525-CB0C-95B9-7CA2F672D78E}"/>
              </a:ext>
            </a:extLst>
          </p:cNvPr>
          <p:cNvSpPr txBox="1">
            <a:spLocks/>
          </p:cNvSpPr>
          <p:nvPr/>
        </p:nvSpPr>
        <p:spPr>
          <a:xfrm>
            <a:off x="601967" y="984559"/>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immaterial</a:t>
            </a:r>
          </a:p>
        </p:txBody>
      </p:sp>
      <p:sp>
        <p:nvSpPr>
          <p:cNvPr id="5" name="Content Placeholder 2">
            <a:extLst>
              <a:ext uri="{FF2B5EF4-FFF2-40B4-BE49-F238E27FC236}">
                <a16:creationId xmlns:a16="http://schemas.microsoft.com/office/drawing/2014/main" id="{9F8CE3DC-FBF1-1F44-8C98-C454E9F527FA}"/>
              </a:ext>
            </a:extLst>
          </p:cNvPr>
          <p:cNvSpPr txBox="1">
            <a:spLocks/>
          </p:cNvSpPr>
          <p:nvPr/>
        </p:nvSpPr>
        <p:spPr>
          <a:xfrm>
            <a:off x="2955388" y="984559"/>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immortal</a:t>
            </a:r>
          </a:p>
        </p:txBody>
      </p:sp>
      <p:sp>
        <p:nvSpPr>
          <p:cNvPr id="6" name="Content Placeholder 2">
            <a:extLst>
              <a:ext uri="{FF2B5EF4-FFF2-40B4-BE49-F238E27FC236}">
                <a16:creationId xmlns:a16="http://schemas.microsoft.com/office/drawing/2014/main" id="{4DCBC97A-F328-F19B-C5CC-081160574080}"/>
              </a:ext>
            </a:extLst>
          </p:cNvPr>
          <p:cNvSpPr txBox="1">
            <a:spLocks/>
          </p:cNvSpPr>
          <p:nvPr/>
        </p:nvSpPr>
        <p:spPr>
          <a:xfrm>
            <a:off x="5254275" y="984559"/>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immeasurable</a:t>
            </a:r>
          </a:p>
        </p:txBody>
      </p:sp>
      <p:sp>
        <p:nvSpPr>
          <p:cNvPr id="8" name="Content Placeholder 2">
            <a:extLst>
              <a:ext uri="{FF2B5EF4-FFF2-40B4-BE49-F238E27FC236}">
                <a16:creationId xmlns:a16="http://schemas.microsoft.com/office/drawing/2014/main" id="{F5191147-233B-34E8-1C62-B33E503D5EF8}"/>
              </a:ext>
            </a:extLst>
          </p:cNvPr>
          <p:cNvSpPr txBox="1">
            <a:spLocks/>
          </p:cNvSpPr>
          <p:nvPr/>
        </p:nvSpPr>
        <p:spPr>
          <a:xfrm>
            <a:off x="7607696" y="984559"/>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impatient</a:t>
            </a:r>
          </a:p>
        </p:txBody>
      </p:sp>
      <p:sp>
        <p:nvSpPr>
          <p:cNvPr id="9" name="Content Placeholder 2">
            <a:extLst>
              <a:ext uri="{FF2B5EF4-FFF2-40B4-BE49-F238E27FC236}">
                <a16:creationId xmlns:a16="http://schemas.microsoft.com/office/drawing/2014/main" id="{4B97CCA5-596C-9C0B-2666-4342EA097E6D}"/>
              </a:ext>
            </a:extLst>
          </p:cNvPr>
          <p:cNvSpPr txBox="1">
            <a:spLocks/>
          </p:cNvSpPr>
          <p:nvPr/>
        </p:nvSpPr>
        <p:spPr>
          <a:xfrm>
            <a:off x="7607696" y="1567398"/>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implant</a:t>
            </a:r>
          </a:p>
        </p:txBody>
      </p:sp>
      <p:sp>
        <p:nvSpPr>
          <p:cNvPr id="10" name="Content Placeholder 2">
            <a:extLst>
              <a:ext uri="{FF2B5EF4-FFF2-40B4-BE49-F238E27FC236}">
                <a16:creationId xmlns:a16="http://schemas.microsoft.com/office/drawing/2014/main" id="{081D47A7-CA2B-B872-699C-5A33AB231615}"/>
              </a:ext>
            </a:extLst>
          </p:cNvPr>
          <p:cNvSpPr txBox="1">
            <a:spLocks/>
          </p:cNvSpPr>
          <p:nvPr/>
        </p:nvSpPr>
        <p:spPr>
          <a:xfrm>
            <a:off x="9972596" y="1547502"/>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imperfect</a:t>
            </a:r>
          </a:p>
        </p:txBody>
      </p:sp>
      <p:sp>
        <p:nvSpPr>
          <p:cNvPr id="11" name="Content Placeholder 2">
            <a:extLst>
              <a:ext uri="{FF2B5EF4-FFF2-40B4-BE49-F238E27FC236}">
                <a16:creationId xmlns:a16="http://schemas.microsoft.com/office/drawing/2014/main" id="{88FB3A86-D7B0-8ED9-FFE8-DC3A61BF9CCC}"/>
              </a:ext>
            </a:extLst>
          </p:cNvPr>
          <p:cNvSpPr txBox="1">
            <a:spLocks/>
          </p:cNvSpPr>
          <p:nvPr/>
        </p:nvSpPr>
        <p:spPr>
          <a:xfrm>
            <a:off x="9961115" y="1005047"/>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impossible</a:t>
            </a:r>
          </a:p>
        </p:txBody>
      </p:sp>
      <p:sp>
        <p:nvSpPr>
          <p:cNvPr id="13" name="Content Placeholder 2">
            <a:extLst>
              <a:ext uri="{FF2B5EF4-FFF2-40B4-BE49-F238E27FC236}">
                <a16:creationId xmlns:a16="http://schemas.microsoft.com/office/drawing/2014/main" id="{45C65EB9-CAC2-EB40-A36D-594BDA845724}"/>
              </a:ext>
            </a:extLst>
          </p:cNvPr>
          <p:cNvSpPr txBox="1">
            <a:spLocks/>
          </p:cNvSpPr>
          <p:nvPr/>
        </p:nvSpPr>
        <p:spPr>
          <a:xfrm>
            <a:off x="603193" y="1527924"/>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immature</a:t>
            </a:r>
          </a:p>
        </p:txBody>
      </p:sp>
      <p:sp>
        <p:nvSpPr>
          <p:cNvPr id="14" name="Content Placeholder 2">
            <a:extLst>
              <a:ext uri="{FF2B5EF4-FFF2-40B4-BE49-F238E27FC236}">
                <a16:creationId xmlns:a16="http://schemas.microsoft.com/office/drawing/2014/main" id="{08DCECC1-F4C4-53E4-363F-EE6BF1EED07C}"/>
              </a:ext>
            </a:extLst>
          </p:cNvPr>
          <p:cNvSpPr txBox="1">
            <a:spLocks/>
          </p:cNvSpPr>
          <p:nvPr/>
        </p:nvSpPr>
        <p:spPr>
          <a:xfrm>
            <a:off x="2955388" y="1527924"/>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impolite</a:t>
            </a:r>
          </a:p>
        </p:txBody>
      </p:sp>
      <p:sp>
        <p:nvSpPr>
          <p:cNvPr id="15" name="Content Placeholder 2">
            <a:extLst>
              <a:ext uri="{FF2B5EF4-FFF2-40B4-BE49-F238E27FC236}">
                <a16:creationId xmlns:a16="http://schemas.microsoft.com/office/drawing/2014/main" id="{42D8AD47-B8CE-E189-8267-7E9BDB4DC61B}"/>
              </a:ext>
            </a:extLst>
          </p:cNvPr>
          <p:cNvSpPr txBox="1">
            <a:spLocks/>
          </p:cNvSpPr>
          <p:nvPr/>
        </p:nvSpPr>
        <p:spPr>
          <a:xfrm>
            <a:off x="5284446" y="1527924"/>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immigrate</a:t>
            </a:r>
          </a:p>
        </p:txBody>
      </p:sp>
      <p:sp>
        <p:nvSpPr>
          <p:cNvPr id="12" name="immortal">
            <a:extLst>
              <a:ext uri="{FF2B5EF4-FFF2-40B4-BE49-F238E27FC236}">
                <a16:creationId xmlns:a16="http://schemas.microsoft.com/office/drawing/2014/main" id="{5F9C71F3-2D17-4DB5-AA88-38C89D89ECDE}"/>
              </a:ext>
            </a:extLst>
          </p:cNvPr>
          <p:cNvSpPr txBox="1"/>
          <p:nvPr/>
        </p:nvSpPr>
        <p:spPr>
          <a:xfrm>
            <a:off x="3363599" y="5913080"/>
            <a:ext cx="1489917" cy="369332"/>
          </a:xfrm>
          <a:prstGeom prst="rect">
            <a:avLst/>
          </a:prstGeom>
          <a:noFill/>
        </p:spPr>
        <p:txBody>
          <a:bodyPr wrap="square" rtlCol="0">
            <a:spAutoFit/>
          </a:bodyPr>
          <a:lstStyle/>
          <a:p>
            <a:r>
              <a:rPr lang="en-GB" dirty="0">
                <a:solidFill>
                  <a:srgbClr val="FFFF00"/>
                </a:solidFill>
              </a:rPr>
              <a:t>______</a:t>
            </a:r>
          </a:p>
        </p:txBody>
      </p:sp>
      <p:sp>
        <p:nvSpPr>
          <p:cNvPr id="20" name="immeasurable">
            <a:extLst>
              <a:ext uri="{FF2B5EF4-FFF2-40B4-BE49-F238E27FC236}">
                <a16:creationId xmlns:a16="http://schemas.microsoft.com/office/drawing/2014/main" id="{B29DA09A-F8EE-A17D-47A4-701696D092A1}"/>
              </a:ext>
            </a:extLst>
          </p:cNvPr>
          <p:cNvSpPr txBox="1"/>
          <p:nvPr/>
        </p:nvSpPr>
        <p:spPr>
          <a:xfrm>
            <a:off x="1168115" y="5663984"/>
            <a:ext cx="1321136" cy="369332"/>
          </a:xfrm>
          <a:prstGeom prst="rect">
            <a:avLst/>
          </a:prstGeom>
          <a:noFill/>
        </p:spPr>
        <p:txBody>
          <a:bodyPr wrap="square" rtlCol="0">
            <a:spAutoFit/>
          </a:bodyPr>
          <a:lstStyle/>
          <a:p>
            <a:r>
              <a:rPr lang="en-GB" dirty="0">
                <a:solidFill>
                  <a:srgbClr val="FFFF00"/>
                </a:solidFill>
              </a:rPr>
              <a:t>______</a:t>
            </a:r>
          </a:p>
        </p:txBody>
      </p:sp>
      <p:sp>
        <p:nvSpPr>
          <p:cNvPr id="21" name="impolite">
            <a:extLst>
              <a:ext uri="{FF2B5EF4-FFF2-40B4-BE49-F238E27FC236}">
                <a16:creationId xmlns:a16="http://schemas.microsoft.com/office/drawing/2014/main" id="{B622B31C-4CC3-604E-5177-0A65D4498F8E}"/>
              </a:ext>
            </a:extLst>
          </p:cNvPr>
          <p:cNvSpPr txBox="1"/>
          <p:nvPr/>
        </p:nvSpPr>
        <p:spPr>
          <a:xfrm>
            <a:off x="8063128" y="4784849"/>
            <a:ext cx="1321136" cy="369332"/>
          </a:xfrm>
          <a:prstGeom prst="rect">
            <a:avLst/>
          </a:prstGeom>
          <a:noFill/>
        </p:spPr>
        <p:txBody>
          <a:bodyPr wrap="square" rtlCol="0">
            <a:spAutoFit/>
          </a:bodyPr>
          <a:lstStyle/>
          <a:p>
            <a:r>
              <a:rPr lang="en-GB" dirty="0">
                <a:solidFill>
                  <a:srgbClr val="FFFF00"/>
                </a:solidFill>
              </a:rPr>
              <a:t>______</a:t>
            </a:r>
          </a:p>
        </p:txBody>
      </p:sp>
      <p:sp>
        <p:nvSpPr>
          <p:cNvPr id="23" name="imperfect">
            <a:extLst>
              <a:ext uri="{FF2B5EF4-FFF2-40B4-BE49-F238E27FC236}">
                <a16:creationId xmlns:a16="http://schemas.microsoft.com/office/drawing/2014/main" id="{E65FAACC-F1F1-09DD-D7AE-075F9613B80D}"/>
              </a:ext>
            </a:extLst>
          </p:cNvPr>
          <p:cNvSpPr txBox="1"/>
          <p:nvPr/>
        </p:nvSpPr>
        <p:spPr>
          <a:xfrm>
            <a:off x="2043061" y="5412742"/>
            <a:ext cx="1116000" cy="369332"/>
          </a:xfrm>
          <a:prstGeom prst="rect">
            <a:avLst/>
          </a:prstGeom>
          <a:noFill/>
        </p:spPr>
        <p:txBody>
          <a:bodyPr wrap="square" rtlCol="0">
            <a:spAutoFit/>
          </a:bodyPr>
          <a:lstStyle/>
          <a:p>
            <a:r>
              <a:rPr lang="en-GB" dirty="0">
                <a:solidFill>
                  <a:srgbClr val="FFFF00"/>
                </a:solidFill>
              </a:rPr>
              <a:t>______</a:t>
            </a:r>
          </a:p>
        </p:txBody>
      </p:sp>
      <p:sp>
        <p:nvSpPr>
          <p:cNvPr id="24" name="impatient 2">
            <a:extLst>
              <a:ext uri="{FF2B5EF4-FFF2-40B4-BE49-F238E27FC236}">
                <a16:creationId xmlns:a16="http://schemas.microsoft.com/office/drawing/2014/main" id="{3125B810-90F0-0EED-F79B-F69380315079}"/>
              </a:ext>
            </a:extLst>
          </p:cNvPr>
          <p:cNvSpPr txBox="1"/>
          <p:nvPr/>
        </p:nvSpPr>
        <p:spPr>
          <a:xfrm>
            <a:off x="9186563" y="4157608"/>
            <a:ext cx="1137089" cy="369332"/>
          </a:xfrm>
          <a:prstGeom prst="rect">
            <a:avLst/>
          </a:prstGeom>
          <a:noFill/>
        </p:spPr>
        <p:txBody>
          <a:bodyPr wrap="square" rtlCol="0">
            <a:spAutoFit/>
          </a:bodyPr>
          <a:lstStyle/>
          <a:p>
            <a:r>
              <a:rPr lang="en-GB" dirty="0">
                <a:solidFill>
                  <a:srgbClr val="FFFF00"/>
                </a:solidFill>
              </a:rPr>
              <a:t>______</a:t>
            </a:r>
          </a:p>
        </p:txBody>
      </p:sp>
      <p:sp>
        <p:nvSpPr>
          <p:cNvPr id="25" name="immortal 2">
            <a:extLst>
              <a:ext uri="{FF2B5EF4-FFF2-40B4-BE49-F238E27FC236}">
                <a16:creationId xmlns:a16="http://schemas.microsoft.com/office/drawing/2014/main" id="{74D3937A-2195-21EE-864F-22124230BCC8}"/>
              </a:ext>
            </a:extLst>
          </p:cNvPr>
          <p:cNvSpPr txBox="1"/>
          <p:nvPr/>
        </p:nvSpPr>
        <p:spPr>
          <a:xfrm>
            <a:off x="3132449" y="2897145"/>
            <a:ext cx="1439551" cy="369332"/>
          </a:xfrm>
          <a:prstGeom prst="rect">
            <a:avLst/>
          </a:prstGeom>
          <a:noFill/>
        </p:spPr>
        <p:txBody>
          <a:bodyPr wrap="square" rtlCol="0">
            <a:spAutoFit/>
          </a:bodyPr>
          <a:lstStyle/>
          <a:p>
            <a:r>
              <a:rPr lang="en-GB" dirty="0">
                <a:solidFill>
                  <a:srgbClr val="FFFF00"/>
                </a:solidFill>
              </a:rPr>
              <a:t>_______</a:t>
            </a:r>
          </a:p>
        </p:txBody>
      </p:sp>
      <p:sp>
        <p:nvSpPr>
          <p:cNvPr id="26" name="immature">
            <a:extLst>
              <a:ext uri="{FF2B5EF4-FFF2-40B4-BE49-F238E27FC236}">
                <a16:creationId xmlns:a16="http://schemas.microsoft.com/office/drawing/2014/main" id="{E88B6775-737C-32C4-4A57-75706BF0A206}"/>
              </a:ext>
            </a:extLst>
          </p:cNvPr>
          <p:cNvSpPr txBox="1"/>
          <p:nvPr/>
        </p:nvSpPr>
        <p:spPr>
          <a:xfrm>
            <a:off x="6286560" y="3528655"/>
            <a:ext cx="1321136" cy="369332"/>
          </a:xfrm>
          <a:prstGeom prst="rect">
            <a:avLst/>
          </a:prstGeom>
          <a:noFill/>
        </p:spPr>
        <p:txBody>
          <a:bodyPr wrap="square" rtlCol="0">
            <a:spAutoFit/>
          </a:bodyPr>
          <a:lstStyle/>
          <a:p>
            <a:r>
              <a:rPr lang="en-GB" dirty="0">
                <a:solidFill>
                  <a:srgbClr val="FFFF00"/>
                </a:solidFill>
              </a:rPr>
              <a:t>______</a:t>
            </a:r>
          </a:p>
        </p:txBody>
      </p:sp>
      <p:sp>
        <p:nvSpPr>
          <p:cNvPr id="27" name="implant">
            <a:extLst>
              <a:ext uri="{FF2B5EF4-FFF2-40B4-BE49-F238E27FC236}">
                <a16:creationId xmlns:a16="http://schemas.microsoft.com/office/drawing/2014/main" id="{5328C831-F23E-880D-BB76-224760868726}"/>
              </a:ext>
            </a:extLst>
          </p:cNvPr>
          <p:cNvSpPr txBox="1"/>
          <p:nvPr/>
        </p:nvSpPr>
        <p:spPr>
          <a:xfrm>
            <a:off x="671099" y="4413500"/>
            <a:ext cx="1137089" cy="369332"/>
          </a:xfrm>
          <a:prstGeom prst="rect">
            <a:avLst/>
          </a:prstGeom>
          <a:noFill/>
        </p:spPr>
        <p:txBody>
          <a:bodyPr wrap="square" rtlCol="0">
            <a:spAutoFit/>
          </a:bodyPr>
          <a:lstStyle/>
          <a:p>
            <a:r>
              <a:rPr lang="en-GB" dirty="0">
                <a:solidFill>
                  <a:srgbClr val="FFFF00"/>
                </a:solidFill>
              </a:rPr>
              <a:t>______</a:t>
            </a:r>
          </a:p>
        </p:txBody>
      </p:sp>
      <p:sp>
        <p:nvSpPr>
          <p:cNvPr id="28" name="impatient">
            <a:extLst>
              <a:ext uri="{FF2B5EF4-FFF2-40B4-BE49-F238E27FC236}">
                <a16:creationId xmlns:a16="http://schemas.microsoft.com/office/drawing/2014/main" id="{E1F4ED57-A9E8-388F-5475-7C7D5C9A608A}"/>
              </a:ext>
            </a:extLst>
          </p:cNvPr>
          <p:cNvSpPr txBox="1"/>
          <p:nvPr/>
        </p:nvSpPr>
        <p:spPr>
          <a:xfrm>
            <a:off x="4853516" y="3142995"/>
            <a:ext cx="1321136" cy="369332"/>
          </a:xfrm>
          <a:prstGeom prst="rect">
            <a:avLst/>
          </a:prstGeom>
          <a:noFill/>
        </p:spPr>
        <p:txBody>
          <a:bodyPr wrap="square" rtlCol="0">
            <a:spAutoFit/>
          </a:bodyPr>
          <a:lstStyle/>
          <a:p>
            <a:r>
              <a:rPr lang="en-GB" dirty="0">
                <a:solidFill>
                  <a:srgbClr val="FFFF00"/>
                </a:solidFill>
              </a:rPr>
              <a:t>______</a:t>
            </a:r>
          </a:p>
        </p:txBody>
      </p:sp>
      <p:sp>
        <p:nvSpPr>
          <p:cNvPr id="29" name="immaterial">
            <a:extLst>
              <a:ext uri="{FF2B5EF4-FFF2-40B4-BE49-F238E27FC236}">
                <a16:creationId xmlns:a16="http://schemas.microsoft.com/office/drawing/2014/main" id="{CED0BEA1-607D-5B36-4AB5-125ADFCDAC2E}"/>
              </a:ext>
            </a:extLst>
          </p:cNvPr>
          <p:cNvSpPr txBox="1"/>
          <p:nvPr/>
        </p:nvSpPr>
        <p:spPr>
          <a:xfrm>
            <a:off x="5812275" y="3907176"/>
            <a:ext cx="1321136" cy="369332"/>
          </a:xfrm>
          <a:prstGeom prst="rect">
            <a:avLst/>
          </a:prstGeom>
          <a:noFill/>
        </p:spPr>
        <p:txBody>
          <a:bodyPr wrap="square" rtlCol="0">
            <a:spAutoFit/>
          </a:bodyPr>
          <a:lstStyle/>
          <a:p>
            <a:r>
              <a:rPr lang="en-GB" dirty="0">
                <a:solidFill>
                  <a:srgbClr val="FFFF00"/>
                </a:solidFill>
              </a:rPr>
              <a:t>______</a:t>
            </a:r>
          </a:p>
        </p:txBody>
      </p:sp>
      <p:sp>
        <p:nvSpPr>
          <p:cNvPr id="30" name="immigrate">
            <a:extLst>
              <a:ext uri="{FF2B5EF4-FFF2-40B4-BE49-F238E27FC236}">
                <a16:creationId xmlns:a16="http://schemas.microsoft.com/office/drawing/2014/main" id="{0F5F7484-0DDC-DD16-AB4A-5648DA3365B0}"/>
              </a:ext>
            </a:extLst>
          </p:cNvPr>
          <p:cNvSpPr txBox="1"/>
          <p:nvPr/>
        </p:nvSpPr>
        <p:spPr>
          <a:xfrm>
            <a:off x="4958910" y="5035906"/>
            <a:ext cx="1137089" cy="369332"/>
          </a:xfrm>
          <a:prstGeom prst="rect">
            <a:avLst/>
          </a:prstGeom>
          <a:noFill/>
        </p:spPr>
        <p:txBody>
          <a:bodyPr wrap="square" rtlCol="0">
            <a:spAutoFit/>
          </a:bodyPr>
          <a:lstStyle/>
          <a:p>
            <a:r>
              <a:rPr lang="en-GB" dirty="0">
                <a:solidFill>
                  <a:srgbClr val="FFFF00"/>
                </a:solidFill>
              </a:rPr>
              <a:t>______</a:t>
            </a:r>
          </a:p>
        </p:txBody>
      </p:sp>
      <p:sp>
        <p:nvSpPr>
          <p:cNvPr id="31" name="impossible">
            <a:extLst>
              <a:ext uri="{FF2B5EF4-FFF2-40B4-BE49-F238E27FC236}">
                <a16:creationId xmlns:a16="http://schemas.microsoft.com/office/drawing/2014/main" id="{43AFEFCD-1A03-BD1B-4104-AEF5024022B6}"/>
              </a:ext>
            </a:extLst>
          </p:cNvPr>
          <p:cNvSpPr txBox="1"/>
          <p:nvPr/>
        </p:nvSpPr>
        <p:spPr>
          <a:xfrm>
            <a:off x="437493" y="3171508"/>
            <a:ext cx="1321136" cy="369332"/>
          </a:xfrm>
          <a:prstGeom prst="rect">
            <a:avLst/>
          </a:prstGeom>
          <a:noFill/>
        </p:spPr>
        <p:txBody>
          <a:bodyPr wrap="square" rtlCol="0">
            <a:spAutoFit/>
          </a:bodyPr>
          <a:lstStyle/>
          <a:p>
            <a:r>
              <a:rPr lang="en-GB" dirty="0">
                <a:solidFill>
                  <a:srgbClr val="FFFF00"/>
                </a:solidFill>
              </a:rPr>
              <a:t>______</a:t>
            </a:r>
          </a:p>
        </p:txBody>
      </p:sp>
      <p:sp>
        <p:nvSpPr>
          <p:cNvPr id="33" name="Content Placeholder 2">
            <a:extLst>
              <a:ext uri="{FF2B5EF4-FFF2-40B4-BE49-F238E27FC236}">
                <a16:creationId xmlns:a16="http://schemas.microsoft.com/office/drawing/2014/main" id="{784E9FD4-7C7C-F1D5-8AD8-2907D6F885A3}"/>
              </a:ext>
            </a:extLst>
          </p:cNvPr>
          <p:cNvSpPr txBox="1">
            <a:spLocks/>
          </p:cNvSpPr>
          <p:nvPr/>
        </p:nvSpPr>
        <p:spPr>
          <a:xfrm>
            <a:off x="7607694" y="1026249"/>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impatient</a:t>
            </a:r>
          </a:p>
        </p:txBody>
      </p:sp>
      <p:sp>
        <p:nvSpPr>
          <p:cNvPr id="34" name="Content Placeholder 2">
            <a:extLst>
              <a:ext uri="{FF2B5EF4-FFF2-40B4-BE49-F238E27FC236}">
                <a16:creationId xmlns:a16="http://schemas.microsoft.com/office/drawing/2014/main" id="{DFC83611-2111-95EB-126B-A15EECC4DC99}"/>
              </a:ext>
            </a:extLst>
          </p:cNvPr>
          <p:cNvSpPr txBox="1">
            <a:spLocks/>
          </p:cNvSpPr>
          <p:nvPr/>
        </p:nvSpPr>
        <p:spPr>
          <a:xfrm>
            <a:off x="2930363" y="991056"/>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immortal</a:t>
            </a:r>
          </a:p>
        </p:txBody>
      </p:sp>
    </p:spTree>
    <p:extLst>
      <p:ext uri="{BB962C8B-B14F-4D97-AF65-F5344CB8AC3E}">
        <p14:creationId xmlns:p14="http://schemas.microsoft.com/office/powerpoint/2010/main" val="2002641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04167E-6 -4.44444E-6 L 0.41445 0.47037 " pathEditMode="relative" rAng="0" ptsTypes="AA">
                                      <p:cBhvr>
                                        <p:cTn id="6" dur="2000" fill="hold"/>
                                        <p:tgtEl>
                                          <p:spTgt spid="14"/>
                                        </p:tgtEl>
                                        <p:attrNameLst>
                                          <p:attrName>ppt_x</p:attrName>
                                          <p:attrName>ppt_y</p:attrName>
                                        </p:attrNameLst>
                                      </p:cBhvr>
                                      <p:rCtr x="20716" y="23519"/>
                                    </p:animMotion>
                                  </p:childTnLst>
                                </p:cTn>
                              </p:par>
                            </p:childTnLst>
                          </p:cTn>
                        </p:par>
                      </p:childTnLst>
                    </p:cTn>
                  </p:par>
                </p:childTnLst>
              </p:cTn>
              <p:nextCondLst>
                <p:cond evt="onClick" delay="0">
                  <p:tgtEl>
                    <p:spTgt spid="21"/>
                  </p:tgtEl>
                </p:cond>
              </p:nextCondLst>
            </p:seq>
            <p:seq concurrent="1" nextAc="seek">
              <p:cTn id="7" restart="whenNotActive" fill="hold" evtFilter="cancelBubble" nodeType="interactiveSeq">
                <p:stCondLst>
                  <p:cond evt="onClick" delay="0">
                    <p:tgtEl>
                      <p:spTgt spid="27"/>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1.45833E-6 -1.48148E-6 L -0.5651 0.41829 " pathEditMode="relative" rAng="0" ptsTypes="AA">
                                      <p:cBhvr>
                                        <p:cTn id="11" dur="2000" fill="hold"/>
                                        <p:tgtEl>
                                          <p:spTgt spid="9"/>
                                        </p:tgtEl>
                                        <p:attrNameLst>
                                          <p:attrName>ppt_x</p:attrName>
                                          <p:attrName>ppt_y</p:attrName>
                                        </p:attrNameLst>
                                      </p:cBhvr>
                                      <p:rCtr x="-28255" y="20903"/>
                                    </p:animMotion>
                                  </p:childTnLst>
                                </p:cTn>
                              </p:par>
                            </p:childTnLst>
                          </p:cTn>
                        </p:par>
                      </p:childTnLst>
                    </p:cTn>
                  </p:par>
                </p:childTnLst>
              </p:cTn>
              <p:nextCondLst>
                <p:cond evt="onClick" delay="0">
                  <p:tgtEl>
                    <p:spTgt spid="27"/>
                  </p:tgtEl>
                </p:cond>
              </p:nextCondLst>
            </p:seq>
            <p:seq concurrent="1" nextAc="seek">
              <p:cTn id="12" restart="whenNotActive" fill="hold" evtFilter="cancelBubble" nodeType="interactiveSeq">
                <p:stCondLst>
                  <p:cond evt="onClick" delay="0">
                    <p:tgtEl>
                      <p:spTgt spid="28"/>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1.45833E-6 2.22222E-6 L -0.22305 0.32222 " pathEditMode="relative" rAng="0" ptsTypes="AA">
                                      <p:cBhvr>
                                        <p:cTn id="16" dur="2000" fill="hold"/>
                                        <p:tgtEl>
                                          <p:spTgt spid="8"/>
                                        </p:tgtEl>
                                        <p:attrNameLst>
                                          <p:attrName>ppt_x</p:attrName>
                                          <p:attrName>ppt_y</p:attrName>
                                        </p:attrNameLst>
                                      </p:cBhvr>
                                      <p:rCtr x="-11159" y="16111"/>
                                    </p:animMotion>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5"/>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403 0.01111 L 0.01927 0.27524 " pathEditMode="relative" rAng="0" ptsTypes="AA">
                                      <p:cBhvr>
                                        <p:cTn id="21" dur="2000" fill="hold"/>
                                        <p:tgtEl>
                                          <p:spTgt spid="34"/>
                                        </p:tgtEl>
                                        <p:attrNameLst>
                                          <p:attrName>ppt_x</p:attrName>
                                          <p:attrName>ppt_y</p:attrName>
                                        </p:attrNameLst>
                                      </p:cBhvr>
                                      <p:rCtr x="755" y="13194"/>
                                    </p:animMotion>
                                  </p:childTnLst>
                                </p:cTn>
                              </p:par>
                            </p:childTnLst>
                          </p:cTn>
                        </p:par>
                      </p:childTnLst>
                    </p:cTn>
                  </p:par>
                </p:childTnLst>
              </p:cTn>
              <p:nextCondLst>
                <p:cond evt="onClick" delay="0">
                  <p:tgtEl>
                    <p:spTgt spid="25"/>
                  </p:tgtEl>
                </p:cond>
              </p:nextCondLst>
            </p:seq>
            <p:seq concurrent="1" nextAc="seek">
              <p:cTn id="22" restart="whenNotActive" fill="hold" evtFilter="cancelBubble" nodeType="interactiveSeq">
                <p:stCondLst>
                  <p:cond evt="onClick" delay="0">
                    <p:tgtEl>
                      <p:spTgt spid="31"/>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0104 -0.00857 L -0.79349 0.30856 " pathEditMode="relative" rAng="0" ptsTypes="AA">
                                      <p:cBhvr>
                                        <p:cTn id="26" dur="2000" fill="hold"/>
                                        <p:tgtEl>
                                          <p:spTgt spid="11"/>
                                        </p:tgtEl>
                                        <p:attrNameLst>
                                          <p:attrName>ppt_x</p:attrName>
                                          <p:attrName>ppt_y</p:attrName>
                                        </p:attrNameLst>
                                      </p:cBhvr>
                                      <p:rCtr x="-39727" y="15856"/>
                                    </p:animMotion>
                                  </p:childTnLst>
                                </p:cTn>
                              </p:par>
                            </p:childTnLst>
                          </p:cTn>
                        </p:par>
                      </p:childTnLst>
                    </p:cTn>
                  </p:par>
                </p:childTnLst>
              </p:cTn>
              <p:nextCondLst>
                <p:cond evt="onClick" delay="0">
                  <p:tgtEl>
                    <p:spTgt spid="31"/>
                  </p:tgtEl>
                </p:cond>
              </p:nextCondLst>
            </p:seq>
            <p:seq concurrent="1" nextAc="seek">
              <p:cTn id="27" restart="whenNotActive" fill="hold" evtFilter="cancelBubble" nodeType="interactiveSeq">
                <p:stCondLst>
                  <p:cond evt="onClick" delay="0">
                    <p:tgtEl>
                      <p:spTgt spid="26"/>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0.32071 -0.01064 L 0.46146 0.2926 " pathEditMode="relative" rAng="0" ptsTypes="AA">
                                      <p:cBhvr>
                                        <p:cTn id="31" dur="2000" fill="hold"/>
                                        <p:tgtEl>
                                          <p:spTgt spid="13"/>
                                        </p:tgtEl>
                                        <p:attrNameLst>
                                          <p:attrName>ppt_x</p:attrName>
                                          <p:attrName>ppt_y</p:attrName>
                                        </p:attrNameLst>
                                      </p:cBhvr>
                                      <p:rCtr x="7031" y="15162"/>
                                    </p:animMotion>
                                  </p:childTnLst>
                                </p:cTn>
                              </p:par>
                            </p:childTnLst>
                          </p:cTn>
                        </p:par>
                      </p:childTnLst>
                    </p:cTn>
                  </p:par>
                </p:childTnLst>
              </p:cTn>
              <p:nextCondLst>
                <p:cond evt="onClick" delay="0">
                  <p:tgtEl>
                    <p:spTgt spid="26"/>
                  </p:tgtEl>
                </p:cond>
              </p:nextCondLst>
            </p:seq>
            <p:seq concurrent="1" nextAc="seek">
              <p:cTn id="32" restart="whenNotActive" fill="hold" evtFilter="cancelBubble" nodeType="interactiveSeq">
                <p:stCondLst>
                  <p:cond evt="onClick" delay="0">
                    <p:tgtEl>
                      <p:spTgt spid="24"/>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25E-6 -7.40741E-7 L 0.12969 0.46273 " pathEditMode="relative" rAng="0" ptsTypes="AA">
                                      <p:cBhvr>
                                        <p:cTn id="36" dur="2000" fill="hold"/>
                                        <p:tgtEl>
                                          <p:spTgt spid="33"/>
                                        </p:tgtEl>
                                        <p:attrNameLst>
                                          <p:attrName>ppt_x</p:attrName>
                                          <p:attrName>ppt_y</p:attrName>
                                        </p:attrNameLst>
                                      </p:cBhvr>
                                      <p:rCtr x="6484" y="23403"/>
                                    </p:animMotion>
                                  </p:childTnLst>
                                </p:cTn>
                              </p:par>
                            </p:childTnLst>
                          </p:cTn>
                        </p:par>
                      </p:childTnLst>
                    </p:cTn>
                  </p:par>
                </p:childTnLst>
              </p:cTn>
              <p:nextCondLst>
                <p:cond evt="onClick" delay="0">
                  <p:tgtEl>
                    <p:spTgt spid="24"/>
                  </p:tgtEl>
                </p:cond>
              </p:nextCondLst>
            </p:seq>
            <p:seq concurrent="1" nextAc="seek">
              <p:cTn id="37" restart="whenNotActive" fill="hold" evtFilter="cancelBubble" nodeType="interactiveSeq">
                <p:stCondLst>
                  <p:cond evt="onClick" delay="0">
                    <p:tgtEl>
                      <p:spTgt spid="20"/>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0.00104 -0.00556 L -0.33672 0.68495 " pathEditMode="relative" rAng="0" ptsTypes="AA">
                                      <p:cBhvr>
                                        <p:cTn id="41" dur="2000" fill="hold"/>
                                        <p:tgtEl>
                                          <p:spTgt spid="6"/>
                                        </p:tgtEl>
                                        <p:attrNameLst>
                                          <p:attrName>ppt_x</p:attrName>
                                          <p:attrName>ppt_y</p:attrName>
                                        </p:attrNameLst>
                                      </p:cBhvr>
                                      <p:rCtr x="-16784" y="34514"/>
                                    </p:animMotion>
                                  </p:childTnLst>
                                </p:cTn>
                              </p:par>
                            </p:childTnLst>
                          </p:cTn>
                        </p:par>
                      </p:childTnLst>
                    </p:cTn>
                  </p:par>
                </p:childTnLst>
              </p:cTn>
              <p:nextCondLst>
                <p:cond evt="onClick" delay="0">
                  <p:tgtEl>
                    <p:spTgt spid="20"/>
                  </p:tgtEl>
                </p:cond>
              </p:nextCondLst>
            </p:seq>
            <p:seq concurrent="1" nextAc="seek">
              <p:cTn id="42" restart="whenNotActive" fill="hold" evtFilter="cancelBubble" nodeType="interactiveSeq">
                <p:stCondLst>
                  <p:cond evt="onClick" delay="0">
                    <p:tgtEl>
                      <p:spTgt spid="23"/>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651 -0.00601 L -0.65885 0.56482 " pathEditMode="relative" rAng="0" ptsTypes="AA">
                                      <p:cBhvr>
                                        <p:cTn id="46" dur="2000" fill="hold"/>
                                        <p:tgtEl>
                                          <p:spTgt spid="10"/>
                                        </p:tgtEl>
                                        <p:attrNameLst>
                                          <p:attrName>ppt_x</p:attrName>
                                          <p:attrName>ppt_y</p:attrName>
                                        </p:attrNameLst>
                                      </p:cBhvr>
                                      <p:rCtr x="-33268" y="28542"/>
                                    </p:animMotion>
                                  </p:childTnLst>
                                </p:cTn>
                              </p:par>
                            </p:childTnLst>
                          </p:cTn>
                        </p:par>
                      </p:childTnLst>
                    </p:cTn>
                  </p:par>
                </p:childTnLst>
              </p:cTn>
              <p:nextCondLst>
                <p:cond evt="onClick" delay="0">
                  <p:tgtEl>
                    <p:spTgt spid="23"/>
                  </p:tgtEl>
                </p:cond>
              </p:nextCondLst>
            </p:seq>
            <p:seq concurrent="1" nextAc="seek">
              <p:cTn id="47" restart="whenNotActive" fill="hold" evtFilter="cancelBubble" nodeType="interactiveSeq">
                <p:stCondLst>
                  <p:cond evt="onClick" delay="0">
                    <p:tgtEl>
                      <p:spTgt spid="29"/>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2.08333E-6 2.22222E-6 L 0.42748 0.42685 " pathEditMode="relative" rAng="0" ptsTypes="AA">
                                      <p:cBhvr>
                                        <p:cTn id="51" dur="2000" fill="hold"/>
                                        <p:tgtEl>
                                          <p:spTgt spid="4"/>
                                        </p:tgtEl>
                                        <p:attrNameLst>
                                          <p:attrName>ppt_x</p:attrName>
                                          <p:attrName>ppt_y</p:attrName>
                                        </p:attrNameLst>
                                      </p:cBhvr>
                                      <p:rCtr x="21367" y="21343"/>
                                    </p:animMotion>
                                  </p:childTnLst>
                                </p:cTn>
                              </p:par>
                            </p:childTnLst>
                          </p:cTn>
                        </p:par>
                      </p:childTnLst>
                    </p:cTn>
                  </p:par>
                </p:childTnLst>
              </p:cTn>
              <p:nextCondLst>
                <p:cond evt="onClick" delay="0">
                  <p:tgtEl>
                    <p:spTgt spid="29"/>
                  </p:tgtEl>
                </p:cond>
              </p:nextCondLst>
            </p:seq>
            <p:seq concurrent="1" nextAc="seek">
              <p:cTn id="52" restart="whenNotActive" fill="hold" evtFilter="cancelBubble" nodeType="interactiveSeq">
                <p:stCondLst>
                  <p:cond evt="onClick" delay="0">
                    <p:tgtEl>
                      <p:spTgt spid="30"/>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3.33333E-6 -4.44444E-6 L -0.03256 0.51598 " pathEditMode="relative" rAng="0" ptsTypes="AA">
                                      <p:cBhvr>
                                        <p:cTn id="56" dur="2000" fill="hold"/>
                                        <p:tgtEl>
                                          <p:spTgt spid="15"/>
                                        </p:tgtEl>
                                        <p:attrNameLst>
                                          <p:attrName>ppt_x</p:attrName>
                                          <p:attrName>ppt_y</p:attrName>
                                        </p:attrNameLst>
                                      </p:cBhvr>
                                      <p:rCtr x="-1628" y="25787"/>
                                    </p:animMotion>
                                  </p:childTnLst>
                                </p:cTn>
                              </p:par>
                            </p:childTnLst>
                          </p:cTn>
                        </p:par>
                      </p:childTnLst>
                    </p:cTn>
                  </p:par>
                </p:childTnLst>
              </p:cTn>
              <p:nextCondLst>
                <p:cond evt="onClick" delay="0">
                  <p:tgtEl>
                    <p:spTgt spid="30"/>
                  </p:tgtEl>
                </p:cond>
              </p:nextCondLst>
            </p:seq>
            <p:seq concurrent="1" nextAc="seek">
              <p:cTn id="57" restart="whenNotActive" fill="hold" evtFilter="cancelBubble" nodeType="interactiveSeq">
                <p:stCondLst>
                  <p:cond evt="onClick" delay="0">
                    <p:tgtEl>
                      <p:spTgt spid="12"/>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0.00404 0.00555 L 0.03229 0.72315 " pathEditMode="relative" rAng="0" ptsTypes="AA">
                                      <p:cBhvr>
                                        <p:cTn id="61" dur="2000" fill="hold"/>
                                        <p:tgtEl>
                                          <p:spTgt spid="5"/>
                                        </p:tgtEl>
                                        <p:attrNameLst>
                                          <p:attrName>ppt_x</p:attrName>
                                          <p:attrName>ppt_y</p:attrName>
                                        </p:attrNameLst>
                                      </p:cBhvr>
                                      <p:rCtr x="1406" y="35880"/>
                                    </p:animMotion>
                                  </p:childTnLst>
                                </p:cTn>
                              </p:par>
                            </p:childTnLst>
                          </p:cTn>
                        </p:par>
                      </p:childTnLst>
                    </p:cTn>
                  </p:par>
                </p:childTnLst>
              </p:cTn>
              <p:nextCondLst>
                <p:cond evt="onClick" delay="0">
                  <p:tgtEl>
                    <p:spTgt spid="12"/>
                  </p:tgtEl>
                </p:cond>
              </p:nextCondLst>
            </p:seq>
          </p:childTnLst>
        </p:cTn>
      </p:par>
    </p:tnLst>
    <p:bldLst>
      <p:bldP spid="4" grpId="0" animBg="1"/>
      <p:bldP spid="5" grpId="0" animBg="1"/>
      <p:bldP spid="6" grpId="0" animBg="1"/>
      <p:bldP spid="8" grpId="0" animBg="1"/>
      <p:bldP spid="9" grpId="0" animBg="1"/>
      <p:bldP spid="10" grpId="0" animBg="1"/>
      <p:bldP spid="11" grpId="0" animBg="1"/>
      <p:bldP spid="13" grpId="0" animBg="1"/>
      <p:bldP spid="14" grpId="0" animBg="1"/>
      <p:bldP spid="15" grpId="0" animBg="1"/>
      <p:bldP spid="33" grpId="0" animBg="1"/>
      <p:bldP spid="3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95006038-77C1-7552-4E7D-0A44911814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78469" cy="6858000"/>
          </a:xfrm>
          <a:prstGeom prst="rect">
            <a:avLst/>
          </a:prstGeom>
        </p:spPr>
      </p:pic>
      <p:sp>
        <p:nvSpPr>
          <p:cNvPr id="7" name="Rectangle: Rounded Corners 6">
            <a:extLst>
              <a:ext uri="{FF2B5EF4-FFF2-40B4-BE49-F238E27FC236}">
                <a16:creationId xmlns:a16="http://schemas.microsoft.com/office/drawing/2014/main" id="{ED14AAC8-76FB-64CF-11A1-C9AACEC08159}"/>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531DEC10-D33C-8D51-6A45-A199EECD1BF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914209" y="1995797"/>
            <a:ext cx="6785971" cy="320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990600" indent="-990600">
              <a:lnSpc>
                <a:spcPct val="150000"/>
              </a:lnSpc>
              <a:spcBef>
                <a:spcPct val="0"/>
              </a:spcBef>
              <a:buNone/>
            </a:pPr>
            <a:r>
              <a:rPr lang="en-GB" altLang="en-US" sz="2400" dirty="0">
                <a:solidFill>
                  <a:schemeClr val="tx1"/>
                </a:solidFill>
                <a:latin typeface="+mn-lt"/>
              </a:rPr>
              <a:t>1. 	</a:t>
            </a:r>
            <a:r>
              <a:rPr lang="en-GB" altLang="en-US" sz="2800" dirty="0">
                <a:solidFill>
                  <a:schemeClr val="tx1"/>
                </a:solidFill>
                <a:latin typeface="+mn-lt"/>
              </a:rPr>
              <a:t>immature </a:t>
            </a:r>
          </a:p>
          <a:p>
            <a:pPr marL="990600" indent="-990600">
              <a:lnSpc>
                <a:spcPct val="150000"/>
              </a:lnSpc>
              <a:spcBef>
                <a:spcPct val="0"/>
              </a:spcBef>
              <a:buNone/>
            </a:pPr>
            <a:r>
              <a:rPr lang="en-GB" altLang="en-US" sz="2800" dirty="0">
                <a:solidFill>
                  <a:schemeClr val="tx1"/>
                </a:solidFill>
                <a:latin typeface="+mn-lt"/>
              </a:rPr>
              <a:t>2.	immortal </a:t>
            </a:r>
          </a:p>
          <a:p>
            <a:pPr marL="990600" indent="-990600">
              <a:lnSpc>
                <a:spcPct val="150000"/>
              </a:lnSpc>
              <a:spcBef>
                <a:spcPct val="0"/>
              </a:spcBef>
              <a:buNone/>
            </a:pPr>
            <a:r>
              <a:rPr lang="en-GB" altLang="en-US" sz="2800" dirty="0">
                <a:solidFill>
                  <a:schemeClr val="tx1"/>
                </a:solidFill>
                <a:latin typeface="+mn-lt"/>
              </a:rPr>
              <a:t>3.	impossible </a:t>
            </a:r>
          </a:p>
          <a:p>
            <a:pPr marL="990600" indent="-990600">
              <a:lnSpc>
                <a:spcPct val="150000"/>
              </a:lnSpc>
              <a:spcBef>
                <a:spcPct val="0"/>
              </a:spcBef>
              <a:buAutoNum type="arabicPeriod" startAt="4"/>
            </a:pPr>
            <a:r>
              <a:rPr lang="en-GB" altLang="en-US" sz="2800" dirty="0">
                <a:solidFill>
                  <a:schemeClr val="tx1"/>
                </a:solidFill>
                <a:latin typeface="+mn-lt"/>
              </a:rPr>
              <a:t>impatient</a:t>
            </a:r>
          </a:p>
          <a:p>
            <a:pPr marL="990600" indent="-990600">
              <a:lnSpc>
                <a:spcPct val="150000"/>
              </a:lnSpc>
              <a:spcBef>
                <a:spcPct val="0"/>
              </a:spcBef>
              <a:buAutoNum type="arabicPeriod" startAt="4"/>
            </a:pPr>
            <a:r>
              <a:rPr lang="en-GB" altLang="en-US" sz="2800" dirty="0">
                <a:solidFill>
                  <a:schemeClr val="tx1"/>
                </a:solidFill>
                <a:latin typeface="+mn-lt"/>
              </a:rPr>
              <a:t>imperfect</a:t>
            </a:r>
          </a:p>
          <a:p>
            <a:pPr marL="990600" indent="-990600">
              <a:lnSpc>
                <a:spcPct val="150000"/>
              </a:lnSpc>
              <a:spcBef>
                <a:spcPct val="0"/>
              </a:spcBef>
              <a:buAutoNum type="arabicPeriod" startAt="4"/>
            </a:pPr>
            <a:endParaRPr lang="en-GB" altLang="en-US" sz="2800" dirty="0">
              <a:solidFill>
                <a:schemeClr val="tx1"/>
              </a:solidFill>
              <a:latin typeface="+mn-lt"/>
            </a:endParaRPr>
          </a:p>
          <a:p>
            <a:pPr marL="990600" indent="-990600">
              <a:lnSpc>
                <a:spcPct val="150000"/>
              </a:lnSpc>
              <a:spcBef>
                <a:spcPct val="0"/>
              </a:spcBef>
              <a:buAutoNum type="arabicPeriod" startAt="4"/>
            </a:pPr>
            <a:r>
              <a:rPr lang="en-GB" altLang="en-US" sz="2800" dirty="0">
                <a:solidFill>
                  <a:schemeClr val="tx1"/>
                </a:solidFill>
                <a:latin typeface="+mn-lt"/>
              </a:rPr>
              <a:t>implant</a:t>
            </a:r>
          </a:p>
          <a:p>
            <a:pPr marL="990600" indent="-990600">
              <a:lnSpc>
                <a:spcPct val="150000"/>
              </a:lnSpc>
              <a:spcBef>
                <a:spcPct val="0"/>
              </a:spcBef>
              <a:buAutoNum type="arabicPeriod" startAt="4"/>
            </a:pPr>
            <a:r>
              <a:rPr lang="en-GB" altLang="en-US" sz="2800" dirty="0">
                <a:solidFill>
                  <a:schemeClr val="tx1"/>
                </a:solidFill>
                <a:latin typeface="+mn-lt"/>
              </a:rPr>
              <a:t>impolite</a:t>
            </a:r>
          </a:p>
          <a:p>
            <a:pPr marL="990600" indent="-990600">
              <a:lnSpc>
                <a:spcPct val="150000"/>
              </a:lnSpc>
              <a:spcBef>
                <a:spcPct val="0"/>
              </a:spcBef>
              <a:buAutoNum type="arabicPeriod" startAt="4"/>
            </a:pPr>
            <a:r>
              <a:rPr lang="en-GB" altLang="en-US" sz="2800" dirty="0">
                <a:solidFill>
                  <a:schemeClr val="tx1"/>
                </a:solidFill>
                <a:latin typeface="+mn-lt"/>
              </a:rPr>
              <a:t>immigrate</a:t>
            </a:r>
          </a:p>
          <a:p>
            <a:pPr marL="990600" indent="-990600">
              <a:lnSpc>
                <a:spcPct val="150000"/>
              </a:lnSpc>
              <a:spcBef>
                <a:spcPct val="0"/>
              </a:spcBef>
              <a:buAutoNum type="arabicPeriod" startAt="4"/>
            </a:pPr>
            <a:r>
              <a:rPr lang="en-GB" altLang="en-US" sz="2800" dirty="0">
                <a:solidFill>
                  <a:schemeClr val="tx1"/>
                </a:solidFill>
                <a:latin typeface="+mn-lt"/>
              </a:rPr>
              <a:t>immaterial</a:t>
            </a:r>
          </a:p>
          <a:p>
            <a:pPr marL="990600" indent="-990600">
              <a:lnSpc>
                <a:spcPct val="150000"/>
              </a:lnSpc>
              <a:spcBef>
                <a:spcPct val="0"/>
              </a:spcBef>
              <a:buAutoNum type="arabicPeriod" startAt="4"/>
            </a:pPr>
            <a:r>
              <a:rPr lang="en-GB" altLang="en-US" sz="2800" dirty="0">
                <a:solidFill>
                  <a:schemeClr val="tx1"/>
                </a:solidFill>
                <a:latin typeface="+mn-lt"/>
              </a:rPr>
              <a:t>immeasurable</a:t>
            </a:r>
          </a:p>
          <a:p>
            <a:pPr marL="457200" indent="-457200">
              <a:lnSpc>
                <a:spcPct val="150000"/>
              </a:lnSpc>
              <a:spcBef>
                <a:spcPct val="0"/>
              </a:spcBef>
              <a:buAutoNum type="arabicPeriod" startAt="5"/>
            </a:pPr>
            <a:endParaRPr lang="en-GB" altLang="en-US" sz="2400" dirty="0">
              <a:solidFill>
                <a:schemeClr val="tx1"/>
              </a:solidFill>
              <a:latin typeface="+mn-lt"/>
            </a:endParaRPr>
          </a:p>
        </p:txBody>
      </p:sp>
      <p:pic>
        <p:nvPicPr>
          <p:cNvPr id="10" name="Picture 9">
            <a:extLst>
              <a:ext uri="{FF2B5EF4-FFF2-40B4-BE49-F238E27FC236}">
                <a16:creationId xmlns:a16="http://schemas.microsoft.com/office/drawing/2014/main" id="{F3A8F773-A243-BC68-D808-72DE3A49561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945B4B22-6649-9B56-A5C5-1A8050A9C444}"/>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D402F-FFE0-E8C8-B86E-051F4A184A61}"/>
            </a:ext>
          </a:extLst>
        </p:cNvPr>
        <p:cNvGrpSpPr/>
        <p:nvPr/>
      </p:nvGrpSpPr>
      <p:grpSpPr>
        <a:xfrm>
          <a:off x="0" y="0"/>
          <a:ext cx="0" cy="0"/>
          <a:chOff x="0" y="0"/>
          <a:chExt cx="0" cy="0"/>
        </a:xfrm>
      </p:grpSpPr>
      <p:pic>
        <p:nvPicPr>
          <p:cNvPr id="2" name="Picture 1" descr="Diagram, background pattern&#10;&#10;Description automatically generated">
            <a:extLst>
              <a:ext uri="{FF2B5EF4-FFF2-40B4-BE49-F238E27FC236}">
                <a16:creationId xmlns:a16="http://schemas.microsoft.com/office/drawing/2014/main" id="{122A1130-3CC7-07E1-C637-052F2833C6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9354B9E7-25DD-2274-19B8-C347452C52B5}"/>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p:txBody>
      </p:sp>
      <p:sp>
        <p:nvSpPr>
          <p:cNvPr id="4" name="Title 1">
            <a:extLst>
              <a:ext uri="{FF2B5EF4-FFF2-40B4-BE49-F238E27FC236}">
                <a16:creationId xmlns:a16="http://schemas.microsoft.com/office/drawing/2014/main" id="{151FAB24-8A87-9308-45D9-14005F968725}"/>
              </a:ext>
            </a:extLst>
          </p:cNvPr>
          <p:cNvSpPr txBox="1">
            <a:spLocks/>
          </p:cNvSpPr>
          <p:nvPr/>
        </p:nvSpPr>
        <p:spPr>
          <a:xfrm>
            <a:off x="3918292" y="1360761"/>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does</a:t>
            </a:r>
          </a:p>
        </p:txBody>
      </p:sp>
      <p:sp>
        <p:nvSpPr>
          <p:cNvPr id="6" name="Title 1">
            <a:extLst>
              <a:ext uri="{FF2B5EF4-FFF2-40B4-BE49-F238E27FC236}">
                <a16:creationId xmlns:a16="http://schemas.microsoft.com/office/drawing/2014/main" id="{904CD02B-97F1-3D73-1AA7-31F7B409ECE3}"/>
              </a:ext>
            </a:extLst>
          </p:cNvPr>
          <p:cNvSpPr txBox="1">
            <a:spLocks/>
          </p:cNvSpPr>
          <p:nvPr/>
        </p:nvSpPr>
        <p:spPr>
          <a:xfrm>
            <a:off x="6475409" y="1360761"/>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duzz</a:t>
            </a:r>
            <a:endParaRPr lang="en-GB" sz="2800" dirty="0">
              <a:solidFill>
                <a:schemeClr val="bg1"/>
              </a:solidFill>
              <a:latin typeface="+mn-lt"/>
              <a:ea typeface="Andika"/>
              <a:cs typeface="Andika"/>
            </a:endParaRPr>
          </a:p>
        </p:txBody>
      </p:sp>
      <p:sp>
        <p:nvSpPr>
          <p:cNvPr id="18" name="Title 1">
            <a:extLst>
              <a:ext uri="{FF2B5EF4-FFF2-40B4-BE49-F238E27FC236}">
                <a16:creationId xmlns:a16="http://schemas.microsoft.com/office/drawing/2014/main" id="{B8B793A5-78C6-646B-6F38-ACCEBFF5A2A5}"/>
              </a:ext>
            </a:extLst>
          </p:cNvPr>
          <p:cNvSpPr txBox="1">
            <a:spLocks/>
          </p:cNvSpPr>
          <p:nvPr/>
        </p:nvSpPr>
        <p:spPr>
          <a:xfrm>
            <a:off x="2353581" y="361794"/>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How are these words pronounced? </a:t>
            </a:r>
          </a:p>
        </p:txBody>
      </p:sp>
      <p:sp>
        <p:nvSpPr>
          <p:cNvPr id="19" name="Title 1">
            <a:extLst>
              <a:ext uri="{FF2B5EF4-FFF2-40B4-BE49-F238E27FC236}">
                <a16:creationId xmlns:a16="http://schemas.microsoft.com/office/drawing/2014/main" id="{42245C60-825C-2599-CC20-D805AF28E271}"/>
              </a:ext>
            </a:extLst>
          </p:cNvPr>
          <p:cNvSpPr txBox="1">
            <a:spLocks/>
          </p:cNvSpPr>
          <p:nvPr/>
        </p:nvSpPr>
        <p:spPr>
          <a:xfrm>
            <a:off x="2353581" y="2423074"/>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Only one is correctly spelt.</a:t>
            </a:r>
          </a:p>
        </p:txBody>
      </p:sp>
      <p:pic>
        <p:nvPicPr>
          <p:cNvPr id="8" name="Picture 7" descr="A picture containing wheel&#10;&#10;Description automatically generated">
            <a:extLst>
              <a:ext uri="{FF2B5EF4-FFF2-40B4-BE49-F238E27FC236}">
                <a16:creationId xmlns:a16="http://schemas.microsoft.com/office/drawing/2014/main" id="{B73C86CB-2E50-20FE-1865-F0F3EE2A8AB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93986" y="3930166"/>
            <a:ext cx="3344348" cy="3120228"/>
          </a:xfrm>
          <a:prstGeom prst="rect">
            <a:avLst/>
          </a:prstGeom>
        </p:spPr>
      </p:pic>
      <p:sp>
        <p:nvSpPr>
          <p:cNvPr id="9" name="Title 1">
            <a:extLst>
              <a:ext uri="{FF2B5EF4-FFF2-40B4-BE49-F238E27FC236}">
                <a16:creationId xmlns:a16="http://schemas.microsoft.com/office/drawing/2014/main" id="{E99F867F-44E4-E07D-B7CD-8131FABB36A5}"/>
              </a:ext>
            </a:extLst>
          </p:cNvPr>
          <p:cNvSpPr txBox="1">
            <a:spLocks/>
          </p:cNvSpPr>
          <p:nvPr/>
        </p:nvSpPr>
        <p:spPr>
          <a:xfrm>
            <a:off x="5898291" y="4349581"/>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a:t>
            </a:r>
          </a:p>
        </p:txBody>
      </p:sp>
      <p:sp>
        <p:nvSpPr>
          <p:cNvPr id="10" name="Title 1">
            <a:extLst>
              <a:ext uri="{FF2B5EF4-FFF2-40B4-BE49-F238E27FC236}">
                <a16:creationId xmlns:a16="http://schemas.microsoft.com/office/drawing/2014/main" id="{489B1778-392C-AD03-C33A-6D1121D9C1D8}"/>
              </a:ext>
            </a:extLst>
          </p:cNvPr>
          <p:cNvSpPr txBox="1">
            <a:spLocks/>
          </p:cNvSpPr>
          <p:nvPr/>
        </p:nvSpPr>
        <p:spPr>
          <a:xfrm>
            <a:off x="8455408" y="4349581"/>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es</a:t>
            </a:r>
          </a:p>
        </p:txBody>
      </p:sp>
      <p:sp>
        <p:nvSpPr>
          <p:cNvPr id="11" name="Cross 10">
            <a:extLst>
              <a:ext uri="{FF2B5EF4-FFF2-40B4-BE49-F238E27FC236}">
                <a16:creationId xmlns:a16="http://schemas.microsoft.com/office/drawing/2014/main" id="{2220E2A1-4BA1-3375-A3A4-222EC417AF0B}"/>
              </a:ext>
            </a:extLst>
          </p:cNvPr>
          <p:cNvSpPr/>
          <p:nvPr/>
        </p:nvSpPr>
        <p:spPr>
          <a:xfrm>
            <a:off x="7961267" y="4490018"/>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Right 11">
            <a:extLst>
              <a:ext uri="{FF2B5EF4-FFF2-40B4-BE49-F238E27FC236}">
                <a16:creationId xmlns:a16="http://schemas.microsoft.com/office/drawing/2014/main" id="{D909F53F-973E-2499-BDB2-220020C2C58F}"/>
              </a:ext>
            </a:extLst>
          </p:cNvPr>
          <p:cNvSpPr/>
          <p:nvPr/>
        </p:nvSpPr>
        <p:spPr>
          <a:xfrm>
            <a:off x="4428728" y="4450784"/>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6C473B82-C148-7FD9-4D97-2162A820AF18}"/>
              </a:ext>
            </a:extLst>
          </p:cNvPr>
          <p:cNvSpPr txBox="1">
            <a:spLocks/>
          </p:cNvSpPr>
          <p:nvPr/>
        </p:nvSpPr>
        <p:spPr>
          <a:xfrm>
            <a:off x="5898291" y="5318177"/>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to do</a:t>
            </a:r>
          </a:p>
        </p:txBody>
      </p:sp>
      <p:sp>
        <p:nvSpPr>
          <p:cNvPr id="14" name="Title 1">
            <a:extLst>
              <a:ext uri="{FF2B5EF4-FFF2-40B4-BE49-F238E27FC236}">
                <a16:creationId xmlns:a16="http://schemas.microsoft.com/office/drawing/2014/main" id="{E451A08E-D30F-09EE-545F-DDADB65702D5}"/>
              </a:ext>
            </a:extLst>
          </p:cNvPr>
          <p:cNvSpPr txBox="1">
            <a:spLocks/>
          </p:cNvSpPr>
          <p:nvPr/>
        </p:nvSpPr>
        <p:spPr>
          <a:xfrm>
            <a:off x="1965841" y="4284543"/>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does</a:t>
            </a:r>
            <a:r>
              <a:rPr lang="en-GB" sz="2800" dirty="0">
                <a:solidFill>
                  <a:schemeClr val="bg1"/>
                </a:solidFill>
                <a:latin typeface="+mn-lt"/>
                <a:ea typeface="Andika"/>
                <a:cs typeface="Andika"/>
              </a:rPr>
              <a:t> </a:t>
            </a:r>
          </a:p>
        </p:txBody>
      </p:sp>
      <p:sp>
        <p:nvSpPr>
          <p:cNvPr id="15" name="Title 1">
            <a:extLst>
              <a:ext uri="{FF2B5EF4-FFF2-40B4-BE49-F238E27FC236}">
                <a16:creationId xmlns:a16="http://schemas.microsoft.com/office/drawing/2014/main" id="{109C9243-E47A-4DB7-7558-D9E7B1327DF9}"/>
              </a:ext>
            </a:extLst>
          </p:cNvPr>
          <p:cNvSpPr txBox="1">
            <a:spLocks/>
          </p:cNvSpPr>
          <p:nvPr/>
        </p:nvSpPr>
        <p:spPr>
          <a:xfrm>
            <a:off x="8455409" y="5318178"/>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he/she/it</a:t>
            </a:r>
          </a:p>
        </p:txBody>
      </p:sp>
      <p:sp>
        <p:nvSpPr>
          <p:cNvPr id="16" name="Title 1">
            <a:extLst>
              <a:ext uri="{FF2B5EF4-FFF2-40B4-BE49-F238E27FC236}">
                <a16:creationId xmlns:a16="http://schemas.microsoft.com/office/drawing/2014/main" id="{B6E14994-DDC5-F606-916B-0B8F146CB193}"/>
              </a:ext>
            </a:extLst>
          </p:cNvPr>
          <p:cNvSpPr txBox="1">
            <a:spLocks/>
          </p:cNvSpPr>
          <p:nvPr/>
        </p:nvSpPr>
        <p:spPr>
          <a:xfrm>
            <a:off x="2353581" y="3335916"/>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But what if I knew what bits of words meant?</a:t>
            </a:r>
          </a:p>
        </p:txBody>
      </p:sp>
    </p:spTree>
    <p:extLst>
      <p:ext uri="{BB962C8B-B14F-4D97-AF65-F5344CB8AC3E}">
        <p14:creationId xmlns:p14="http://schemas.microsoft.com/office/powerpoint/2010/main" val="1487612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86E61-BDB4-08D5-FF8F-2EC47764358C}"/>
            </a:ext>
          </a:extLst>
        </p:cNvPr>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2A475FCA-787E-246B-1696-7C8F73E3FD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CF22E337-F239-4409-5B0A-866397894632}"/>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p:txBody>
      </p:sp>
      <p:sp>
        <p:nvSpPr>
          <p:cNvPr id="9" name="Title 1">
            <a:extLst>
              <a:ext uri="{FF2B5EF4-FFF2-40B4-BE49-F238E27FC236}">
                <a16:creationId xmlns:a16="http://schemas.microsoft.com/office/drawing/2014/main" id="{7A9D7066-A234-0F33-B6A3-0A4C62F0FDA5}"/>
              </a:ext>
            </a:extLst>
          </p:cNvPr>
          <p:cNvSpPr txBox="1">
            <a:spLocks/>
          </p:cNvSpPr>
          <p:nvPr/>
        </p:nvSpPr>
        <p:spPr>
          <a:xfrm>
            <a:off x="5729110" y="1414968"/>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a:t>
            </a:r>
          </a:p>
        </p:txBody>
      </p:sp>
      <p:sp>
        <p:nvSpPr>
          <p:cNvPr id="10" name="Title 1">
            <a:extLst>
              <a:ext uri="{FF2B5EF4-FFF2-40B4-BE49-F238E27FC236}">
                <a16:creationId xmlns:a16="http://schemas.microsoft.com/office/drawing/2014/main" id="{BB298A0B-4710-0268-43AC-2BBEF7E69D20}"/>
              </a:ext>
            </a:extLst>
          </p:cNvPr>
          <p:cNvSpPr txBox="1">
            <a:spLocks/>
          </p:cNvSpPr>
          <p:nvPr/>
        </p:nvSpPr>
        <p:spPr>
          <a:xfrm>
            <a:off x="8286227" y="1414968"/>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es</a:t>
            </a:r>
          </a:p>
        </p:txBody>
      </p:sp>
      <p:sp>
        <p:nvSpPr>
          <p:cNvPr id="11" name="Cross 10">
            <a:extLst>
              <a:ext uri="{FF2B5EF4-FFF2-40B4-BE49-F238E27FC236}">
                <a16:creationId xmlns:a16="http://schemas.microsoft.com/office/drawing/2014/main" id="{AC99A708-5E5C-427B-E6F7-4332789BFA83}"/>
              </a:ext>
            </a:extLst>
          </p:cNvPr>
          <p:cNvSpPr/>
          <p:nvPr/>
        </p:nvSpPr>
        <p:spPr>
          <a:xfrm>
            <a:off x="7792086" y="1555405"/>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Right 11">
            <a:extLst>
              <a:ext uri="{FF2B5EF4-FFF2-40B4-BE49-F238E27FC236}">
                <a16:creationId xmlns:a16="http://schemas.microsoft.com/office/drawing/2014/main" id="{C54EBA7B-59AA-27E3-9A64-B326BB89FD2B}"/>
              </a:ext>
            </a:extLst>
          </p:cNvPr>
          <p:cNvSpPr/>
          <p:nvPr/>
        </p:nvSpPr>
        <p:spPr>
          <a:xfrm>
            <a:off x="4259547" y="1516171"/>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7A355695-AB8F-27EC-BCAD-90FCEE8F3934}"/>
              </a:ext>
            </a:extLst>
          </p:cNvPr>
          <p:cNvSpPr txBox="1">
            <a:spLocks/>
          </p:cNvSpPr>
          <p:nvPr/>
        </p:nvSpPr>
        <p:spPr>
          <a:xfrm>
            <a:off x="5729110" y="2383564"/>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to do</a:t>
            </a:r>
          </a:p>
        </p:txBody>
      </p:sp>
      <p:sp>
        <p:nvSpPr>
          <p:cNvPr id="14" name="Title 1">
            <a:extLst>
              <a:ext uri="{FF2B5EF4-FFF2-40B4-BE49-F238E27FC236}">
                <a16:creationId xmlns:a16="http://schemas.microsoft.com/office/drawing/2014/main" id="{9390CB36-ADCD-C321-A8EA-89C837219CF9}"/>
              </a:ext>
            </a:extLst>
          </p:cNvPr>
          <p:cNvSpPr txBox="1">
            <a:spLocks/>
          </p:cNvSpPr>
          <p:nvPr/>
        </p:nvSpPr>
        <p:spPr>
          <a:xfrm>
            <a:off x="1796660" y="1349930"/>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does</a:t>
            </a:r>
            <a:r>
              <a:rPr lang="en-GB" sz="2800" dirty="0">
                <a:solidFill>
                  <a:schemeClr val="bg1"/>
                </a:solidFill>
                <a:latin typeface="+mn-lt"/>
                <a:ea typeface="Andika"/>
                <a:cs typeface="Andika"/>
              </a:rPr>
              <a:t> </a:t>
            </a:r>
          </a:p>
        </p:txBody>
      </p:sp>
      <p:sp>
        <p:nvSpPr>
          <p:cNvPr id="15" name="Title 1">
            <a:extLst>
              <a:ext uri="{FF2B5EF4-FFF2-40B4-BE49-F238E27FC236}">
                <a16:creationId xmlns:a16="http://schemas.microsoft.com/office/drawing/2014/main" id="{2D58970A-EA2E-745A-D7DD-374778E49A78}"/>
              </a:ext>
            </a:extLst>
          </p:cNvPr>
          <p:cNvSpPr txBox="1">
            <a:spLocks/>
          </p:cNvSpPr>
          <p:nvPr/>
        </p:nvSpPr>
        <p:spPr>
          <a:xfrm>
            <a:off x="8286228" y="2383565"/>
            <a:ext cx="19800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he/she/it</a:t>
            </a:r>
          </a:p>
        </p:txBody>
      </p:sp>
      <p:sp>
        <p:nvSpPr>
          <p:cNvPr id="16" name="Title 1">
            <a:extLst>
              <a:ext uri="{FF2B5EF4-FFF2-40B4-BE49-F238E27FC236}">
                <a16:creationId xmlns:a16="http://schemas.microsoft.com/office/drawing/2014/main" id="{DF60BB11-9795-7F63-F1E9-3BA9448283D9}"/>
              </a:ext>
            </a:extLst>
          </p:cNvPr>
          <p:cNvSpPr txBox="1">
            <a:spLocks/>
          </p:cNvSpPr>
          <p:nvPr/>
        </p:nvSpPr>
        <p:spPr>
          <a:xfrm>
            <a:off x="2184400" y="401303"/>
            <a:ext cx="7823200"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But what if I knew what bits of words meant?</a:t>
            </a:r>
          </a:p>
        </p:txBody>
      </p:sp>
      <p:sp>
        <p:nvSpPr>
          <p:cNvPr id="7" name="Title 1">
            <a:extLst>
              <a:ext uri="{FF2B5EF4-FFF2-40B4-BE49-F238E27FC236}">
                <a16:creationId xmlns:a16="http://schemas.microsoft.com/office/drawing/2014/main" id="{17518602-272B-BF99-7F2D-FE008926BE0F}"/>
              </a:ext>
            </a:extLst>
          </p:cNvPr>
          <p:cNvSpPr txBox="1">
            <a:spLocks/>
          </p:cNvSpPr>
          <p:nvPr/>
        </p:nvSpPr>
        <p:spPr>
          <a:xfrm>
            <a:off x="864973" y="3343624"/>
            <a:ext cx="10738022"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By knowing what the word means, I know the correct spelling!!!</a:t>
            </a:r>
          </a:p>
        </p:txBody>
      </p:sp>
      <p:sp>
        <p:nvSpPr>
          <p:cNvPr id="17" name="Title 1">
            <a:extLst>
              <a:ext uri="{FF2B5EF4-FFF2-40B4-BE49-F238E27FC236}">
                <a16:creationId xmlns:a16="http://schemas.microsoft.com/office/drawing/2014/main" id="{EE8CDA50-2A1F-514D-2658-2A94431F1F8B}"/>
              </a:ext>
            </a:extLst>
          </p:cNvPr>
          <p:cNvSpPr txBox="1">
            <a:spLocks/>
          </p:cNvSpPr>
          <p:nvPr/>
        </p:nvSpPr>
        <p:spPr>
          <a:xfrm>
            <a:off x="3960422" y="4572819"/>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does</a:t>
            </a:r>
          </a:p>
        </p:txBody>
      </p:sp>
      <p:sp>
        <p:nvSpPr>
          <p:cNvPr id="20" name="Title 1">
            <a:extLst>
              <a:ext uri="{FF2B5EF4-FFF2-40B4-BE49-F238E27FC236}">
                <a16:creationId xmlns:a16="http://schemas.microsoft.com/office/drawing/2014/main" id="{BF5C0821-4E7D-8373-C452-5671B3879D86}"/>
              </a:ext>
            </a:extLst>
          </p:cNvPr>
          <p:cNvSpPr txBox="1">
            <a:spLocks/>
          </p:cNvSpPr>
          <p:nvPr/>
        </p:nvSpPr>
        <p:spPr>
          <a:xfrm>
            <a:off x="6517539" y="4572819"/>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duzz</a:t>
            </a:r>
            <a:endParaRPr lang="en-GB" sz="2800" dirty="0">
              <a:solidFill>
                <a:schemeClr val="bg1"/>
              </a:solidFill>
              <a:latin typeface="+mn-lt"/>
              <a:ea typeface="Andika"/>
              <a:cs typeface="Andika"/>
            </a:endParaRPr>
          </a:p>
        </p:txBody>
      </p:sp>
      <p:sp>
        <p:nvSpPr>
          <p:cNvPr id="21" name="Multiplication Sign 20">
            <a:extLst>
              <a:ext uri="{FF2B5EF4-FFF2-40B4-BE49-F238E27FC236}">
                <a16:creationId xmlns:a16="http://schemas.microsoft.com/office/drawing/2014/main" id="{D357FEDD-F0CC-5992-242B-6844793BDFB7}"/>
              </a:ext>
            </a:extLst>
          </p:cNvPr>
          <p:cNvSpPr/>
          <p:nvPr/>
        </p:nvSpPr>
        <p:spPr>
          <a:xfrm>
            <a:off x="6537876" y="3808011"/>
            <a:ext cx="1980000" cy="2193616"/>
          </a:xfrm>
          <a:prstGeom prst="mathMultiply">
            <a:avLst>
              <a:gd name="adj1" fmla="val 7294"/>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itle 1">
            <a:extLst>
              <a:ext uri="{FF2B5EF4-FFF2-40B4-BE49-F238E27FC236}">
                <a16:creationId xmlns:a16="http://schemas.microsoft.com/office/drawing/2014/main" id="{ED2A50A6-6222-654D-4B48-BA23489A9BDE}"/>
              </a:ext>
            </a:extLst>
          </p:cNvPr>
          <p:cNvSpPr txBox="1">
            <a:spLocks/>
          </p:cNvSpPr>
          <p:nvPr/>
        </p:nvSpPr>
        <p:spPr>
          <a:xfrm>
            <a:off x="2450362" y="5733168"/>
            <a:ext cx="7966384"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These bits of words are called “morphemes”.</a:t>
            </a:r>
          </a:p>
        </p:txBody>
      </p:sp>
      <p:pic>
        <p:nvPicPr>
          <p:cNvPr id="23" name="Picture 22" descr="A picture containing toy, vector graphics&#10;&#10;Description automatically generated">
            <a:extLst>
              <a:ext uri="{FF2B5EF4-FFF2-40B4-BE49-F238E27FC236}">
                <a16:creationId xmlns:a16="http://schemas.microsoft.com/office/drawing/2014/main" id="{6AD7087A-6443-A9D0-A6CD-5F70B7F829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2873" y="4174838"/>
            <a:ext cx="3140056" cy="2475757"/>
          </a:xfrm>
          <a:prstGeom prst="rect">
            <a:avLst/>
          </a:prstGeom>
        </p:spPr>
      </p:pic>
    </p:spTree>
    <p:extLst>
      <p:ext uri="{BB962C8B-B14F-4D97-AF65-F5344CB8AC3E}">
        <p14:creationId xmlns:p14="http://schemas.microsoft.com/office/powerpoint/2010/main" val="848126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animBg="1"/>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1B42-5016-8391-A2B5-BDEFDD7C7041}"/>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F5D2E0E3-0B73-9F22-48BE-5028F2E566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6CD21B34-8EF5-14C0-66F0-2053323160C4}"/>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p:txBody>
      </p:sp>
      <p:pic>
        <p:nvPicPr>
          <p:cNvPr id="7" name="Picture 6" descr="A close-up of a toy&#10;&#10;Description automatically generated with medium confidence">
            <a:extLst>
              <a:ext uri="{FF2B5EF4-FFF2-40B4-BE49-F238E27FC236}">
                <a16:creationId xmlns:a16="http://schemas.microsoft.com/office/drawing/2014/main" id="{D3DAAD5C-5F12-3188-AC7C-989CAD201F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435" y="4093065"/>
            <a:ext cx="2168862" cy="2794430"/>
          </a:xfrm>
          <a:prstGeom prst="rect">
            <a:avLst/>
          </a:prstGeom>
        </p:spPr>
      </p:pic>
      <p:sp>
        <p:nvSpPr>
          <p:cNvPr id="4" name="Title 1">
            <a:extLst>
              <a:ext uri="{FF2B5EF4-FFF2-40B4-BE49-F238E27FC236}">
                <a16:creationId xmlns:a16="http://schemas.microsoft.com/office/drawing/2014/main" id="{2CAEC61A-8A44-FF58-D38F-7B8B64156B6B}"/>
              </a:ext>
            </a:extLst>
          </p:cNvPr>
          <p:cNvSpPr txBox="1">
            <a:spLocks/>
          </p:cNvSpPr>
          <p:nvPr/>
        </p:nvSpPr>
        <p:spPr>
          <a:xfrm>
            <a:off x="3078032" y="2722557"/>
            <a:ext cx="3017967" cy="959579"/>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does</a:t>
            </a:r>
          </a:p>
        </p:txBody>
      </p:sp>
      <p:sp>
        <p:nvSpPr>
          <p:cNvPr id="6" name="Title 1">
            <a:extLst>
              <a:ext uri="{FF2B5EF4-FFF2-40B4-BE49-F238E27FC236}">
                <a16:creationId xmlns:a16="http://schemas.microsoft.com/office/drawing/2014/main" id="{3A35EC4B-1875-D7D1-43D4-997B8DE58C37}"/>
              </a:ext>
            </a:extLst>
          </p:cNvPr>
          <p:cNvSpPr txBox="1">
            <a:spLocks/>
          </p:cNvSpPr>
          <p:nvPr/>
        </p:nvSpPr>
        <p:spPr>
          <a:xfrm>
            <a:off x="6791029" y="2722556"/>
            <a:ext cx="3017967" cy="959579"/>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err="1">
                <a:solidFill>
                  <a:schemeClr val="bg1"/>
                </a:solidFill>
                <a:latin typeface="+mn-lt"/>
                <a:ea typeface="Andika"/>
                <a:cs typeface="Andika"/>
              </a:rPr>
              <a:t>duzz</a:t>
            </a:r>
            <a:endParaRPr lang="en-GB" dirty="0">
              <a:solidFill>
                <a:schemeClr val="bg1"/>
              </a:solidFill>
              <a:latin typeface="+mn-lt"/>
              <a:ea typeface="Andika"/>
              <a:cs typeface="Andika"/>
            </a:endParaRPr>
          </a:p>
        </p:txBody>
      </p:sp>
      <p:sp>
        <p:nvSpPr>
          <p:cNvPr id="18" name="Title 1">
            <a:extLst>
              <a:ext uri="{FF2B5EF4-FFF2-40B4-BE49-F238E27FC236}">
                <a16:creationId xmlns:a16="http://schemas.microsoft.com/office/drawing/2014/main" id="{3802D5F2-1FA8-E6E9-C45E-9A25E79924E1}"/>
              </a:ext>
            </a:extLst>
          </p:cNvPr>
          <p:cNvSpPr txBox="1">
            <a:spLocks/>
          </p:cNvSpPr>
          <p:nvPr/>
        </p:nvSpPr>
        <p:spPr>
          <a:xfrm>
            <a:off x="370704" y="383060"/>
            <a:ext cx="11454712" cy="2088292"/>
          </a:xfrm>
          <a:prstGeom prst="roundRect">
            <a:avLst>
              <a:gd name="adj" fmla="val 31674"/>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spelling of a word relates to:</a:t>
            </a:r>
          </a:p>
          <a:p>
            <a:pPr algn="ctr"/>
            <a:r>
              <a:rPr lang="en-GB" sz="4000" dirty="0">
                <a:solidFill>
                  <a:schemeClr val="bg1"/>
                </a:solidFill>
                <a:latin typeface="+mn-lt"/>
                <a:ea typeface="Andika"/>
                <a:cs typeface="Andika"/>
              </a:rPr>
              <a:t>how the word is pronounced (phonics) and </a:t>
            </a:r>
          </a:p>
          <a:p>
            <a:pPr algn="ctr"/>
            <a:r>
              <a:rPr lang="en-GB" sz="4000" dirty="0">
                <a:solidFill>
                  <a:schemeClr val="bg1"/>
                </a:solidFill>
                <a:latin typeface="+mn-lt"/>
                <a:ea typeface="Andika"/>
                <a:cs typeface="Andika"/>
              </a:rPr>
              <a:t>what the word means (morphology). </a:t>
            </a:r>
          </a:p>
        </p:txBody>
      </p:sp>
      <p:sp>
        <p:nvSpPr>
          <p:cNvPr id="2" name="Title 1">
            <a:extLst>
              <a:ext uri="{FF2B5EF4-FFF2-40B4-BE49-F238E27FC236}">
                <a16:creationId xmlns:a16="http://schemas.microsoft.com/office/drawing/2014/main" id="{7DCA5E2B-DD4C-F47E-ADB6-D9A902FC06A8}"/>
              </a:ext>
            </a:extLst>
          </p:cNvPr>
          <p:cNvSpPr txBox="1">
            <a:spLocks/>
          </p:cNvSpPr>
          <p:nvPr/>
        </p:nvSpPr>
        <p:spPr>
          <a:xfrm>
            <a:off x="2338281" y="3933341"/>
            <a:ext cx="8905497" cy="2541599"/>
          </a:xfrm>
          <a:prstGeom prst="roundRect">
            <a:avLst>
              <a:gd name="adj" fmla="val 25095"/>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These words would be pronounced the same. Phonetically they are “correct”. </a:t>
            </a:r>
            <a:br>
              <a:rPr lang="en-GB" sz="2800" dirty="0">
                <a:solidFill>
                  <a:schemeClr val="bg1"/>
                </a:solidFill>
                <a:latin typeface="+mn-lt"/>
                <a:ea typeface="Andika"/>
                <a:cs typeface="Andika"/>
              </a:rPr>
            </a:br>
            <a:br>
              <a:rPr lang="en-GB" sz="2800" dirty="0">
                <a:solidFill>
                  <a:schemeClr val="bg1"/>
                </a:solidFill>
                <a:latin typeface="+mn-lt"/>
                <a:ea typeface="Andika"/>
                <a:cs typeface="Andika"/>
              </a:rPr>
            </a:br>
            <a:r>
              <a:rPr lang="en-GB" sz="2800" dirty="0">
                <a:solidFill>
                  <a:schemeClr val="bg1"/>
                </a:solidFill>
                <a:latin typeface="+mn-lt"/>
                <a:ea typeface="Andika"/>
                <a:cs typeface="Andika"/>
              </a:rPr>
              <a:t>But only one conveys the meaning of the word. </a:t>
            </a:r>
          </a:p>
        </p:txBody>
      </p:sp>
    </p:spTree>
    <p:extLst>
      <p:ext uri="{BB962C8B-B14F-4D97-AF65-F5344CB8AC3E}">
        <p14:creationId xmlns:p14="http://schemas.microsoft.com/office/powerpoint/2010/main" val="3384485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D838A-F7F3-3D2B-DE35-212419005FA1}"/>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88CEF67C-F412-C62C-ED8A-5DEFA1826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A82E3C5D-C18B-5820-922B-DF7F9712BF31}"/>
              </a:ext>
            </a:extLst>
          </p:cNvPr>
          <p:cNvSpPr>
            <a:spLocks noGrp="1"/>
          </p:cNvSpPr>
          <p:nvPr>
            <p:ph idx="1"/>
          </p:nvPr>
        </p:nvSpPr>
        <p:spPr>
          <a:xfrm>
            <a:off x="203884" y="194310"/>
            <a:ext cx="11784231" cy="6480810"/>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Types of Morphemes</a:t>
            </a:r>
          </a:p>
        </p:txBody>
      </p:sp>
      <p:sp>
        <p:nvSpPr>
          <p:cNvPr id="22" name="Title 1">
            <a:extLst>
              <a:ext uri="{FF2B5EF4-FFF2-40B4-BE49-F238E27FC236}">
                <a16:creationId xmlns:a16="http://schemas.microsoft.com/office/drawing/2014/main" id="{D1ED5C0D-F6C2-6E31-8CC0-916240773B06}"/>
              </a:ext>
            </a:extLst>
          </p:cNvPr>
          <p:cNvSpPr txBox="1">
            <a:spLocks/>
          </p:cNvSpPr>
          <p:nvPr/>
        </p:nvSpPr>
        <p:spPr>
          <a:xfrm>
            <a:off x="825843" y="1612050"/>
            <a:ext cx="10540313"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Morphemes can be divided into….</a:t>
            </a:r>
          </a:p>
        </p:txBody>
      </p:sp>
      <p:sp>
        <p:nvSpPr>
          <p:cNvPr id="9" name="TextBox 8">
            <a:extLst>
              <a:ext uri="{FF2B5EF4-FFF2-40B4-BE49-F238E27FC236}">
                <a16:creationId xmlns:a16="http://schemas.microsoft.com/office/drawing/2014/main" id="{A936192E-0FC4-20B2-5114-BE6333289175}"/>
              </a:ext>
            </a:extLst>
          </p:cNvPr>
          <p:cNvSpPr txBox="1"/>
          <p:nvPr/>
        </p:nvSpPr>
        <p:spPr>
          <a:xfrm>
            <a:off x="4749999" y="2713911"/>
            <a:ext cx="2380649" cy="715089"/>
          </a:xfrm>
          <a:prstGeom prst="roundRect">
            <a:avLst/>
          </a:prstGeom>
          <a:solidFill>
            <a:srgbClr val="EF8023"/>
          </a:solidFill>
        </p:spPr>
        <p:txBody>
          <a:bodyPr wrap="square" rtlCol="0">
            <a:spAutoFit/>
          </a:bodyPr>
          <a:lstStyle/>
          <a:p>
            <a:pPr algn="ctr"/>
            <a:r>
              <a:rPr lang="en-GB" sz="3600" dirty="0">
                <a:solidFill>
                  <a:schemeClr val="bg1"/>
                </a:solidFill>
              </a:rPr>
              <a:t>Base</a:t>
            </a:r>
          </a:p>
        </p:txBody>
      </p:sp>
      <p:grpSp>
        <p:nvGrpSpPr>
          <p:cNvPr id="20" name="Group 19">
            <a:extLst>
              <a:ext uri="{FF2B5EF4-FFF2-40B4-BE49-F238E27FC236}">
                <a16:creationId xmlns:a16="http://schemas.microsoft.com/office/drawing/2014/main" id="{CEFECFC0-A917-1C16-D234-6852A257D410}"/>
              </a:ext>
            </a:extLst>
          </p:cNvPr>
          <p:cNvGrpSpPr/>
          <p:nvPr/>
        </p:nvGrpSpPr>
        <p:grpSpPr>
          <a:xfrm>
            <a:off x="353858" y="2682404"/>
            <a:ext cx="3363159" cy="1315624"/>
            <a:chOff x="614037" y="3478318"/>
            <a:chExt cx="3363159" cy="1315624"/>
          </a:xfrm>
          <a:solidFill>
            <a:srgbClr val="002060"/>
          </a:solidFill>
        </p:grpSpPr>
        <p:sp>
          <p:nvSpPr>
            <p:cNvPr id="21" name="TextBox 20">
              <a:extLst>
                <a:ext uri="{FF2B5EF4-FFF2-40B4-BE49-F238E27FC236}">
                  <a16:creationId xmlns:a16="http://schemas.microsoft.com/office/drawing/2014/main" id="{A7E5E910-C9B6-3E6A-695E-2331CF738C7E}"/>
                </a:ext>
              </a:extLst>
            </p:cNvPr>
            <p:cNvSpPr txBox="1"/>
            <p:nvPr/>
          </p:nvSpPr>
          <p:spPr>
            <a:xfrm>
              <a:off x="614037" y="3478318"/>
              <a:ext cx="1828800" cy="715089"/>
            </a:xfrm>
            <a:prstGeom prst="roundRect">
              <a:avLst/>
            </a:prstGeom>
            <a:grpFill/>
          </p:spPr>
          <p:txBody>
            <a:bodyPr wrap="square" rtlCol="0">
              <a:spAutoFit/>
            </a:bodyPr>
            <a:lstStyle/>
            <a:p>
              <a:pPr algn="ctr"/>
              <a:r>
                <a:rPr lang="en-GB" sz="3600" dirty="0">
                  <a:solidFill>
                    <a:schemeClr val="bg1"/>
                  </a:solidFill>
                </a:rPr>
                <a:t>Prefix</a:t>
              </a:r>
            </a:p>
          </p:txBody>
        </p:sp>
        <p:cxnSp>
          <p:nvCxnSpPr>
            <p:cNvPr id="27" name="Straight Arrow Connector 26">
              <a:extLst>
                <a:ext uri="{FF2B5EF4-FFF2-40B4-BE49-F238E27FC236}">
                  <a16:creationId xmlns:a16="http://schemas.microsoft.com/office/drawing/2014/main" id="{DAAAD507-A2BA-F0B8-2123-28C433EDEDC3}"/>
                </a:ext>
              </a:extLst>
            </p:cNvPr>
            <p:cNvCxnSpPr/>
            <p:nvPr/>
          </p:nvCxnSpPr>
          <p:spPr>
            <a:xfrm>
              <a:off x="2442837" y="4224914"/>
              <a:ext cx="1534359" cy="569028"/>
            </a:xfrm>
            <a:prstGeom prst="straightConnector1">
              <a:avLst/>
            </a:prstGeom>
            <a:grpFill/>
            <a:ln w="57150">
              <a:solidFill>
                <a:srgbClr val="0B267C"/>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61A7D9F0-18CA-33B1-3625-88473EDC7276}"/>
              </a:ext>
            </a:extLst>
          </p:cNvPr>
          <p:cNvGrpSpPr/>
          <p:nvPr/>
        </p:nvGrpSpPr>
        <p:grpSpPr>
          <a:xfrm>
            <a:off x="8271262" y="2731498"/>
            <a:ext cx="3413170" cy="1204386"/>
            <a:chOff x="8531441" y="3527412"/>
            <a:chExt cx="3413170" cy="1204386"/>
          </a:xfrm>
        </p:grpSpPr>
        <p:sp>
          <p:nvSpPr>
            <p:cNvPr id="29" name="TextBox 28">
              <a:extLst>
                <a:ext uri="{FF2B5EF4-FFF2-40B4-BE49-F238E27FC236}">
                  <a16:creationId xmlns:a16="http://schemas.microsoft.com/office/drawing/2014/main" id="{C3EB3E1E-1C6D-381B-854C-D71B64ADE210}"/>
                </a:ext>
              </a:extLst>
            </p:cNvPr>
            <p:cNvSpPr txBox="1"/>
            <p:nvPr/>
          </p:nvSpPr>
          <p:spPr>
            <a:xfrm>
              <a:off x="9563962" y="3527412"/>
              <a:ext cx="2380649" cy="715089"/>
            </a:xfrm>
            <a:prstGeom prst="roundRect">
              <a:avLst/>
            </a:prstGeom>
            <a:solidFill>
              <a:srgbClr val="00B050"/>
            </a:solidFill>
            <a:ln>
              <a:solidFill>
                <a:srgbClr val="00B050"/>
              </a:solidFill>
            </a:ln>
          </p:spPr>
          <p:txBody>
            <a:bodyPr wrap="square" rtlCol="0">
              <a:spAutoFit/>
            </a:bodyPr>
            <a:lstStyle/>
            <a:p>
              <a:pPr algn="ctr"/>
              <a:r>
                <a:rPr lang="en-GB" sz="3600" dirty="0">
                  <a:solidFill>
                    <a:schemeClr val="bg1"/>
                  </a:solidFill>
                </a:rPr>
                <a:t>Suffix</a:t>
              </a:r>
            </a:p>
          </p:txBody>
        </p:sp>
        <p:cxnSp>
          <p:nvCxnSpPr>
            <p:cNvPr id="30" name="Straight Arrow Connector 29">
              <a:extLst>
                <a:ext uri="{FF2B5EF4-FFF2-40B4-BE49-F238E27FC236}">
                  <a16:creationId xmlns:a16="http://schemas.microsoft.com/office/drawing/2014/main" id="{9F1C76CA-2A4F-DCA0-E35E-458886BE0A21}"/>
                </a:ext>
              </a:extLst>
            </p:cNvPr>
            <p:cNvCxnSpPr/>
            <p:nvPr/>
          </p:nvCxnSpPr>
          <p:spPr>
            <a:xfrm flipH="1">
              <a:off x="8531441" y="4193407"/>
              <a:ext cx="932155" cy="538391"/>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1" name="Straight Arrow Connector 30">
            <a:extLst>
              <a:ext uri="{FF2B5EF4-FFF2-40B4-BE49-F238E27FC236}">
                <a16:creationId xmlns:a16="http://schemas.microsoft.com/office/drawing/2014/main" id="{5DF79738-BC4B-4D85-C024-7B3985D06BF4}"/>
              </a:ext>
            </a:extLst>
          </p:cNvPr>
          <p:cNvCxnSpPr>
            <a:cxnSpLocks/>
          </p:cNvCxnSpPr>
          <p:nvPr/>
        </p:nvCxnSpPr>
        <p:spPr>
          <a:xfrm>
            <a:off x="5848789" y="3331221"/>
            <a:ext cx="0" cy="666810"/>
          </a:xfrm>
          <a:prstGeom prst="straightConnector1">
            <a:avLst/>
          </a:prstGeom>
          <a:solidFill>
            <a:srgbClr val="002060"/>
          </a:solidFill>
          <a:ln w="57150">
            <a:solidFill>
              <a:srgbClr val="EF8023"/>
            </a:solidFill>
            <a:tailEnd type="triangle"/>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9FB3D439-559F-1E4D-5DC6-439FEC483626}"/>
              </a:ext>
            </a:extLst>
          </p:cNvPr>
          <p:cNvGrpSpPr/>
          <p:nvPr/>
        </p:nvGrpSpPr>
        <p:grpSpPr>
          <a:xfrm>
            <a:off x="1241219" y="4014494"/>
            <a:ext cx="2192560" cy="2109107"/>
            <a:chOff x="1241219" y="4014494"/>
            <a:chExt cx="2192560" cy="2109107"/>
          </a:xfrm>
        </p:grpSpPr>
        <p:pic>
          <p:nvPicPr>
            <p:cNvPr id="7" name="Picture 6">
              <a:extLst>
                <a:ext uri="{FF2B5EF4-FFF2-40B4-BE49-F238E27FC236}">
                  <a16:creationId xmlns:a16="http://schemas.microsoft.com/office/drawing/2014/main" id="{F89FD8E2-B8E2-59AD-55BD-A9268719EAC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481" b="97284" l="2113" r="98357">
                          <a14:foregroundMark x1="17371" y1="19012" x2="28404" y2="12099"/>
                          <a14:foregroundMark x1="77950" y1="28889" x2="84507" y2="31111"/>
                          <a14:foregroundMark x1="77221" y1="28642" x2="77950" y2="28889"/>
                          <a14:foregroundMark x1="76492" y1="28395" x2="77221" y2="28642"/>
                          <a14:foregroundMark x1="28404" y1="12099" x2="76492" y2="28395"/>
                          <a14:foregroundMark x1="84507" y1="31111" x2="36385" y2="54815"/>
                          <a14:foregroundMark x1="36385" y1="54815" x2="21831" y2="68148"/>
                          <a14:foregroundMark x1="21831" y1="68148" x2="20892" y2="89383"/>
                          <a14:foregroundMark x1="20892" y1="89383" x2="10798" y2="74568"/>
                          <a14:foregroundMark x1="10798" y1="74568" x2="2582" y2="34074"/>
                          <a14:foregroundMark x1="2582" y1="34074" x2="4930" y2="18765"/>
                          <a14:foregroundMark x1="4930" y1="18765" x2="18779" y2="9383"/>
                          <a14:foregroundMark x1="18779" y1="9383" x2="40376" y2="8642"/>
                          <a14:foregroundMark x1="40376" y1="8642" x2="22300" y2="25926"/>
                          <a14:foregroundMark x1="22300" y1="25926" x2="21831" y2="36543"/>
                          <a14:foregroundMark x1="21831" y1="36543" x2="26056" y2="47901"/>
                          <a14:foregroundMark x1="26056" y1="47901" x2="35211" y2="59753"/>
                          <a14:foregroundMark x1="35211" y1="59753" x2="47418" y2="61235"/>
                          <a14:foregroundMark x1="47418" y1="61235" x2="53286" y2="50123"/>
                          <a14:foregroundMark x1="53286" y1="50123" x2="53521" y2="36790"/>
                          <a14:foregroundMark x1="53521" y1="36790" x2="56808" y2="25432"/>
                          <a14:foregroundMark x1="56808" y1="25432" x2="56808" y2="13827"/>
                          <a14:foregroundMark x1="56808" y1="13827" x2="56573" y2="13827"/>
                          <a14:foregroundMark x1="36150" y1="3951" x2="14085" y2="6914"/>
                          <a14:foregroundMark x1="14085" y1="6914" x2="5399" y2="20988"/>
                          <a14:foregroundMark x1="5399" y1="20988" x2="6808" y2="93827"/>
                          <a14:foregroundMark x1="6808" y1="93827" x2="18779" y2="94074"/>
                          <a14:foregroundMark x1="18779" y1="94074" x2="13850" y2="86420"/>
                          <a14:foregroundMark x1="2817" y1="21728" x2="2347" y2="54321"/>
                          <a14:foregroundMark x1="2347" y1="54321" x2="2347" y2="54321"/>
                          <a14:foregroundMark x1="16432" y1="2469" x2="26995" y2="2222"/>
                          <a14:foregroundMark x1="93192" y1="32099" x2="93192" y2="32099"/>
                          <a14:foregroundMark x1="98357" y1="34815" x2="98357" y2="34815"/>
                          <a14:foregroundMark x1="10094" y1="97284" x2="10094" y2="97284"/>
                          <a14:backgroundMark x1="77700" y1="28642" x2="77700" y2="28642"/>
                          <a14:backgroundMark x1="78404" y1="28642" x2="78404" y2="28642"/>
                          <a14:backgroundMark x1="79108" y1="28889" x2="79108" y2="28889"/>
                          <a14:backgroundMark x1="76995" y1="28395" x2="76995" y2="28395"/>
                          <a14:backgroundMark x1="77465" y1="28395" x2="77465" y2="28395"/>
                        </a14:backgroundRemoval>
                      </a14:imgEffect>
                    </a14:imgLayer>
                  </a14:imgProps>
                </a:ext>
                <a:ext uri="{28A0092B-C50C-407E-A947-70E740481C1C}">
                  <a14:useLocalDpi xmlns:a14="http://schemas.microsoft.com/office/drawing/2010/main" val="0"/>
                </a:ext>
              </a:extLst>
            </a:blip>
            <a:srcRect l="1168"/>
            <a:stretch>
              <a:fillRect/>
            </a:stretch>
          </p:blipFill>
          <p:spPr>
            <a:xfrm>
              <a:off x="1241219" y="4014494"/>
              <a:ext cx="2192560" cy="2109107"/>
            </a:xfrm>
            <a:prstGeom prst="rect">
              <a:avLst/>
            </a:prstGeom>
          </p:spPr>
        </p:pic>
        <p:sp>
          <p:nvSpPr>
            <p:cNvPr id="13" name="TextBox 12">
              <a:extLst>
                <a:ext uri="{FF2B5EF4-FFF2-40B4-BE49-F238E27FC236}">
                  <a16:creationId xmlns:a16="http://schemas.microsoft.com/office/drawing/2014/main" id="{AEE82CF6-C374-C7F6-AD32-305B8DF13906}"/>
                </a:ext>
              </a:extLst>
            </p:cNvPr>
            <p:cNvSpPr txBox="1"/>
            <p:nvPr/>
          </p:nvSpPr>
          <p:spPr>
            <a:xfrm>
              <a:off x="1268258" y="4468882"/>
              <a:ext cx="1491448" cy="1200329"/>
            </a:xfrm>
            <a:prstGeom prst="rect">
              <a:avLst/>
            </a:prstGeom>
            <a:noFill/>
          </p:spPr>
          <p:txBody>
            <a:bodyPr wrap="square" rtlCol="0">
              <a:spAutoFit/>
            </a:bodyPr>
            <a:lstStyle/>
            <a:p>
              <a:pPr algn="ctr"/>
              <a:r>
                <a:rPr lang="en-GB" sz="7200" dirty="0">
                  <a:solidFill>
                    <a:schemeClr val="bg1"/>
                  </a:solidFill>
                </a:rPr>
                <a:t>un</a:t>
              </a:r>
              <a:endParaRPr lang="en-GB" dirty="0">
                <a:solidFill>
                  <a:schemeClr val="bg1"/>
                </a:solidFill>
              </a:endParaRPr>
            </a:p>
          </p:txBody>
        </p:sp>
      </p:grpSp>
      <p:grpSp>
        <p:nvGrpSpPr>
          <p:cNvPr id="23" name="Group 22">
            <a:extLst>
              <a:ext uri="{FF2B5EF4-FFF2-40B4-BE49-F238E27FC236}">
                <a16:creationId xmlns:a16="http://schemas.microsoft.com/office/drawing/2014/main" id="{3CC2D28B-1FB8-6F01-5D7B-73DC0576683B}"/>
              </a:ext>
            </a:extLst>
          </p:cNvPr>
          <p:cNvGrpSpPr/>
          <p:nvPr/>
        </p:nvGrpSpPr>
        <p:grpSpPr>
          <a:xfrm>
            <a:off x="4788362" y="4003311"/>
            <a:ext cx="2487918" cy="2104867"/>
            <a:chOff x="4788362" y="4003311"/>
            <a:chExt cx="2487918" cy="2104867"/>
          </a:xfrm>
        </p:grpSpPr>
        <p:pic>
          <p:nvPicPr>
            <p:cNvPr id="4" name="Picture 3">
              <a:extLst>
                <a:ext uri="{FF2B5EF4-FFF2-40B4-BE49-F238E27FC236}">
                  <a16:creationId xmlns:a16="http://schemas.microsoft.com/office/drawing/2014/main" id="{12C5CEA4-CB18-8361-58A8-1D099898ABD8}"/>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3695" b="95813" l="491" r="98526">
                          <a14:foregroundMark x1="6143" y1="14286" x2="16708" y2="10099"/>
                          <a14:foregroundMark x1="16708" y1="10099" x2="32924" y2="18719"/>
                          <a14:foregroundMark x1="32924" y1="18719" x2="90172" y2="26355"/>
                          <a14:foregroundMark x1="59214" y1="33744" x2="45946" y2="46798"/>
                          <a14:foregroundMark x1="45946" y1="46798" x2="6634" y2="52217"/>
                          <a14:foregroundMark x1="6634" y1="52217" x2="22359" y2="49015"/>
                          <a14:foregroundMark x1="22359" y1="49015" x2="25061" y2="44581"/>
                          <a14:foregroundMark x1="11794" y1="64039" x2="13268" y2="76601"/>
                          <a14:foregroundMark x1="13268" y1="76601" x2="35872" y2="85961"/>
                          <a14:foregroundMark x1="35872" y1="85961" x2="53563" y2="76108"/>
                          <a14:foregroundMark x1="53563" y1="76108" x2="52334" y2="62808"/>
                          <a14:foregroundMark x1="47420" y1="94089" x2="18182" y2="91133"/>
                          <a14:foregroundMark x1="18182" y1="91133" x2="5651" y2="83744"/>
                          <a14:foregroundMark x1="5651" y1="83744" x2="4423" y2="59360"/>
                          <a14:foregroundMark x1="4423" y1="59360" x2="6143" y2="47537"/>
                          <a14:foregroundMark x1="6143" y1="47537" x2="6388" y2="47291"/>
                          <a14:foregroundMark x1="7125" y1="21921" x2="2211" y2="12808"/>
                          <a14:foregroundMark x1="2211" y1="12808" x2="21376" y2="5419"/>
                          <a14:foregroundMark x1="21376" y1="5419" x2="30958" y2="3695"/>
                          <a14:foregroundMark x1="30958" y1="3695" x2="36609" y2="4926"/>
                          <a14:foregroundMark x1="94840" y1="28079" x2="94840" y2="28079"/>
                          <a14:foregroundMark x1="98771" y1="29557" x2="98771" y2="29557"/>
                          <a14:foregroundMark x1="43980" y1="96059" x2="43980" y2="96059"/>
                          <a14:foregroundMark x1="1229" y1="74138" x2="1229" y2="74138"/>
                          <a14:foregroundMark x1="491" y1="18227" x2="491" y2="18227"/>
                        </a14:backgroundRemoval>
                      </a14:imgEffect>
                    </a14:imgLayer>
                  </a14:imgProps>
                </a:ext>
                <a:ext uri="{28A0092B-C50C-407E-A947-70E740481C1C}">
                  <a14:useLocalDpi xmlns:a14="http://schemas.microsoft.com/office/drawing/2010/main" val="0"/>
                </a:ext>
              </a:extLst>
            </a:blip>
            <a:stretch>
              <a:fillRect/>
            </a:stretch>
          </p:blipFill>
          <p:spPr>
            <a:xfrm>
              <a:off x="5166229" y="4003311"/>
              <a:ext cx="2110051" cy="2104867"/>
            </a:xfrm>
            <a:prstGeom prst="rect">
              <a:avLst/>
            </a:prstGeom>
          </p:spPr>
        </p:pic>
        <p:sp>
          <p:nvSpPr>
            <p:cNvPr id="17" name="TextBox 16">
              <a:extLst>
                <a:ext uri="{FF2B5EF4-FFF2-40B4-BE49-F238E27FC236}">
                  <a16:creationId xmlns:a16="http://schemas.microsoft.com/office/drawing/2014/main" id="{B50E72F9-6B81-4EEE-9C6D-1C5A9750FBD3}"/>
                </a:ext>
              </a:extLst>
            </p:cNvPr>
            <p:cNvSpPr txBox="1"/>
            <p:nvPr/>
          </p:nvSpPr>
          <p:spPr>
            <a:xfrm>
              <a:off x="4788362" y="4468813"/>
              <a:ext cx="2303922" cy="1200329"/>
            </a:xfrm>
            <a:prstGeom prst="rect">
              <a:avLst/>
            </a:prstGeom>
            <a:noFill/>
          </p:spPr>
          <p:txBody>
            <a:bodyPr wrap="square" rtlCol="0">
              <a:spAutoFit/>
            </a:bodyPr>
            <a:lstStyle/>
            <a:p>
              <a:pPr algn="ctr"/>
              <a:r>
                <a:rPr lang="en-GB" sz="7200" dirty="0">
                  <a:solidFill>
                    <a:schemeClr val="bg1"/>
                  </a:solidFill>
                </a:rPr>
                <a:t>help</a:t>
              </a:r>
              <a:endParaRPr lang="en-GB" dirty="0">
                <a:solidFill>
                  <a:schemeClr val="bg1"/>
                </a:solidFill>
              </a:endParaRPr>
            </a:p>
          </p:txBody>
        </p:sp>
      </p:grpSp>
      <p:grpSp>
        <p:nvGrpSpPr>
          <p:cNvPr id="24" name="Group 23">
            <a:extLst>
              <a:ext uri="{FF2B5EF4-FFF2-40B4-BE49-F238E27FC236}">
                <a16:creationId xmlns:a16="http://schemas.microsoft.com/office/drawing/2014/main" id="{77DAFDDF-D2CD-0366-DE90-6D15E33AD95C}"/>
              </a:ext>
            </a:extLst>
          </p:cNvPr>
          <p:cNvGrpSpPr/>
          <p:nvPr/>
        </p:nvGrpSpPr>
        <p:grpSpPr>
          <a:xfrm>
            <a:off x="9742514" y="3892847"/>
            <a:ext cx="1625843" cy="2139952"/>
            <a:chOff x="9742514" y="3904277"/>
            <a:chExt cx="1625843" cy="2139952"/>
          </a:xfrm>
        </p:grpSpPr>
        <p:pic>
          <p:nvPicPr>
            <p:cNvPr id="18" name="Picture 17">
              <a:extLst>
                <a:ext uri="{FF2B5EF4-FFF2-40B4-BE49-F238E27FC236}">
                  <a16:creationId xmlns:a16="http://schemas.microsoft.com/office/drawing/2014/main" id="{AC81B023-5D3B-C408-6EB7-8337D9F9EA81}"/>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220" b="96098" l="1736" r="96528">
                          <a14:foregroundMark x1="46181" y1="15610" x2="50347" y2="25610"/>
                          <a14:foregroundMark x1="50347" y1="25610" x2="48958" y2="26341"/>
                          <a14:foregroundMark x1="27778" y1="51220" x2="51042" y2="50976"/>
                          <a14:foregroundMark x1="51042" y1="50976" x2="71528" y2="60000"/>
                          <a14:foregroundMark x1="71528" y1="60000" x2="57292" y2="75366"/>
                          <a14:foregroundMark x1="57292" y1="75366" x2="24653" y2="80732"/>
                          <a14:foregroundMark x1="24653" y1="80732" x2="78819" y2="79756"/>
                          <a14:foregroundMark x1="78819" y1="79756" x2="84028" y2="59756"/>
                          <a14:foregroundMark x1="84028" y1="59756" x2="40278" y2="48293"/>
                          <a14:foregroundMark x1="40278" y1="48293" x2="22917" y2="46585"/>
                          <a14:foregroundMark x1="22917" y1="46585" x2="36806" y2="41707"/>
                          <a14:foregroundMark x1="36806" y1="41707" x2="37153" y2="41463"/>
                          <a14:foregroundMark x1="27778" y1="13415" x2="45486" y2="7805"/>
                          <a14:foregroundMark x1="45486" y1="7805" x2="69444" y2="5854"/>
                          <a14:foregroundMark x1="69444" y1="5854" x2="77431" y2="13415"/>
                          <a14:foregroundMark x1="77431" y1="13415" x2="70139" y2="21951"/>
                          <a14:foregroundMark x1="70139" y1="21951" x2="25000" y2="13902"/>
                          <a14:foregroundMark x1="25000" y1="13902" x2="10069" y2="18780"/>
                          <a14:foregroundMark x1="10069" y1="18780" x2="9722" y2="19756"/>
                          <a14:foregroundMark x1="48264" y1="2195" x2="60764" y2="2195"/>
                          <a14:foregroundMark x1="96528" y1="60488" x2="93403" y2="67073"/>
                          <a14:foregroundMark x1="8333" y1="38537" x2="13889" y2="43659"/>
                          <a14:foregroundMark x1="10069" y1="74878" x2="27083" y2="85122"/>
                          <a14:foregroundMark x1="11458" y1="87073" x2="41319" y2="95854"/>
                          <a14:foregroundMark x1="41319" y1="95854" x2="49653" y2="96098"/>
                          <a14:foregroundMark x1="4861" y1="21463" x2="4861" y2="21463"/>
                          <a14:foregroundMark x1="2778" y1="40732" x2="2778" y2="40732"/>
                          <a14:foregroundMark x1="1736" y1="89512" x2="1736" y2="89512"/>
                        </a14:backgroundRemoval>
                      </a14:imgEffect>
                    </a14:imgLayer>
                  </a14:imgProps>
                </a:ext>
                <a:ext uri="{28A0092B-C50C-407E-A947-70E740481C1C}">
                  <a14:useLocalDpi xmlns:a14="http://schemas.microsoft.com/office/drawing/2010/main" val="0"/>
                </a:ext>
              </a:extLst>
            </a:blip>
            <a:stretch>
              <a:fillRect/>
            </a:stretch>
          </p:blipFill>
          <p:spPr>
            <a:xfrm>
              <a:off x="9742514" y="3904277"/>
              <a:ext cx="1503186" cy="2139952"/>
            </a:xfrm>
            <a:prstGeom prst="rect">
              <a:avLst/>
            </a:prstGeom>
          </p:spPr>
        </p:pic>
        <p:sp>
          <p:nvSpPr>
            <p:cNvPr id="16" name="TextBox 15">
              <a:extLst>
                <a:ext uri="{FF2B5EF4-FFF2-40B4-BE49-F238E27FC236}">
                  <a16:creationId xmlns:a16="http://schemas.microsoft.com/office/drawing/2014/main" id="{91A43901-60DA-A8E9-0072-6619EFDD32A8}"/>
                </a:ext>
              </a:extLst>
            </p:cNvPr>
            <p:cNvSpPr txBox="1"/>
            <p:nvPr/>
          </p:nvSpPr>
          <p:spPr>
            <a:xfrm>
              <a:off x="9782207" y="4374088"/>
              <a:ext cx="1586150" cy="1200329"/>
            </a:xfrm>
            <a:prstGeom prst="rect">
              <a:avLst/>
            </a:prstGeom>
            <a:noFill/>
          </p:spPr>
          <p:txBody>
            <a:bodyPr wrap="square" rtlCol="0">
              <a:spAutoFit/>
            </a:bodyPr>
            <a:lstStyle/>
            <a:p>
              <a:pPr algn="ctr"/>
              <a:r>
                <a:rPr lang="en-GB" sz="7200" dirty="0" err="1">
                  <a:solidFill>
                    <a:schemeClr val="bg1"/>
                  </a:solidFill>
                </a:rPr>
                <a:t>ful</a:t>
              </a:r>
              <a:endParaRPr lang="en-GB" dirty="0">
                <a:solidFill>
                  <a:schemeClr val="bg1"/>
                </a:solidFill>
              </a:endParaRPr>
            </a:p>
          </p:txBody>
        </p:sp>
      </p:grpSp>
    </p:spTree>
    <p:extLst>
      <p:ext uri="{BB962C8B-B14F-4D97-AF65-F5344CB8AC3E}">
        <p14:creationId xmlns:p14="http://schemas.microsoft.com/office/powerpoint/2010/main" val="245842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33333E-6 -3.7037E-7 L 0.18893 -0.00417 " pathEditMode="relative" rAng="0" ptsTypes="AA">
                                      <p:cBhvr>
                                        <p:cTn id="6" dur="2000" fill="hold"/>
                                        <p:tgtEl>
                                          <p:spTgt spid="19"/>
                                        </p:tgtEl>
                                        <p:attrNameLst>
                                          <p:attrName>ppt_x</p:attrName>
                                          <p:attrName>ppt_y</p:attrName>
                                        </p:attrNameLst>
                                      </p:cBhvr>
                                      <p:rCtr x="9440" y="-208"/>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4.79167E-6 -1.11111E-6 L -0.25066 0.01134 " pathEditMode="relative" rAng="0" ptsTypes="AA">
                                      <p:cBhvr>
                                        <p:cTn id="9" dur="2000" fill="hold"/>
                                        <p:tgtEl>
                                          <p:spTgt spid="24"/>
                                        </p:tgtEl>
                                        <p:attrNameLst>
                                          <p:attrName>ppt_x</p:attrName>
                                          <p:attrName>ppt_y</p:attrName>
                                        </p:attrNameLst>
                                      </p:cBhvr>
                                      <p:rCtr x="-12539" y="556"/>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4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500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DD73B-8A76-C0A6-FCA3-A0673DA62FB0}"/>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0367D776-4A6D-8C17-37BB-D1315AAFCC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81FB892C-A443-3FF8-650F-A72D4FFA2737}"/>
              </a:ext>
            </a:extLst>
          </p:cNvPr>
          <p:cNvSpPr txBox="1">
            <a:spLocks/>
          </p:cNvSpPr>
          <p:nvPr/>
        </p:nvSpPr>
        <p:spPr>
          <a:xfrm>
            <a:off x="261254" y="1232148"/>
            <a:ext cx="11669486" cy="1111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6600" dirty="0">
                <a:solidFill>
                  <a:schemeClr val="bg1"/>
                </a:solidFill>
                <a:ea typeface="Andika"/>
                <a:cs typeface="Andika"/>
              </a:rPr>
              <a:t>reprinting</a:t>
            </a:r>
          </a:p>
        </p:txBody>
      </p:sp>
      <p:sp>
        <p:nvSpPr>
          <p:cNvPr id="14" name="Title 1">
            <a:extLst>
              <a:ext uri="{FF2B5EF4-FFF2-40B4-BE49-F238E27FC236}">
                <a16:creationId xmlns:a16="http://schemas.microsoft.com/office/drawing/2014/main" id="{9C753470-D3C7-4901-A829-2FE638E78B88}"/>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Can you label the prefix, base and suffix?</a:t>
            </a:r>
          </a:p>
        </p:txBody>
      </p:sp>
      <p:sp>
        <p:nvSpPr>
          <p:cNvPr id="2" name="Content Placeholder 2">
            <a:extLst>
              <a:ext uri="{FF2B5EF4-FFF2-40B4-BE49-F238E27FC236}">
                <a16:creationId xmlns:a16="http://schemas.microsoft.com/office/drawing/2014/main" id="{A5684959-EFC3-276C-C039-ECF7039BF9DC}"/>
              </a:ext>
            </a:extLst>
          </p:cNvPr>
          <p:cNvSpPr txBox="1">
            <a:spLocks/>
          </p:cNvSpPr>
          <p:nvPr/>
        </p:nvSpPr>
        <p:spPr>
          <a:xfrm>
            <a:off x="261254" y="3107269"/>
            <a:ext cx="2626724" cy="1111823"/>
          </a:xfrm>
          <a:prstGeom prst="roundRect">
            <a:avLst/>
          </a:prstGeom>
          <a:solidFill>
            <a:srgbClr val="0B267C"/>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re</a:t>
            </a:r>
          </a:p>
        </p:txBody>
      </p:sp>
      <p:sp>
        <p:nvSpPr>
          <p:cNvPr id="4" name="Content Placeholder 2">
            <a:extLst>
              <a:ext uri="{FF2B5EF4-FFF2-40B4-BE49-F238E27FC236}">
                <a16:creationId xmlns:a16="http://schemas.microsoft.com/office/drawing/2014/main" id="{56A0487B-0C99-D676-8A57-F22B27A31A0A}"/>
              </a:ext>
            </a:extLst>
          </p:cNvPr>
          <p:cNvSpPr txBox="1">
            <a:spLocks/>
          </p:cNvSpPr>
          <p:nvPr/>
        </p:nvSpPr>
        <p:spPr>
          <a:xfrm>
            <a:off x="3285724" y="3107268"/>
            <a:ext cx="4922324" cy="1111823"/>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print</a:t>
            </a:r>
          </a:p>
        </p:txBody>
      </p:sp>
      <p:sp>
        <p:nvSpPr>
          <p:cNvPr id="5" name="Content Placeholder 2">
            <a:extLst>
              <a:ext uri="{FF2B5EF4-FFF2-40B4-BE49-F238E27FC236}">
                <a16:creationId xmlns:a16="http://schemas.microsoft.com/office/drawing/2014/main" id="{D2AAB968-A4A0-004B-E7A7-3C26DCF9018A}"/>
              </a:ext>
            </a:extLst>
          </p:cNvPr>
          <p:cNvSpPr txBox="1">
            <a:spLocks/>
          </p:cNvSpPr>
          <p:nvPr/>
        </p:nvSpPr>
        <p:spPr>
          <a:xfrm>
            <a:off x="8605794" y="3107267"/>
            <a:ext cx="3324946" cy="1111823"/>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a:solidFill>
                  <a:schemeClr val="bg1"/>
                </a:solidFill>
                <a:latin typeface="Andika"/>
                <a:ea typeface="Andika"/>
                <a:cs typeface="Andika"/>
              </a:rPr>
              <a:t>ing</a:t>
            </a:r>
            <a:endParaRPr lang="en-GB" sz="5400" dirty="0">
              <a:solidFill>
                <a:schemeClr val="bg1"/>
              </a:solidFill>
              <a:latin typeface="Andika"/>
              <a:ea typeface="Andika"/>
              <a:cs typeface="Andika"/>
            </a:endParaRPr>
          </a:p>
        </p:txBody>
      </p:sp>
      <p:sp>
        <p:nvSpPr>
          <p:cNvPr id="7" name="Arrow: Down 6">
            <a:extLst>
              <a:ext uri="{FF2B5EF4-FFF2-40B4-BE49-F238E27FC236}">
                <a16:creationId xmlns:a16="http://schemas.microsoft.com/office/drawing/2014/main" id="{BADB0395-C43B-360A-9334-B04AE10AEB0F}"/>
              </a:ext>
            </a:extLst>
          </p:cNvPr>
          <p:cNvSpPr/>
          <p:nvPr/>
        </p:nvSpPr>
        <p:spPr>
          <a:xfrm rot="3078172">
            <a:off x="2983954" y="1981764"/>
            <a:ext cx="869244" cy="1111823"/>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Down 7">
            <a:extLst>
              <a:ext uri="{FF2B5EF4-FFF2-40B4-BE49-F238E27FC236}">
                <a16:creationId xmlns:a16="http://schemas.microsoft.com/office/drawing/2014/main" id="{9900F3F9-BE0C-116E-9421-526EFFDE6AA1}"/>
              </a:ext>
            </a:extLst>
          </p:cNvPr>
          <p:cNvSpPr/>
          <p:nvPr/>
        </p:nvSpPr>
        <p:spPr>
          <a:xfrm>
            <a:off x="5543441" y="2198768"/>
            <a:ext cx="869244" cy="997640"/>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Down 8">
            <a:extLst>
              <a:ext uri="{FF2B5EF4-FFF2-40B4-BE49-F238E27FC236}">
                <a16:creationId xmlns:a16="http://schemas.microsoft.com/office/drawing/2014/main" id="{C7916E96-1B19-221D-91A4-570183C685C7}"/>
              </a:ext>
            </a:extLst>
          </p:cNvPr>
          <p:cNvSpPr/>
          <p:nvPr/>
        </p:nvSpPr>
        <p:spPr>
          <a:xfrm rot="18932144">
            <a:off x="8169816" y="1996597"/>
            <a:ext cx="869244" cy="1111823"/>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2">
            <a:extLst>
              <a:ext uri="{FF2B5EF4-FFF2-40B4-BE49-F238E27FC236}">
                <a16:creationId xmlns:a16="http://schemas.microsoft.com/office/drawing/2014/main" id="{0B846EA8-5B16-1DAA-67B3-41E1C58B399E}"/>
              </a:ext>
            </a:extLst>
          </p:cNvPr>
          <p:cNvSpPr txBox="1">
            <a:spLocks/>
          </p:cNvSpPr>
          <p:nvPr/>
        </p:nvSpPr>
        <p:spPr>
          <a:xfrm>
            <a:off x="261254" y="4514031"/>
            <a:ext cx="2626724" cy="1111823"/>
          </a:xfrm>
          <a:prstGeom prst="roundRect">
            <a:avLst/>
          </a:prstGeom>
          <a:solidFill>
            <a:srgbClr val="0B267C"/>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prefix</a:t>
            </a:r>
          </a:p>
        </p:txBody>
      </p:sp>
      <p:sp>
        <p:nvSpPr>
          <p:cNvPr id="11" name="Content Placeholder 2">
            <a:extLst>
              <a:ext uri="{FF2B5EF4-FFF2-40B4-BE49-F238E27FC236}">
                <a16:creationId xmlns:a16="http://schemas.microsoft.com/office/drawing/2014/main" id="{10C736AA-AC47-99A8-6867-5CC692867413}"/>
              </a:ext>
            </a:extLst>
          </p:cNvPr>
          <p:cNvSpPr txBox="1">
            <a:spLocks/>
          </p:cNvSpPr>
          <p:nvPr/>
        </p:nvSpPr>
        <p:spPr>
          <a:xfrm>
            <a:off x="3285724" y="4514030"/>
            <a:ext cx="4922324" cy="1111823"/>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free base</a:t>
            </a:r>
          </a:p>
        </p:txBody>
      </p:sp>
      <p:sp>
        <p:nvSpPr>
          <p:cNvPr id="12" name="Content Placeholder 2">
            <a:extLst>
              <a:ext uri="{FF2B5EF4-FFF2-40B4-BE49-F238E27FC236}">
                <a16:creationId xmlns:a16="http://schemas.microsoft.com/office/drawing/2014/main" id="{22596944-45D8-2D4F-D294-D5EB8FED35B2}"/>
              </a:ext>
            </a:extLst>
          </p:cNvPr>
          <p:cNvSpPr txBox="1">
            <a:spLocks/>
          </p:cNvSpPr>
          <p:nvPr/>
        </p:nvSpPr>
        <p:spPr>
          <a:xfrm>
            <a:off x="8605794" y="4514029"/>
            <a:ext cx="3324946" cy="1111823"/>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suffix</a:t>
            </a:r>
          </a:p>
        </p:txBody>
      </p:sp>
    </p:spTree>
    <p:extLst>
      <p:ext uri="{BB962C8B-B14F-4D97-AF65-F5344CB8AC3E}">
        <p14:creationId xmlns:p14="http://schemas.microsoft.com/office/powerpoint/2010/main" val="2004214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7"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547103" y="484094"/>
            <a:ext cx="10945650" cy="58898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1800" dirty="0">
                <a:solidFill>
                  <a:schemeClr val="bg1"/>
                </a:solidFill>
              </a:rPr>
              <a:t>Emile, the red and purple alien, and his robotic friend, Aimee, were on an incredible adventure on Planet Zog. One day, while exploring a mysterious cave, they stumbled upon an ancient, glowing artefact.</a:t>
            </a:r>
          </a:p>
          <a:p>
            <a:pPr marL="0" indent="0">
              <a:lnSpc>
                <a:spcPct val="120000"/>
              </a:lnSpc>
              <a:buFont typeface="Arial" panose="020B0604020202020204" pitchFamily="34" charset="0"/>
              <a:buNone/>
            </a:pPr>
            <a:r>
              <a:rPr lang="en-GB" sz="1800" dirty="0">
                <a:solidFill>
                  <a:schemeClr val="bg1"/>
                </a:solidFill>
              </a:rPr>
              <a:t>This artefact was said to grant immortal life to whoever touched it. But there was a problem: it was protected by a series of impossible puzzles and traps. Emile, always a bit impatient, wanted to rush through, but Aimee knew they had to be careful.</a:t>
            </a:r>
          </a:p>
          <a:p>
            <a:pPr marL="0" indent="0">
              <a:lnSpc>
                <a:spcPct val="120000"/>
              </a:lnSpc>
              <a:buFont typeface="Arial" panose="020B0604020202020204" pitchFamily="34" charset="0"/>
              <a:buNone/>
            </a:pPr>
            <a:r>
              <a:rPr lang="en-GB" sz="1800" dirty="0">
                <a:solidFill>
                  <a:schemeClr val="bg1"/>
                </a:solidFill>
              </a:rPr>
              <a:t>"Emile, we need to solve these puzzles properly. Rushing would be immature and get us into trouble," Aimee warned.</a:t>
            </a:r>
          </a:p>
          <a:p>
            <a:pPr marL="0" indent="0">
              <a:lnSpc>
                <a:spcPct val="120000"/>
              </a:lnSpc>
              <a:buFont typeface="Arial" panose="020B0604020202020204" pitchFamily="34" charset="0"/>
              <a:buNone/>
            </a:pPr>
            <a:r>
              <a:rPr lang="en-GB" sz="1800" dirty="0">
                <a:solidFill>
                  <a:schemeClr val="bg1"/>
                </a:solidFill>
              </a:rPr>
              <a:t>Along the way, they encountered a tricky riddle that seemed immaterial at first, but actually held the key to the next step. As they progressed, they realized that working together was crucial, even if Emile was sometimes a bit impatient and Aimee had to implant ideas into his head to keep him focused.</a:t>
            </a:r>
          </a:p>
          <a:p>
            <a:pPr marL="0" indent="0">
              <a:lnSpc>
                <a:spcPct val="120000"/>
              </a:lnSpc>
              <a:buFont typeface="Arial" panose="020B0604020202020204" pitchFamily="34" charset="0"/>
              <a:buNone/>
            </a:pPr>
            <a:r>
              <a:rPr lang="en-GB" sz="1800" dirty="0">
                <a:solidFill>
                  <a:schemeClr val="bg1"/>
                </a:solidFill>
              </a:rPr>
              <a:t>The journey tested their friendship, especially when they met creatures who were a bit impolite. They learned about the cave's history, including how ancient aliens had to immigrate to Planet Zog many years ago.</a:t>
            </a:r>
          </a:p>
          <a:p>
            <a:pPr marL="0" indent="0">
              <a:lnSpc>
                <a:spcPct val="120000"/>
              </a:lnSpc>
              <a:buFont typeface="Arial" panose="020B0604020202020204" pitchFamily="34" charset="0"/>
              <a:buNone/>
            </a:pPr>
            <a:r>
              <a:rPr lang="en-GB" sz="1800" dirty="0">
                <a:solidFill>
                  <a:schemeClr val="bg1"/>
                </a:solidFill>
              </a:rPr>
              <a:t>They often made imperfect attempts at solving the puzzles, but each mistake taught them something new. The challenges seemed immeasurable, but Emile and Aimee knew that their friendship could overcome any obstacle. In the end, they discovered that the real treasure wasn't the immortal artefact, but the bond they shared.</a:t>
            </a:r>
          </a:p>
          <a:p>
            <a:pPr marL="0" indent="0">
              <a:lnSpc>
                <a:spcPct val="120000"/>
              </a:lnSpc>
              <a:buFont typeface="Arial" panose="020B0604020202020204" pitchFamily="34" charset="0"/>
              <a:buNone/>
            </a:pPr>
            <a:endParaRPr lang="en-GB" sz="1800" dirty="0">
              <a:solidFill>
                <a:schemeClr val="bg1"/>
              </a:solidFill>
            </a:endParaRPr>
          </a:p>
        </p:txBody>
      </p:sp>
      <p:sp>
        <p:nvSpPr>
          <p:cNvPr id="8" name="Title 1">
            <a:extLst>
              <a:ext uri="{FF2B5EF4-FFF2-40B4-BE49-F238E27FC236}">
                <a16:creationId xmlns:a16="http://schemas.microsoft.com/office/drawing/2014/main" id="{A88CDCE2-3B2A-030A-C44F-A9519840072E}"/>
              </a:ext>
            </a:extLst>
          </p:cNvPr>
          <p:cNvSpPr txBox="1">
            <a:spLocks/>
          </p:cNvSpPr>
          <p:nvPr/>
        </p:nvSpPr>
        <p:spPr>
          <a:xfrm>
            <a:off x="1523999" y="6155736"/>
            <a:ext cx="9144000" cy="46021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any spelling patterns?</a:t>
            </a:r>
            <a:endParaRPr lang="en-GB" u="sng" dirty="0">
              <a:solidFill>
                <a:schemeClr val="bg1"/>
              </a:solidFill>
              <a:latin typeface="+mn-lt"/>
              <a:ea typeface="Andika"/>
              <a:cs typeface="Andika"/>
            </a:endParaRPr>
          </a:p>
        </p:txBody>
      </p:sp>
    </p:spTree>
    <p:extLst>
      <p:ext uri="{BB962C8B-B14F-4D97-AF65-F5344CB8AC3E}">
        <p14:creationId xmlns:p14="http://schemas.microsoft.com/office/powerpoint/2010/main" val="2519118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7103" y="484094"/>
            <a:ext cx="10945650" cy="58898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a:normAutofit fontScale="92500" lnSpcReduction="20000"/>
          </a:bodyPr>
          <a:lstStyle/>
          <a:p>
            <a:pPr marL="0" indent="0">
              <a:lnSpc>
                <a:spcPct val="120000"/>
              </a:lnSpc>
              <a:buNone/>
            </a:pPr>
            <a:r>
              <a:rPr lang="en-GB" sz="1800" dirty="0">
                <a:solidFill>
                  <a:schemeClr val="bg1"/>
                </a:solidFill>
              </a:rPr>
              <a:t>Emile, the red and purple alien, and his robotic friend, Aimee, were on an incredible adventure on Planet Zog. One day, while exploring a mysterious cave, they stumbled upon an ancient, glowing artefact.</a:t>
            </a:r>
          </a:p>
          <a:p>
            <a:pPr marL="0" indent="0">
              <a:lnSpc>
                <a:spcPct val="120000"/>
              </a:lnSpc>
              <a:buNone/>
            </a:pPr>
            <a:r>
              <a:rPr lang="en-GB" sz="1800" dirty="0">
                <a:solidFill>
                  <a:schemeClr val="bg1"/>
                </a:solidFill>
              </a:rPr>
              <a:t>This artefact was said to grant </a:t>
            </a:r>
            <a:r>
              <a:rPr lang="en-GB" sz="1800" u="sng" dirty="0">
                <a:solidFill>
                  <a:srgbClr val="FFFF00"/>
                </a:solidFill>
              </a:rPr>
              <a:t>immortal</a:t>
            </a:r>
            <a:r>
              <a:rPr lang="en-GB" sz="1800" dirty="0">
                <a:solidFill>
                  <a:schemeClr val="bg1"/>
                </a:solidFill>
              </a:rPr>
              <a:t> life to whoever touched it. But there was a problem: it was protected by a series of </a:t>
            </a:r>
            <a:r>
              <a:rPr lang="en-GB" sz="1800" u="sng" dirty="0">
                <a:solidFill>
                  <a:srgbClr val="FFFF00"/>
                </a:solidFill>
              </a:rPr>
              <a:t>impossible</a:t>
            </a:r>
            <a:r>
              <a:rPr lang="en-GB" sz="1800" dirty="0">
                <a:solidFill>
                  <a:schemeClr val="bg1"/>
                </a:solidFill>
              </a:rPr>
              <a:t> puzzles and traps. Emile, always a bit </a:t>
            </a:r>
            <a:r>
              <a:rPr lang="en-GB" sz="1800" u="sng" dirty="0">
                <a:solidFill>
                  <a:srgbClr val="FFFF00"/>
                </a:solidFill>
              </a:rPr>
              <a:t>impatient</a:t>
            </a:r>
            <a:r>
              <a:rPr lang="en-GB" sz="1800" dirty="0">
                <a:solidFill>
                  <a:schemeClr val="bg1"/>
                </a:solidFill>
              </a:rPr>
              <a:t>, wanted to rush through, but Aimee knew they had to be careful.</a:t>
            </a:r>
          </a:p>
          <a:p>
            <a:pPr marL="0" indent="0">
              <a:lnSpc>
                <a:spcPct val="120000"/>
              </a:lnSpc>
              <a:buNone/>
            </a:pPr>
            <a:r>
              <a:rPr lang="en-GB" sz="1800" dirty="0">
                <a:solidFill>
                  <a:schemeClr val="bg1"/>
                </a:solidFill>
              </a:rPr>
              <a:t>"Emile, we need to solve these puzzles properly. Rushing would be </a:t>
            </a:r>
            <a:r>
              <a:rPr lang="en-GB" sz="1800" u="sng" dirty="0">
                <a:solidFill>
                  <a:srgbClr val="FFFF00"/>
                </a:solidFill>
              </a:rPr>
              <a:t>immature</a:t>
            </a:r>
            <a:r>
              <a:rPr lang="en-GB" sz="1800" dirty="0">
                <a:solidFill>
                  <a:schemeClr val="bg1"/>
                </a:solidFill>
              </a:rPr>
              <a:t> and get us into trouble," Aimee warned.</a:t>
            </a:r>
          </a:p>
          <a:p>
            <a:pPr marL="0" indent="0">
              <a:lnSpc>
                <a:spcPct val="120000"/>
              </a:lnSpc>
              <a:buNone/>
            </a:pPr>
            <a:r>
              <a:rPr lang="en-GB" sz="1800" dirty="0">
                <a:solidFill>
                  <a:schemeClr val="bg1"/>
                </a:solidFill>
              </a:rPr>
              <a:t>Along the way, they encountered a tricky riddle that seemed </a:t>
            </a:r>
            <a:r>
              <a:rPr lang="en-GB" sz="1800" u="sng" dirty="0">
                <a:solidFill>
                  <a:srgbClr val="FFFF00"/>
                </a:solidFill>
              </a:rPr>
              <a:t>immaterial</a:t>
            </a:r>
            <a:r>
              <a:rPr lang="en-GB" sz="1800" dirty="0">
                <a:solidFill>
                  <a:schemeClr val="bg1"/>
                </a:solidFill>
              </a:rPr>
              <a:t> at first, but actually held the key to the next step. As they progressed, they realized that working together was crucial, even if Emile was sometimes a bit </a:t>
            </a:r>
            <a:r>
              <a:rPr lang="en-GB" sz="1800" u="sng" dirty="0">
                <a:solidFill>
                  <a:srgbClr val="FFFF00"/>
                </a:solidFill>
              </a:rPr>
              <a:t>impatient</a:t>
            </a:r>
            <a:r>
              <a:rPr lang="en-GB" sz="1800" dirty="0">
                <a:solidFill>
                  <a:schemeClr val="bg1"/>
                </a:solidFill>
              </a:rPr>
              <a:t> and Aimee had to </a:t>
            </a:r>
            <a:r>
              <a:rPr lang="en-GB" sz="1800" u="sng" dirty="0">
                <a:solidFill>
                  <a:srgbClr val="FFFF00"/>
                </a:solidFill>
              </a:rPr>
              <a:t>implant</a:t>
            </a:r>
            <a:r>
              <a:rPr lang="en-GB" sz="1800" dirty="0">
                <a:solidFill>
                  <a:schemeClr val="bg1"/>
                </a:solidFill>
              </a:rPr>
              <a:t> ideas into his head to keep him focused.</a:t>
            </a:r>
          </a:p>
          <a:p>
            <a:pPr marL="0" indent="0">
              <a:lnSpc>
                <a:spcPct val="120000"/>
              </a:lnSpc>
              <a:buNone/>
            </a:pPr>
            <a:r>
              <a:rPr lang="en-GB" sz="1800" dirty="0">
                <a:solidFill>
                  <a:schemeClr val="bg1"/>
                </a:solidFill>
              </a:rPr>
              <a:t>The journey tested their friendship, especially when they met creatures who were a bit </a:t>
            </a:r>
            <a:r>
              <a:rPr lang="en-GB" sz="1800" u="sng" dirty="0">
                <a:solidFill>
                  <a:srgbClr val="FFFF00"/>
                </a:solidFill>
              </a:rPr>
              <a:t>impolite</a:t>
            </a:r>
            <a:r>
              <a:rPr lang="en-GB" sz="1800" dirty="0">
                <a:solidFill>
                  <a:schemeClr val="bg1"/>
                </a:solidFill>
              </a:rPr>
              <a:t>. They learned about the cave's history, including how ancient aliens had to </a:t>
            </a:r>
            <a:r>
              <a:rPr lang="en-GB" sz="1800" u="sng" dirty="0">
                <a:solidFill>
                  <a:srgbClr val="FFFF00"/>
                </a:solidFill>
              </a:rPr>
              <a:t>immigrate</a:t>
            </a:r>
            <a:r>
              <a:rPr lang="en-GB" sz="1800" dirty="0">
                <a:solidFill>
                  <a:schemeClr val="bg1"/>
                </a:solidFill>
              </a:rPr>
              <a:t> to Planet Zog many years ago.</a:t>
            </a:r>
          </a:p>
          <a:p>
            <a:pPr marL="0" indent="0">
              <a:lnSpc>
                <a:spcPct val="120000"/>
              </a:lnSpc>
              <a:buNone/>
            </a:pPr>
            <a:r>
              <a:rPr lang="en-GB" sz="1800" dirty="0">
                <a:solidFill>
                  <a:schemeClr val="bg1"/>
                </a:solidFill>
              </a:rPr>
              <a:t>They often made </a:t>
            </a:r>
            <a:r>
              <a:rPr lang="en-GB" sz="1800" u="sng" dirty="0">
                <a:solidFill>
                  <a:srgbClr val="FFFF00"/>
                </a:solidFill>
              </a:rPr>
              <a:t>imperfect</a:t>
            </a:r>
            <a:r>
              <a:rPr lang="en-GB" sz="1800" dirty="0">
                <a:solidFill>
                  <a:schemeClr val="bg1"/>
                </a:solidFill>
              </a:rPr>
              <a:t> attempts at solving the puzzles, but each mistake taught them something new. The challenges seemed </a:t>
            </a:r>
            <a:r>
              <a:rPr lang="en-GB" sz="1800" u="sng" dirty="0">
                <a:solidFill>
                  <a:srgbClr val="FFFF00"/>
                </a:solidFill>
              </a:rPr>
              <a:t>immeasurable</a:t>
            </a:r>
            <a:r>
              <a:rPr lang="en-GB" sz="1800" dirty="0">
                <a:solidFill>
                  <a:schemeClr val="bg1"/>
                </a:solidFill>
              </a:rPr>
              <a:t>, but Emile and Aimee knew that their friendship could overcome any obstacle. In the end, they discovered that the real treasure wasn't the </a:t>
            </a:r>
            <a:r>
              <a:rPr lang="en-GB" sz="1800" u="sng" dirty="0">
                <a:solidFill>
                  <a:srgbClr val="FFFF00"/>
                </a:solidFill>
              </a:rPr>
              <a:t>immortal</a:t>
            </a:r>
            <a:r>
              <a:rPr lang="en-GB" sz="1800" dirty="0">
                <a:solidFill>
                  <a:schemeClr val="bg1"/>
                </a:solidFill>
              </a:rPr>
              <a:t> artefact, but the bond they shared.</a:t>
            </a:r>
          </a:p>
          <a:p>
            <a:pPr marL="0" indent="0">
              <a:lnSpc>
                <a:spcPct val="120000"/>
              </a:lnSpc>
              <a:buNone/>
            </a:pPr>
            <a:endParaRPr lang="en-GB" sz="1800" dirty="0">
              <a:solidFill>
                <a:schemeClr val="bg1"/>
              </a:solidFill>
            </a:endParaRPr>
          </a:p>
        </p:txBody>
      </p:sp>
    </p:spTree>
    <p:extLst>
      <p:ext uri="{BB962C8B-B14F-4D97-AF65-F5344CB8AC3E}">
        <p14:creationId xmlns:p14="http://schemas.microsoft.com/office/powerpoint/2010/main" val="21002174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1725</Words>
  <Application>Microsoft Office PowerPoint</Application>
  <PresentationFormat>Widescreen</PresentationFormat>
  <Paragraphs>201</Paragraphs>
  <Slides>26</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Andika</vt:lpstr>
      <vt:lpstr>Aptos</vt:lpstr>
      <vt:lpstr>Arial</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prefix im-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47</cp:revision>
  <dcterms:created xsi:type="dcterms:W3CDTF">2022-05-31T09:42:07Z</dcterms:created>
  <dcterms:modified xsi:type="dcterms:W3CDTF">2026-06-03T11:14:34Z</dcterms:modified>
</cp:coreProperties>
</file>