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274" r:id="rId3"/>
    <p:sldId id="322" r:id="rId4"/>
    <p:sldId id="319" r:id="rId5"/>
    <p:sldId id="320" r:id="rId6"/>
    <p:sldId id="375" r:id="rId7"/>
    <p:sldId id="379" r:id="rId8"/>
    <p:sldId id="374" r:id="rId9"/>
    <p:sldId id="281" r:id="rId10"/>
    <p:sldId id="296" r:id="rId11"/>
    <p:sldId id="282" r:id="rId12"/>
    <p:sldId id="323" r:id="rId13"/>
    <p:sldId id="324" r:id="rId14"/>
    <p:sldId id="325" r:id="rId15"/>
    <p:sldId id="326" r:id="rId16"/>
    <p:sldId id="327" r:id="rId17"/>
    <p:sldId id="328" r:id="rId18"/>
    <p:sldId id="329" r:id="rId19"/>
    <p:sldId id="395" r:id="rId20"/>
    <p:sldId id="371" r:id="rId21"/>
    <p:sldId id="377" r:id="rId22"/>
    <p:sldId id="362" r:id="rId23"/>
    <p:sldId id="366" r:id="rId24"/>
    <p:sldId id="367" r:id="rId25"/>
    <p:sldId id="277" r:id="rId26"/>
  </p:sldIdLst>
  <p:sldSz cx="12192000" cy="6858000"/>
  <p:notesSz cx="6858000" cy="9144000"/>
  <p:embeddedFontLst>
    <p:embeddedFont>
      <p:font typeface="Andika" panose="02000000000000000000" pitchFamily="2" charset="0"/>
      <p:regular r:id="rId27"/>
      <p:bold r:id="rId28"/>
      <p:italic r:id="rId29"/>
      <p:boldItalic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0449921-AA39-444B-ADE4-10F680D79FA1}" v="4" dt="2026-06-10T11:04:35.97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50" d="100"/>
          <a:sy n="50" d="100"/>
        </p:scale>
        <p:origin x="1301" y="58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37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custSel addSld delSld modSld">
      <pc:chgData name="Glen Jones" userId="e846aaca-4b24-4b13-b0d0-f2308e16b284" providerId="ADAL" clId="{ED47ACC3-9597-4D89-A1DC-43CF280EF274}" dt="2026-06-10T11:04:35.970" v="39"/>
      <pc:docMkLst>
        <pc:docMk/>
      </pc:docMkLst>
      <pc:sldChg chg="modSp mod">
        <pc:chgData name="Glen Jones" userId="e846aaca-4b24-4b13-b0d0-f2308e16b284" providerId="ADAL" clId="{ED47ACC3-9597-4D89-A1DC-43CF280EF274}" dt="2026-06-10T11:03:00.393" v="22" actId="207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6-10T11:03:00.393" v="22" actId="207"/>
          <ac:spMkLst>
            <pc:docMk/>
            <pc:sldMk cId="4010327805" sldId="274"/>
            <ac:spMk id="2" creationId="{702E7211-B3C0-8C62-17A1-5F712D739FBA}"/>
          </ac:spMkLst>
        </pc:spChg>
      </pc:sldChg>
      <pc:sldChg chg="addSp delSp modSp mod delAnim modAnim">
        <pc:chgData name="Glen Jones" userId="e846aaca-4b24-4b13-b0d0-f2308e16b284" providerId="ADAL" clId="{ED47ACC3-9597-4D89-A1DC-43CF280EF274}" dt="2026-06-10T11:04:35.970" v="39"/>
        <pc:sldMkLst>
          <pc:docMk/>
          <pc:sldMk cId="1396995124" sldId="379"/>
        </pc:sldMkLst>
        <pc:spChg chg="add del mod">
          <ac:chgData name="Glen Jones" userId="e846aaca-4b24-4b13-b0d0-f2308e16b284" providerId="ADAL" clId="{ED47ACC3-9597-4D89-A1DC-43CF280EF274}" dt="2026-06-10T11:04:24.217" v="36" actId="478"/>
          <ac:spMkLst>
            <pc:docMk/>
            <pc:sldMk cId="1396995124" sldId="379"/>
            <ac:spMk id="3" creationId="{90424889-3C19-EA71-A02B-58E658FE99FF}"/>
          </ac:spMkLst>
        </pc:spChg>
        <pc:spChg chg="add mod">
          <ac:chgData name="Glen Jones" userId="e846aaca-4b24-4b13-b0d0-f2308e16b284" providerId="ADAL" clId="{ED47ACC3-9597-4D89-A1DC-43CF280EF274}" dt="2026-06-10T11:04:31.851" v="38" actId="1076"/>
          <ac:spMkLst>
            <pc:docMk/>
            <pc:sldMk cId="1396995124" sldId="379"/>
            <ac:spMk id="4" creationId="{550FE59C-C7D8-0AA9-8CE3-93A36FEB5C87}"/>
          </ac:spMkLst>
        </pc:spChg>
        <pc:spChg chg="mod">
          <ac:chgData name="Glen Jones" userId="e846aaca-4b24-4b13-b0d0-f2308e16b284" providerId="ADAL" clId="{ED47ACC3-9597-4D89-A1DC-43CF280EF274}" dt="2026-06-10T11:04:02.512" v="28" actId="1076"/>
          <ac:spMkLst>
            <pc:docMk/>
            <pc:sldMk cId="1396995124" sldId="379"/>
            <ac:spMk id="10" creationId="{A98A4BB9-5DD6-91BA-595C-572618BA9176}"/>
          </ac:spMkLst>
        </pc:spChg>
        <pc:spChg chg="mod">
          <ac:chgData name="Glen Jones" userId="e846aaca-4b24-4b13-b0d0-f2308e16b284" providerId="ADAL" clId="{ED47ACC3-9597-4D89-A1DC-43CF280EF274}" dt="2026-06-10T11:04:09.572" v="30" actId="1076"/>
          <ac:spMkLst>
            <pc:docMk/>
            <pc:sldMk cId="1396995124" sldId="379"/>
            <ac:spMk id="12" creationId="{A94E70AE-2B1B-E9A7-525A-2A54B8922BBD}"/>
          </ac:spMkLst>
        </pc:spChg>
        <pc:spChg chg="mod">
          <ac:chgData name="Glen Jones" userId="e846aaca-4b24-4b13-b0d0-f2308e16b284" providerId="ADAL" clId="{ED47ACC3-9597-4D89-A1DC-43CF280EF274}" dt="2026-06-10T11:04:13.865" v="31" actId="1076"/>
          <ac:spMkLst>
            <pc:docMk/>
            <pc:sldMk cId="1396995124" sldId="379"/>
            <ac:spMk id="13" creationId="{CFE43314-9CC0-4BEC-58D5-9437B035D5C7}"/>
          </ac:spMkLst>
        </pc:spChg>
        <pc:spChg chg="mod">
          <ac:chgData name="Glen Jones" userId="e846aaca-4b24-4b13-b0d0-f2308e16b284" providerId="ADAL" clId="{ED47ACC3-9597-4D89-A1DC-43CF280EF274}" dt="2026-06-10T11:04:16.673" v="32" actId="1076"/>
          <ac:spMkLst>
            <pc:docMk/>
            <pc:sldMk cId="1396995124" sldId="379"/>
            <ac:spMk id="14" creationId="{A6D71BE3-CB17-1509-6A2B-F23B3A21575B}"/>
          </ac:spMkLst>
        </pc:spChg>
        <pc:spChg chg="mod">
          <ac:chgData name="Glen Jones" userId="e846aaca-4b24-4b13-b0d0-f2308e16b284" providerId="ADAL" clId="{ED47ACC3-9597-4D89-A1DC-43CF280EF274}" dt="2026-06-10T11:04:19.137" v="33" actId="1076"/>
          <ac:spMkLst>
            <pc:docMk/>
            <pc:sldMk cId="1396995124" sldId="379"/>
            <ac:spMk id="15" creationId="{43454FE4-7E53-FB0A-169D-BC8CC030E7EF}"/>
          </ac:spMkLst>
        </pc:spChg>
        <pc:graphicFrameChg chg="mod modGraphic">
          <ac:chgData name="Glen Jones" userId="e846aaca-4b24-4b13-b0d0-f2308e16b284" providerId="ADAL" clId="{ED47ACC3-9597-4D89-A1DC-43CF280EF274}" dt="2026-06-10T11:04:05.735" v="29" actId="1076"/>
          <ac:graphicFrameMkLst>
            <pc:docMk/>
            <pc:sldMk cId="1396995124" sldId="379"/>
            <ac:graphicFrameMk id="6" creationId="{B7FECCCA-BA12-AC23-9FFC-E330B8D23A4E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64E20B9-F488-6311-088E-2742FC2135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259452" y="2545212"/>
            <a:ext cx="54365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pent</a:t>
            </a:r>
            <a:r>
              <a:rPr lang="en-GB" sz="8000" dirty="0">
                <a:solidFill>
                  <a:schemeClr val="bg1"/>
                </a:solidFill>
              </a:rPr>
              <a:t>agram</a:t>
            </a:r>
          </a:p>
        </p:txBody>
      </p:sp>
      <p:pic>
        <p:nvPicPr>
          <p:cNvPr id="9" name="Picture 8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E31D269-1817-9D83-D725-5880BA87D3A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014" y="1668689"/>
            <a:ext cx="3414947" cy="4399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1678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09FA9624-E8CA-8707-FB43-A1CBD2F6E3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11698" y="2558407"/>
            <a:ext cx="49854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hex</a:t>
            </a:r>
            <a:r>
              <a:rPr lang="en-GB" sz="8000" dirty="0">
                <a:solidFill>
                  <a:schemeClr val="bg1"/>
                </a:solidFill>
              </a:rPr>
              <a:t>agon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81" y="321648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F74E1312-5472-5761-70A3-4CCDA96B44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608108" y="1508888"/>
            <a:ext cx="525588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FFFF00"/>
                </a:solidFill>
              </a:rPr>
              <a:t>hex</a:t>
            </a:r>
            <a:r>
              <a:rPr lang="en-GB" sz="8000" dirty="0">
                <a:solidFill>
                  <a:schemeClr val="bg1"/>
                </a:solidFill>
              </a:rPr>
              <a:t>agram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004" y="276432"/>
            <a:ext cx="5512498" cy="4346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7487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0216EF82-BFE7-6BB9-FCD0-A3F9309C72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259452" y="2545212"/>
            <a:ext cx="54365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oct</a:t>
            </a:r>
            <a:r>
              <a:rPr lang="en-GB" sz="8000" dirty="0">
                <a:solidFill>
                  <a:schemeClr val="bg1"/>
                </a:solidFill>
              </a:rPr>
              <a:t>agon</a:t>
            </a:r>
          </a:p>
        </p:txBody>
      </p:sp>
      <p:pic>
        <p:nvPicPr>
          <p:cNvPr id="9" name="Picture 8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E31D269-1817-9D83-D725-5880BA87D3A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014" y="1668689"/>
            <a:ext cx="3414947" cy="4399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6314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7137FD93-D83E-CB51-DC43-8760EE711E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11698" y="2558407"/>
            <a:ext cx="49854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oct</a:t>
            </a:r>
            <a:r>
              <a:rPr lang="en-GB" sz="8000" dirty="0">
                <a:solidFill>
                  <a:schemeClr val="bg1"/>
                </a:solidFill>
              </a:rPr>
              <a:t>opus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81" y="321648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5654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9F890E34-BD98-8E74-9AE4-67CC681973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608108" y="1508888"/>
            <a:ext cx="525588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FFFF00"/>
                </a:solidFill>
              </a:rPr>
              <a:t>oct</a:t>
            </a:r>
            <a:r>
              <a:rPr lang="en-GB" sz="8000" dirty="0">
                <a:solidFill>
                  <a:schemeClr val="bg1"/>
                </a:solidFill>
              </a:rPr>
              <a:t>et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004" y="276432"/>
            <a:ext cx="5512498" cy="4346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5156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ED54B77-F2A6-2FC4-CFFB-411A466E18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259452" y="2545212"/>
            <a:ext cx="54365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dec</a:t>
            </a:r>
            <a:r>
              <a:rPr lang="en-GB" sz="8000" dirty="0">
                <a:solidFill>
                  <a:schemeClr val="bg1"/>
                </a:solidFill>
              </a:rPr>
              <a:t>agon</a:t>
            </a:r>
          </a:p>
        </p:txBody>
      </p:sp>
      <p:pic>
        <p:nvPicPr>
          <p:cNvPr id="9" name="Picture 8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E31D269-1817-9D83-D725-5880BA87D3A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014" y="1668689"/>
            <a:ext cx="3414947" cy="4399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0034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035228D2-6E74-00DA-AFA2-2D42D2A67B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11698" y="2558407"/>
            <a:ext cx="49854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dec</a:t>
            </a:r>
            <a:r>
              <a:rPr lang="en-GB" sz="8000" dirty="0">
                <a:solidFill>
                  <a:schemeClr val="bg1"/>
                </a:solidFill>
              </a:rPr>
              <a:t>athlon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81" y="321648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9850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FCB73016-4BA1-0809-3BDB-A3DB8C6CEE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608108" y="1508888"/>
            <a:ext cx="525588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FFFF00"/>
                </a:solidFill>
              </a:rPr>
              <a:t>dec</a:t>
            </a:r>
            <a:r>
              <a:rPr lang="en-GB" sz="8000" dirty="0">
                <a:solidFill>
                  <a:schemeClr val="bg1"/>
                </a:solidFill>
              </a:rPr>
              <a:t>ade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004" y="276432"/>
            <a:ext cx="5512498" cy="4346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2758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A384C-12DA-B081-E3A8-72F0347A69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-24873" y="-39872"/>
            <a:ext cx="12178352" cy="689787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/>
        </p:nvGraphicFramePr>
        <p:xfrm>
          <a:off x="3480985" y="1194991"/>
          <a:ext cx="4901752" cy="2346960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435917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</a:tblGrid>
              <a:tr h="84899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26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pent</a:t>
                      </a:r>
                      <a:endParaRPr lang="en-GB" sz="11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2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five</a:t>
                      </a:r>
                      <a:endParaRPr lang="en-GB" sz="11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26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hex</a:t>
                      </a:r>
                      <a:endParaRPr lang="en-GB" sz="11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2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six</a:t>
                      </a:r>
                      <a:endParaRPr lang="en-GB" sz="11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26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oct</a:t>
                      </a:r>
                      <a:endParaRPr lang="en-GB" sz="11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2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eight</a:t>
                      </a:r>
                      <a:endParaRPr lang="en-GB" sz="11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26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dec</a:t>
                      </a:r>
                      <a:endParaRPr lang="en-GB" sz="11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2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ten</a:t>
                      </a:r>
                      <a:r>
                        <a:rPr lang="en-GB" sz="14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1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4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agon</a:t>
                      </a:r>
                      <a:endParaRPr lang="en-GB" sz="11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5271" y="278129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464" y="0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3332792" y="370962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pentagon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53CCCB6D-E630-F7C9-4427-9C315BCEBBDC}"/>
              </a:ext>
            </a:extLst>
          </p:cNvPr>
          <p:cNvSpPr txBox="1">
            <a:spLocks/>
          </p:cNvSpPr>
          <p:nvPr/>
        </p:nvSpPr>
        <p:spPr>
          <a:xfrm>
            <a:off x="6096000" y="3708703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octagon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3332790" y="430271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hexagon 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A370D7E2-C7AE-2E81-1A17-44247180BA86}"/>
              </a:ext>
            </a:extLst>
          </p:cNvPr>
          <p:cNvSpPr txBox="1">
            <a:spLocks/>
          </p:cNvSpPr>
          <p:nvPr/>
        </p:nvSpPr>
        <p:spPr>
          <a:xfrm>
            <a:off x="6096000" y="428769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decagon</a:t>
            </a:r>
          </a:p>
        </p:txBody>
      </p:sp>
      <p:sp>
        <p:nvSpPr>
          <p:cNvPr id="20" name="rope">
            <a:extLst>
              <a:ext uri="{FF2B5EF4-FFF2-40B4-BE49-F238E27FC236}">
                <a16:creationId xmlns:a16="http://schemas.microsoft.com/office/drawing/2014/main" id="{73CB3B9A-D9B5-0DAC-67B2-A9E279B6BE2A}"/>
              </a:ext>
            </a:extLst>
          </p:cNvPr>
          <p:cNvSpPr txBox="1">
            <a:spLocks/>
          </p:cNvSpPr>
          <p:nvPr/>
        </p:nvSpPr>
        <p:spPr>
          <a:xfrm>
            <a:off x="379380" y="564004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Nonagon (9)  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E312A059-87B9-C1CA-6EE7-C06D95F8CF5E}"/>
              </a:ext>
            </a:extLst>
          </p:cNvPr>
          <p:cNvSpPr txBox="1">
            <a:spLocks/>
          </p:cNvSpPr>
          <p:nvPr/>
        </p:nvSpPr>
        <p:spPr>
          <a:xfrm>
            <a:off x="2248067" y="4943138"/>
            <a:ext cx="7367587" cy="51322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Do you know any more??</a:t>
            </a:r>
          </a:p>
        </p:txBody>
      </p:sp>
      <p:sp>
        <p:nvSpPr>
          <p:cNvPr id="8" name="rope">
            <a:extLst>
              <a:ext uri="{FF2B5EF4-FFF2-40B4-BE49-F238E27FC236}">
                <a16:creationId xmlns:a16="http://schemas.microsoft.com/office/drawing/2014/main" id="{C7D54302-F073-0D1B-A49A-5E9ACC9D7C94}"/>
              </a:ext>
            </a:extLst>
          </p:cNvPr>
          <p:cNvSpPr txBox="1">
            <a:spLocks/>
          </p:cNvSpPr>
          <p:nvPr/>
        </p:nvSpPr>
        <p:spPr>
          <a:xfrm>
            <a:off x="379380" y="626895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Undecagon (11)  </a:t>
            </a:r>
          </a:p>
        </p:txBody>
      </p:sp>
      <p:sp>
        <p:nvSpPr>
          <p:cNvPr id="21" name="rope">
            <a:extLst>
              <a:ext uri="{FF2B5EF4-FFF2-40B4-BE49-F238E27FC236}">
                <a16:creationId xmlns:a16="http://schemas.microsoft.com/office/drawing/2014/main" id="{E169DAD7-98A0-CBB5-382E-A71A090CD1AF}"/>
              </a:ext>
            </a:extLst>
          </p:cNvPr>
          <p:cNvSpPr txBox="1">
            <a:spLocks/>
          </p:cNvSpPr>
          <p:nvPr/>
        </p:nvSpPr>
        <p:spPr>
          <a:xfrm>
            <a:off x="3332790" y="567090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Dodecagon (12)  </a:t>
            </a:r>
          </a:p>
        </p:txBody>
      </p:sp>
      <p:sp>
        <p:nvSpPr>
          <p:cNvPr id="22" name="rope">
            <a:extLst>
              <a:ext uri="{FF2B5EF4-FFF2-40B4-BE49-F238E27FC236}">
                <a16:creationId xmlns:a16="http://schemas.microsoft.com/office/drawing/2014/main" id="{847F3F8D-2E67-06D7-A020-FF74FD0BC402}"/>
              </a:ext>
            </a:extLst>
          </p:cNvPr>
          <p:cNvSpPr txBox="1">
            <a:spLocks/>
          </p:cNvSpPr>
          <p:nvPr/>
        </p:nvSpPr>
        <p:spPr>
          <a:xfrm>
            <a:off x="3332790" y="626266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Tridecagon (13)  </a:t>
            </a:r>
          </a:p>
        </p:txBody>
      </p:sp>
      <p:sp>
        <p:nvSpPr>
          <p:cNvPr id="23" name="rope">
            <a:extLst>
              <a:ext uri="{FF2B5EF4-FFF2-40B4-BE49-F238E27FC236}">
                <a16:creationId xmlns:a16="http://schemas.microsoft.com/office/drawing/2014/main" id="{F6B19976-BE02-4693-320B-13688B7A331C}"/>
              </a:ext>
            </a:extLst>
          </p:cNvPr>
          <p:cNvSpPr txBox="1">
            <a:spLocks/>
          </p:cNvSpPr>
          <p:nvPr/>
        </p:nvSpPr>
        <p:spPr>
          <a:xfrm>
            <a:off x="6195888" y="567620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Tetradecagon (14)  </a:t>
            </a:r>
          </a:p>
        </p:txBody>
      </p:sp>
      <p:sp>
        <p:nvSpPr>
          <p:cNvPr id="24" name="rope">
            <a:extLst>
              <a:ext uri="{FF2B5EF4-FFF2-40B4-BE49-F238E27FC236}">
                <a16:creationId xmlns:a16="http://schemas.microsoft.com/office/drawing/2014/main" id="{91E5468C-17A2-2A44-8BAC-D6CA6FC44CF2}"/>
              </a:ext>
            </a:extLst>
          </p:cNvPr>
          <p:cNvSpPr txBox="1">
            <a:spLocks/>
          </p:cNvSpPr>
          <p:nvPr/>
        </p:nvSpPr>
        <p:spPr>
          <a:xfrm>
            <a:off x="6195888" y="624827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Pentadecagon (15)  </a:t>
            </a:r>
          </a:p>
        </p:txBody>
      </p:sp>
      <p:sp>
        <p:nvSpPr>
          <p:cNvPr id="25" name="rope">
            <a:extLst>
              <a:ext uri="{FF2B5EF4-FFF2-40B4-BE49-F238E27FC236}">
                <a16:creationId xmlns:a16="http://schemas.microsoft.com/office/drawing/2014/main" id="{C8E7063E-DE06-A415-8CD4-F792F7791CBE}"/>
              </a:ext>
            </a:extLst>
          </p:cNvPr>
          <p:cNvSpPr txBox="1">
            <a:spLocks/>
          </p:cNvSpPr>
          <p:nvPr/>
        </p:nvSpPr>
        <p:spPr>
          <a:xfrm>
            <a:off x="9102453" y="564004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Hectogon (100)  </a:t>
            </a:r>
          </a:p>
        </p:txBody>
      </p:sp>
      <p:sp>
        <p:nvSpPr>
          <p:cNvPr id="26" name="rope">
            <a:extLst>
              <a:ext uri="{FF2B5EF4-FFF2-40B4-BE49-F238E27FC236}">
                <a16:creationId xmlns:a16="http://schemas.microsoft.com/office/drawing/2014/main" id="{AC7F4FF5-7F72-A1B6-75F0-8F37F07E4C01}"/>
              </a:ext>
            </a:extLst>
          </p:cNvPr>
          <p:cNvSpPr txBox="1">
            <a:spLocks/>
          </p:cNvSpPr>
          <p:nvPr/>
        </p:nvSpPr>
        <p:spPr>
          <a:xfrm>
            <a:off x="9102453" y="621211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Chiliagon (1,000)  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3" grpId="0" animBg="1"/>
      <p:bldP spid="20" grpId="0" animBg="1"/>
      <p:bldP spid="27" grpId="0" animBg="1"/>
      <p:bldP spid="8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F8747B8-9BFF-1DE6-4F59-51DC1616CA9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13895" y="1963668"/>
            <a:ext cx="10022889" cy="204904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 - </a:t>
            </a:r>
            <a:br>
              <a:rPr lang="en-GB" sz="4800" dirty="0"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4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quad, </a:t>
            </a: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pent, hex, oct and dec.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3131CE91-5A35-890F-A945-721AAF94253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8F1C2B07-5DB8-72EA-3F72-C67CF01BEF1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5DFFDCE1-F270-5749-542D-B66BF8ECB6C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4766 0.5106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83" y="2553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19 -0.0405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02" y="-20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E8313-2CA5-26FE-F868-343A7BF9BD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2EC9423-3912-2502-BE2C-F4E8A256AC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2A767535-8233-FE98-B6E3-A2C3A980F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9B62CFE-AF2C-1EE9-B950-5C462A57CE8A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3F83C38F-E514-AD43-5C82-55231C515B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19D85F-42E5-5756-D3F0-EA2CF6B4218A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Aimee landed near a peculiar structure resembling a pantagram in a landscape covered in haxagons.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C14940E-2BB1-3A30-E74C-66C11A305CF8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A49BD6-1A52-1ECE-E50A-947D5DF34863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ABDBE86-4404-80C7-A688-DC09738B93E5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Aimee landed near a peculiar structure resembling a pentagram in a landscape covered in hexagons.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39AFE-6CAB-AAF5-B474-BB19417B619E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Aimee landed near a peculiar structure resembling a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pentagram</a:t>
            </a:r>
            <a:r>
              <a:rPr lang="en-GB" sz="3200" dirty="0">
                <a:solidFill>
                  <a:schemeClr val="bg1"/>
                </a:solidFill>
              </a:rPr>
              <a:t> in a landscape covered in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hexagons</a:t>
            </a:r>
            <a:r>
              <a:rPr lang="en-GB" sz="3200" dirty="0">
                <a:solidFill>
                  <a:schemeClr val="bg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55862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E2A26A-17AC-BC9E-430F-FE0FCD9072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20FE1587-C44C-DCFE-CA88-5363DD3156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CF21958-D644-E067-9C80-CBEE748389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FF09D0FD-2D68-AC38-B86A-6A5341F4E8C1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CEFA1D9-D3C6-E6D8-38F0-49E8FBC8EF1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C6F29D8-32BA-6961-9C3F-3A937B8FD63B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Emile and Aimee encountered an otagon-shaped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celestial body inhabited by friendly otopuses.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28C3168-4685-6341-2B19-ABD6C4FE2333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7683C56-0E92-B26F-86A4-64F9FB7ED55F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DCC143F-0D58-21F0-F885-87D3E67AFB01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Emile and Aimee encountered an octagon-shaped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celestial body inhabited by friendly octopuses.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F2B348-AF22-E29F-1DC6-D14C1C914B32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Emile and Aimee encountered an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octagon-shaped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celestial body inhabited by friendly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octopuses</a:t>
            </a:r>
            <a:r>
              <a:rPr lang="en-GB" sz="3200" dirty="0">
                <a:solidFill>
                  <a:schemeClr val="bg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351552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BEAF348-75AC-314F-C8F0-9A9C6AEAF0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3" y="-6908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1054" y="376544"/>
            <a:ext cx="8709891" cy="1613919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this week’s spellings.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2 minutes to memorise all the words!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2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EF093177-224D-CD3F-4504-48983DBD58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95F3F73-9157-1779-B8B5-EA371EF001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2658" y="2183634"/>
            <a:ext cx="3267562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pentagon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pentagram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hexagon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hexagram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octagon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62ECA07-1EEB-5092-14AB-BFB26A4EAA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38628" y="2183634"/>
            <a:ext cx="4260338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octopus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octet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decagon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decathlon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decade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937383" y="1810100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many can you remember?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7707" y="2160302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4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4534" y="2155745"/>
            <a:ext cx="2816827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6938" indent="-896938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6.	??</a:t>
            </a:r>
          </a:p>
          <a:p>
            <a:pPr marL="896938" indent="-896938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7.	?? </a:t>
            </a:r>
          </a:p>
          <a:p>
            <a:pPr marL="896938" indent="-896938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8.	?? </a:t>
            </a:r>
          </a:p>
          <a:p>
            <a:pPr marL="896938" indent="-896938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896938" indent="-896938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8EA738D5-145D-7DBF-FB2A-291406B6A9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many did you remember?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FA123C3-D22D-7DEC-63DE-F24684845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2910" y="1503648"/>
            <a:ext cx="2816827" cy="475212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5F220BE-6FD0-3EA3-D5FF-1A53AB6753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2658" y="2183634"/>
            <a:ext cx="3267562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pentagon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pentagram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hexagon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hexagram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octagon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8700E09-6A42-0BAE-A23B-ECBC2FE16E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38628" y="2183634"/>
            <a:ext cx="4260338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octopus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octet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decagon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decathlon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decade</a:t>
            </a:r>
          </a:p>
        </p:txBody>
      </p:sp>
    </p:spTree>
    <p:extLst>
      <p:ext uri="{BB962C8B-B14F-4D97-AF65-F5344CB8AC3E}">
        <p14:creationId xmlns:p14="http://schemas.microsoft.com/office/powerpoint/2010/main" val="10676477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002159AA-CB47-3B19-A230-FD90C2765F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037EF42-1BA4-51AE-04C7-CAF36FEE4C8D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A2CA3BF8-AF8C-7E52-0655-E372013DF06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2658" y="2183634"/>
            <a:ext cx="3267562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pentagon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pentagram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hexagon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hexagram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octagon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38628" y="2183634"/>
            <a:ext cx="4260338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octopus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octet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decagon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decathlon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decade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6B414E9-6399-FF8C-01BE-A4808575B0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61017A3F-78B7-8A74-6BB2-129502F4A4CC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4E4FABFC-2085-C538-E3FA-822D9427C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53099" y="2935509"/>
            <a:ext cx="2438901" cy="3142355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B9AABA81-1AC8-7326-F59D-09A96A0D4102}"/>
              </a:ext>
            </a:extLst>
          </p:cNvPr>
          <p:cNvSpPr txBox="1">
            <a:spLocks/>
          </p:cNvSpPr>
          <p:nvPr/>
        </p:nvSpPr>
        <p:spPr>
          <a:xfrm>
            <a:off x="2673531" y="2528430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uni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D760BD-D356-69A6-FEC8-A514657CEB0F}"/>
              </a:ext>
            </a:extLst>
          </p:cNvPr>
          <p:cNvSpPr txBox="1">
            <a:spLocks/>
          </p:cNvSpPr>
          <p:nvPr/>
        </p:nvSpPr>
        <p:spPr>
          <a:xfrm>
            <a:off x="7271655" y="2528429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one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6BCEB91-2992-5FCF-D879-0D2BB756E4B6}"/>
              </a:ext>
            </a:extLst>
          </p:cNvPr>
          <p:cNvSpPr txBox="1">
            <a:spLocks/>
          </p:cNvSpPr>
          <p:nvPr/>
        </p:nvSpPr>
        <p:spPr>
          <a:xfrm>
            <a:off x="2673531" y="3622180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44EC6DBA-5E46-A8EC-0A23-7BCC1F454650}"/>
              </a:ext>
            </a:extLst>
          </p:cNvPr>
          <p:cNvSpPr txBox="1">
            <a:spLocks/>
          </p:cNvSpPr>
          <p:nvPr/>
        </p:nvSpPr>
        <p:spPr>
          <a:xfrm>
            <a:off x="2673531" y="4708588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tri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182279D-46FF-4C83-F5C9-45B92B82705D}"/>
              </a:ext>
            </a:extLst>
          </p:cNvPr>
          <p:cNvSpPr txBox="1">
            <a:spLocks/>
          </p:cNvSpPr>
          <p:nvPr/>
        </p:nvSpPr>
        <p:spPr>
          <a:xfrm>
            <a:off x="7271655" y="4684659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three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5DD185C-E481-9B32-4B47-FB8789E66586}"/>
              </a:ext>
            </a:extLst>
          </p:cNvPr>
          <p:cNvSpPr txBox="1">
            <a:spLocks/>
          </p:cNvSpPr>
          <p:nvPr/>
        </p:nvSpPr>
        <p:spPr>
          <a:xfrm>
            <a:off x="2673531" y="5784064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quad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C409DF2F-31B1-F72C-19AE-2F88A0C94048}"/>
              </a:ext>
            </a:extLst>
          </p:cNvPr>
          <p:cNvSpPr txBox="1">
            <a:spLocks/>
          </p:cNvSpPr>
          <p:nvPr/>
        </p:nvSpPr>
        <p:spPr>
          <a:xfrm>
            <a:off x="7271655" y="5807966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four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45568D2-F17F-32F2-A8A6-F3857A64B9B9}"/>
              </a:ext>
            </a:extLst>
          </p:cNvPr>
          <p:cNvSpPr txBox="1"/>
          <p:nvPr/>
        </p:nvSpPr>
        <p:spPr>
          <a:xfrm>
            <a:off x="5225142" y="2552358"/>
            <a:ext cx="1776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/>
              <a:t>means</a:t>
            </a:r>
            <a:endParaRPr lang="en-GB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6719CC2-6EE3-D6ED-50A6-52B9BDD2EA27}"/>
              </a:ext>
            </a:extLst>
          </p:cNvPr>
          <p:cNvSpPr txBox="1"/>
          <p:nvPr/>
        </p:nvSpPr>
        <p:spPr>
          <a:xfrm>
            <a:off x="5225142" y="3622180"/>
            <a:ext cx="1776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/>
              <a:t>means</a:t>
            </a:r>
            <a:endParaRPr lang="en-GB" dirty="0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2022E9A-A5EB-D814-8196-33A1F5F10D74}"/>
              </a:ext>
            </a:extLst>
          </p:cNvPr>
          <p:cNvSpPr txBox="1">
            <a:spLocks/>
          </p:cNvSpPr>
          <p:nvPr/>
        </p:nvSpPr>
        <p:spPr>
          <a:xfrm>
            <a:off x="7271655" y="3635151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two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A68D5E4-B2E2-01F7-C630-0DB5B8805EE9}"/>
              </a:ext>
            </a:extLst>
          </p:cNvPr>
          <p:cNvSpPr txBox="1"/>
          <p:nvPr/>
        </p:nvSpPr>
        <p:spPr>
          <a:xfrm>
            <a:off x="5231696" y="4708588"/>
            <a:ext cx="1776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/>
              <a:t>means</a:t>
            </a:r>
            <a:endParaRPr lang="en-GB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AD2C322-DFC0-CFF0-719E-58134E438C6F}"/>
              </a:ext>
            </a:extLst>
          </p:cNvPr>
          <p:cNvSpPr txBox="1"/>
          <p:nvPr/>
        </p:nvSpPr>
        <p:spPr>
          <a:xfrm>
            <a:off x="5225142" y="5778410"/>
            <a:ext cx="1776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/>
              <a:t>means</a:t>
            </a:r>
            <a:endParaRPr lang="en-GB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CB7096EC-C0A6-D35E-68BF-C3473049B38F}"/>
              </a:ext>
            </a:extLst>
          </p:cNvPr>
          <p:cNvSpPr txBox="1">
            <a:spLocks/>
          </p:cNvSpPr>
          <p:nvPr/>
        </p:nvSpPr>
        <p:spPr>
          <a:xfrm>
            <a:off x="461555" y="355846"/>
            <a:ext cx="11295016" cy="1995468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 you remember that words starting 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uni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, 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,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600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tri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  or </a:t>
            </a:r>
            <a:r>
              <a:rPr lang="en-GB" sz="3600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quad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 indicate that they relate to a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number?</a:t>
            </a:r>
          </a:p>
          <a:p>
            <a:pPr algn="ctr"/>
            <a:endParaRPr lang="en-GB" sz="3600" u="sng" dirty="0">
              <a:solidFill>
                <a:schemeClr val="bg1"/>
              </a:solidFill>
              <a:latin typeface="+mn-lt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3600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Can you remember which numbers?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63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6" grpId="0" animBg="1"/>
      <p:bldP spid="17" grpId="0" animBg="1"/>
      <p:bldP spid="19" grpId="0" animBg="1"/>
      <p:bldP spid="20" grpId="0" animBg="1"/>
      <p:bldP spid="2" grpId="0" build="allAtOnce"/>
      <p:bldP spid="21" grpId="0"/>
      <p:bldP spid="22" grpId="0" animBg="1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6D7C62B9-7D2E-FA17-0C53-EBFBECC861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461555" y="355846"/>
            <a:ext cx="10529128" cy="151493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Words starting 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pent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, 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hex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,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600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oct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 and </a:t>
            </a:r>
            <a:r>
              <a:rPr lang="en-GB" sz="3600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dec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 indicate that they relate to a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number as well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!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117114"/>
            <a:ext cx="11469189" cy="828842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 words that start like this?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287994"/>
            <a:ext cx="1484859" cy="191313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B9AABA81-1AC8-7326-F59D-09A96A0D4102}"/>
              </a:ext>
            </a:extLst>
          </p:cNvPr>
          <p:cNvSpPr txBox="1">
            <a:spLocks/>
          </p:cNvSpPr>
          <p:nvPr/>
        </p:nvSpPr>
        <p:spPr>
          <a:xfrm>
            <a:off x="3853543" y="3192294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pentagon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D760BD-D356-69A6-FEC8-A514657CEB0F}"/>
              </a:ext>
            </a:extLst>
          </p:cNvPr>
          <p:cNvSpPr txBox="1">
            <a:spLocks/>
          </p:cNvSpPr>
          <p:nvPr/>
        </p:nvSpPr>
        <p:spPr>
          <a:xfrm>
            <a:off x="6392091" y="3192294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pentagram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D8490F0-72E3-9882-F184-44E254A3E58E}"/>
              </a:ext>
            </a:extLst>
          </p:cNvPr>
          <p:cNvSpPr txBox="1">
            <a:spLocks/>
          </p:cNvSpPr>
          <p:nvPr/>
        </p:nvSpPr>
        <p:spPr>
          <a:xfrm>
            <a:off x="3853543" y="4051288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hexagon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F2AB6A7-AB37-C9CC-DF57-11F9DABACCAF}"/>
              </a:ext>
            </a:extLst>
          </p:cNvPr>
          <p:cNvSpPr txBox="1">
            <a:spLocks/>
          </p:cNvSpPr>
          <p:nvPr/>
        </p:nvSpPr>
        <p:spPr>
          <a:xfrm>
            <a:off x="6392091" y="4051288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hexagram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44EC6DBA-5E46-A8EC-0A23-7BCC1F454650}"/>
              </a:ext>
            </a:extLst>
          </p:cNvPr>
          <p:cNvSpPr txBox="1">
            <a:spLocks/>
          </p:cNvSpPr>
          <p:nvPr/>
        </p:nvSpPr>
        <p:spPr>
          <a:xfrm>
            <a:off x="2621280" y="4910282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octagon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182279D-46FF-4C83-F5C9-45B92B82705D}"/>
              </a:ext>
            </a:extLst>
          </p:cNvPr>
          <p:cNvSpPr txBox="1">
            <a:spLocks/>
          </p:cNvSpPr>
          <p:nvPr/>
        </p:nvSpPr>
        <p:spPr>
          <a:xfrm>
            <a:off x="5159828" y="4910282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octopus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8745DBC-0C63-5E8C-EF00-FE147AE32AEC}"/>
              </a:ext>
            </a:extLst>
          </p:cNvPr>
          <p:cNvSpPr txBox="1">
            <a:spLocks/>
          </p:cNvSpPr>
          <p:nvPr/>
        </p:nvSpPr>
        <p:spPr>
          <a:xfrm>
            <a:off x="7698376" y="4910282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octet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5DD185C-E481-9B32-4B47-FB8789E66586}"/>
              </a:ext>
            </a:extLst>
          </p:cNvPr>
          <p:cNvSpPr txBox="1">
            <a:spLocks/>
          </p:cNvSpPr>
          <p:nvPr/>
        </p:nvSpPr>
        <p:spPr>
          <a:xfrm>
            <a:off x="5159828" y="5770099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decagon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C409DF2F-31B1-F72C-19AE-2F88A0C94048}"/>
              </a:ext>
            </a:extLst>
          </p:cNvPr>
          <p:cNvSpPr txBox="1">
            <a:spLocks/>
          </p:cNvSpPr>
          <p:nvPr/>
        </p:nvSpPr>
        <p:spPr>
          <a:xfrm>
            <a:off x="7698376" y="5770099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decathlon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0727A753-CF55-8CBE-EF06-BED88D8D9D40}"/>
              </a:ext>
            </a:extLst>
          </p:cNvPr>
          <p:cNvSpPr txBox="1">
            <a:spLocks/>
          </p:cNvSpPr>
          <p:nvPr/>
        </p:nvSpPr>
        <p:spPr>
          <a:xfrm>
            <a:off x="2621280" y="5770099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decade</a:t>
            </a:r>
          </a:p>
        </p:txBody>
      </p:sp>
    </p:spTree>
    <p:extLst>
      <p:ext uri="{BB962C8B-B14F-4D97-AF65-F5344CB8AC3E}">
        <p14:creationId xmlns:p14="http://schemas.microsoft.com/office/powerpoint/2010/main" val="4288199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10" grpId="0" animBg="1"/>
      <p:bldP spid="11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, background pattern&#10;&#10;Description automatically generated">
            <a:extLst>
              <a:ext uri="{FF2B5EF4-FFF2-40B4-BE49-F238E27FC236}">
                <a16:creationId xmlns:a16="http://schemas.microsoft.com/office/drawing/2014/main" id="{9880F585-469B-F2C1-7DA6-7203A93E85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287994"/>
            <a:ext cx="1484859" cy="191313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B9AABA81-1AC8-7326-F59D-09A96A0D4102}"/>
              </a:ext>
            </a:extLst>
          </p:cNvPr>
          <p:cNvSpPr txBox="1">
            <a:spLocks/>
          </p:cNvSpPr>
          <p:nvPr/>
        </p:nvSpPr>
        <p:spPr>
          <a:xfrm>
            <a:off x="2760618" y="1140601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pent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D760BD-D356-69A6-FEC8-A514657CEB0F}"/>
              </a:ext>
            </a:extLst>
          </p:cNvPr>
          <p:cNvSpPr txBox="1">
            <a:spLocks/>
          </p:cNvSpPr>
          <p:nvPr/>
        </p:nvSpPr>
        <p:spPr>
          <a:xfrm>
            <a:off x="7358742" y="1140600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five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6BCEB91-2992-5FCF-D879-0D2BB756E4B6}"/>
              </a:ext>
            </a:extLst>
          </p:cNvPr>
          <p:cNvSpPr txBox="1">
            <a:spLocks/>
          </p:cNvSpPr>
          <p:nvPr/>
        </p:nvSpPr>
        <p:spPr>
          <a:xfrm>
            <a:off x="2760618" y="2234351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hex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44EC6DBA-5E46-A8EC-0A23-7BCC1F454650}"/>
              </a:ext>
            </a:extLst>
          </p:cNvPr>
          <p:cNvSpPr txBox="1">
            <a:spLocks/>
          </p:cNvSpPr>
          <p:nvPr/>
        </p:nvSpPr>
        <p:spPr>
          <a:xfrm>
            <a:off x="2760618" y="3320759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oct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182279D-46FF-4C83-F5C9-45B92B82705D}"/>
              </a:ext>
            </a:extLst>
          </p:cNvPr>
          <p:cNvSpPr txBox="1">
            <a:spLocks/>
          </p:cNvSpPr>
          <p:nvPr/>
        </p:nvSpPr>
        <p:spPr>
          <a:xfrm>
            <a:off x="7358742" y="3296830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eight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5DD185C-E481-9B32-4B47-FB8789E66586}"/>
              </a:ext>
            </a:extLst>
          </p:cNvPr>
          <p:cNvSpPr txBox="1">
            <a:spLocks/>
          </p:cNvSpPr>
          <p:nvPr/>
        </p:nvSpPr>
        <p:spPr>
          <a:xfrm>
            <a:off x="2760618" y="4396235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dec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C409DF2F-31B1-F72C-19AE-2F88A0C94048}"/>
              </a:ext>
            </a:extLst>
          </p:cNvPr>
          <p:cNvSpPr txBox="1">
            <a:spLocks/>
          </p:cNvSpPr>
          <p:nvPr/>
        </p:nvSpPr>
        <p:spPr>
          <a:xfrm>
            <a:off x="7358742" y="4420137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45568D2-F17F-32F2-A8A6-F3857A64B9B9}"/>
              </a:ext>
            </a:extLst>
          </p:cNvPr>
          <p:cNvSpPr txBox="1"/>
          <p:nvPr/>
        </p:nvSpPr>
        <p:spPr>
          <a:xfrm>
            <a:off x="5312229" y="1164529"/>
            <a:ext cx="1776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/>
              <a:t>means</a:t>
            </a:r>
            <a:endParaRPr lang="en-GB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6719CC2-6EE3-D6ED-50A6-52B9BDD2EA27}"/>
              </a:ext>
            </a:extLst>
          </p:cNvPr>
          <p:cNvSpPr txBox="1"/>
          <p:nvPr/>
        </p:nvSpPr>
        <p:spPr>
          <a:xfrm>
            <a:off x="5312229" y="2234351"/>
            <a:ext cx="1776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/>
              <a:t>means</a:t>
            </a:r>
            <a:endParaRPr lang="en-GB" dirty="0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2022E9A-A5EB-D814-8196-33A1F5F10D74}"/>
              </a:ext>
            </a:extLst>
          </p:cNvPr>
          <p:cNvSpPr txBox="1">
            <a:spLocks/>
          </p:cNvSpPr>
          <p:nvPr/>
        </p:nvSpPr>
        <p:spPr>
          <a:xfrm>
            <a:off x="7358742" y="2247322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six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A68D5E4-B2E2-01F7-C630-0DB5B8805EE9}"/>
              </a:ext>
            </a:extLst>
          </p:cNvPr>
          <p:cNvSpPr txBox="1"/>
          <p:nvPr/>
        </p:nvSpPr>
        <p:spPr>
          <a:xfrm>
            <a:off x="5318783" y="3320759"/>
            <a:ext cx="1776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/>
              <a:t>means</a:t>
            </a:r>
            <a:endParaRPr lang="en-GB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AD2C322-DFC0-CFF0-719E-58134E438C6F}"/>
              </a:ext>
            </a:extLst>
          </p:cNvPr>
          <p:cNvSpPr txBox="1"/>
          <p:nvPr/>
        </p:nvSpPr>
        <p:spPr>
          <a:xfrm>
            <a:off x="5312229" y="4390581"/>
            <a:ext cx="1776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/>
              <a:t>means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46662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6" grpId="0" animBg="1"/>
      <p:bldP spid="17" grpId="0" animBg="1"/>
      <p:bldP spid="19" grpId="0" animBg="1"/>
      <p:bldP spid="20" grpId="0" animBg="1"/>
      <p:bldP spid="2" grpId="0"/>
      <p:bldP spid="21" grpId="0"/>
      <p:bldP spid="22" grpId="0" animBg="1"/>
      <p:bldP spid="23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FF80DB8-F7CF-65B0-0168-9865F0B73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6837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5B5DF22B-32E9-E737-EF6B-18CFCDBB7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857" y="1778636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2923140" y="4938534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A678F9-FB90-F46C-10B0-0AE76CF5586F}"/>
              </a:ext>
            </a:extLst>
          </p:cNvPr>
          <p:cNvSpPr txBox="1"/>
          <p:nvPr/>
        </p:nvSpPr>
        <p:spPr>
          <a:xfrm>
            <a:off x="3962757" y="2414768"/>
            <a:ext cx="7639291" cy="2062103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prefix </a:t>
            </a:r>
            <a:r>
              <a:rPr lang="en-GB" sz="32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pent</a:t>
            </a:r>
            <a:r>
              <a:rPr lang="en-GB" sz="32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five, </a:t>
            </a: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2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hex</a:t>
            </a:r>
            <a:r>
              <a:rPr lang="en-GB" sz="32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six, okta means eight and </a:t>
            </a:r>
            <a:endParaRPr lang="en-GB" sz="32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pPr algn="ctr"/>
            <a:r>
              <a:rPr lang="en-GB" sz="32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deka</a:t>
            </a:r>
            <a:r>
              <a:rPr lang="en-GB" sz="32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ten </a:t>
            </a: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in ancient Greek . </a:t>
            </a:r>
          </a:p>
        </p:txBody>
      </p:sp>
      <p:pic>
        <p:nvPicPr>
          <p:cNvPr id="2" name="Picture 1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91EA280-674F-471A-B2E2-C47F8A6E49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203" y="4211433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6431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95F3F4-58AA-4DD1-6743-D3EF33F18C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lag of Greece | Britannica">
            <a:extLst>
              <a:ext uri="{FF2B5EF4-FFF2-40B4-BE49-F238E27FC236}">
                <a16:creationId xmlns:a16="http://schemas.microsoft.com/office/drawing/2014/main" id="{11C93523-E3BE-2735-FB42-FC45433494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7FECCCA-BA12-AC23-9FFC-E330B8D23A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8776122"/>
              </p:ext>
            </p:extLst>
          </p:nvPr>
        </p:nvGraphicFramePr>
        <p:xfrm>
          <a:off x="289560" y="972917"/>
          <a:ext cx="11612880" cy="53246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70960">
                  <a:extLst>
                    <a:ext uri="{9D8B030D-6E8A-4147-A177-3AD203B41FA5}">
                      <a16:colId xmlns:a16="http://schemas.microsoft.com/office/drawing/2014/main" val="2588246991"/>
                    </a:ext>
                  </a:extLst>
                </a:gridCol>
                <a:gridCol w="3870960">
                  <a:extLst>
                    <a:ext uri="{9D8B030D-6E8A-4147-A177-3AD203B41FA5}">
                      <a16:colId xmlns:a16="http://schemas.microsoft.com/office/drawing/2014/main" val="203282638"/>
                    </a:ext>
                  </a:extLst>
                </a:gridCol>
                <a:gridCol w="3870960">
                  <a:extLst>
                    <a:ext uri="{9D8B030D-6E8A-4147-A177-3AD203B41FA5}">
                      <a16:colId xmlns:a16="http://schemas.microsoft.com/office/drawing/2014/main" val="3744784436"/>
                    </a:ext>
                  </a:extLst>
                </a:gridCol>
              </a:tblGrid>
              <a:tr h="302038">
                <a:tc>
                  <a:txBody>
                    <a:bodyPr/>
                    <a:lstStyle/>
                    <a:p>
                      <a:r>
                        <a:rPr lang="en-GB" sz="2000" dirty="0"/>
                        <a:t>Prefix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Origin meaning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Spelling words</a:t>
                      </a:r>
                      <a:endParaRPr lang="en-GB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5010103"/>
                  </a:ext>
                </a:extLst>
              </a:tr>
              <a:tr h="10691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200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quad-</a:t>
                      </a:r>
                      <a:endParaRPr lang="en-GB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200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Latin - four, four times, having four, consisting of four.</a:t>
                      </a:r>
                      <a:endParaRPr lang="en-GB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200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quadbike, quadrilateral</a:t>
                      </a:r>
                      <a:endParaRPr lang="en-GB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04265393"/>
                  </a:ext>
                </a:extLst>
              </a:tr>
              <a:tr h="10691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200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pent-</a:t>
                      </a:r>
                      <a:endParaRPr lang="en-GB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200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From Greek </a:t>
                      </a:r>
                      <a:r>
                        <a:rPr lang="en-AU" sz="2000" i="1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penta</a:t>
                      </a:r>
                      <a:r>
                        <a:rPr lang="en-AU" sz="200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- meaning five, containing five.</a:t>
                      </a:r>
                      <a:endParaRPr lang="en-GB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200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pentagon, pentagram</a:t>
                      </a:r>
                      <a:endParaRPr lang="en-GB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35951878"/>
                  </a:ext>
                </a:extLst>
              </a:tr>
              <a:tr h="7465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200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hex- </a:t>
                      </a:r>
                      <a:endParaRPr lang="en-GB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200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From Greek </a:t>
                      </a:r>
                      <a:r>
                        <a:rPr lang="en-AU" sz="2000" i="1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hexa</a:t>
                      </a:r>
                      <a:r>
                        <a:rPr lang="en-AU" sz="200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- meaning six.</a:t>
                      </a:r>
                      <a:endParaRPr lang="en-GB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200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hexagon, hexagram </a:t>
                      </a:r>
                      <a:endParaRPr lang="en-GB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61625328"/>
                  </a:ext>
                </a:extLst>
              </a:tr>
              <a:tr h="9493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200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oct-</a:t>
                      </a:r>
                      <a:endParaRPr lang="en-GB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200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From Greek </a:t>
                      </a:r>
                      <a:r>
                        <a:rPr lang="en-AU" sz="2000" i="1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okta-</a:t>
                      </a:r>
                      <a:r>
                        <a:rPr lang="en-AU" sz="200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 meaning eight.</a:t>
                      </a:r>
                      <a:endParaRPr lang="en-GB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200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octagon, octopus, octet</a:t>
                      </a:r>
                      <a:endParaRPr lang="en-GB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00968906"/>
                  </a:ext>
                </a:extLst>
              </a:tr>
              <a:tr h="10941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200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dec-</a:t>
                      </a:r>
                      <a:endParaRPr lang="en-GB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2000" i="1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From Greek deka</a:t>
                      </a:r>
                      <a:r>
                        <a:rPr lang="en-AU" sz="200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meaning ten.</a:t>
                      </a:r>
                      <a:endParaRPr lang="en-GB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200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decagon, decathlon, decade</a:t>
                      </a:r>
                      <a:endParaRPr lang="en-GB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87551909"/>
                  </a:ext>
                </a:extLst>
              </a:tr>
            </a:tbl>
          </a:graphicData>
        </a:graphic>
      </p:graphicFrame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98A4BB9-5DD6-91BA-595C-572618BA91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720" y="158889"/>
            <a:ext cx="11338560" cy="65519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Can you think of any more words with these prefixes?</a:t>
            </a:r>
          </a:p>
          <a:p>
            <a:pPr marL="0" indent="0" algn="ctr">
              <a:buNone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94E70AE-2B1B-E9A7-525A-2A54B8922BBD}"/>
              </a:ext>
            </a:extLst>
          </p:cNvPr>
          <p:cNvSpPr txBox="1"/>
          <p:nvPr/>
        </p:nvSpPr>
        <p:spPr>
          <a:xfrm>
            <a:off x="8035962" y="2982666"/>
            <a:ext cx="32990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000" b="1" dirty="0">
                <a:solidFill>
                  <a:srgbClr val="FF0000"/>
                </a:solidFill>
              </a:rPr>
              <a:t>pentathlon</a:t>
            </a:r>
            <a:endParaRPr lang="en-GB" sz="2000" b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FE43314-9CC0-4BEC-58D5-9437B035D5C7}"/>
              </a:ext>
            </a:extLst>
          </p:cNvPr>
          <p:cNvSpPr txBox="1"/>
          <p:nvPr/>
        </p:nvSpPr>
        <p:spPr>
          <a:xfrm>
            <a:off x="8035962" y="3827998"/>
            <a:ext cx="32990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dirty="0">
                <a:solidFill>
                  <a:srgbClr val="C00000"/>
                </a:solidFill>
                <a:latin typeface="Andika" panose="02000000000000000000" pitchFamily="2" charset="0"/>
                <a:ea typeface="Aptos" panose="020B0004020202020204" pitchFamily="34" charset="0"/>
              </a:rPr>
              <a:t>hexachord</a:t>
            </a:r>
            <a:endParaRPr lang="en-GB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6D71BE3-CB17-1509-6A2B-F23B3A21575B}"/>
              </a:ext>
            </a:extLst>
          </p:cNvPr>
          <p:cNvSpPr txBox="1"/>
          <p:nvPr/>
        </p:nvSpPr>
        <p:spPr>
          <a:xfrm>
            <a:off x="8035962" y="4785792"/>
            <a:ext cx="32990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dirty="0">
                <a:solidFill>
                  <a:srgbClr val="C00000"/>
                </a:solidFill>
                <a:latin typeface="Andika" panose="02000000000000000000" pitchFamily="2" charset="0"/>
                <a:ea typeface="Aptos" panose="020B0004020202020204" pitchFamily="34" charset="0"/>
              </a:rPr>
              <a:t>octave</a:t>
            </a:r>
            <a:endParaRPr lang="en-GB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3454FE4-7E53-FB0A-169D-BC8CC030E7EF}"/>
              </a:ext>
            </a:extLst>
          </p:cNvPr>
          <p:cNvSpPr txBox="1"/>
          <p:nvPr/>
        </p:nvSpPr>
        <p:spPr>
          <a:xfrm>
            <a:off x="8035962" y="5743586"/>
            <a:ext cx="32990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dirty="0">
                <a:solidFill>
                  <a:srgbClr val="C00000"/>
                </a:solidFill>
                <a:latin typeface="Andika" panose="02000000000000000000" pitchFamily="2" charset="0"/>
                <a:ea typeface="Aptos" panose="020B0004020202020204" pitchFamily="34" charset="0"/>
              </a:rPr>
              <a:t>decimal</a:t>
            </a:r>
            <a:endParaRPr lang="en-GB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50FE59C-C7D8-0AA9-8CE3-93A36FEB5C87}"/>
              </a:ext>
            </a:extLst>
          </p:cNvPr>
          <p:cNvSpPr txBox="1"/>
          <p:nvPr/>
        </p:nvSpPr>
        <p:spPr>
          <a:xfrm>
            <a:off x="8035962" y="1987467"/>
            <a:ext cx="32990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>
                <a:solidFill>
                  <a:srgbClr val="C00000"/>
                </a:solidFill>
                <a:latin typeface="Andika" panose="02000000000000000000" pitchFamily="2" charset="0"/>
                <a:ea typeface="Aptos" panose="020B0004020202020204" pitchFamily="34" charset="0"/>
              </a:rPr>
              <a:t>quadriceps, quadruple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96995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D2FA5DE-E420-B3F6-D5F5-9824BB934E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31224" y="391888"/>
            <a:ext cx="11338560" cy="126915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words to their meaning.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C3B4137-EB16-9553-06BA-F87F6A73823E}"/>
              </a:ext>
            </a:extLst>
          </p:cNvPr>
          <p:cNvSpPr txBox="1">
            <a:spLocks/>
          </p:cNvSpPr>
          <p:nvPr/>
        </p:nvSpPr>
        <p:spPr>
          <a:xfrm>
            <a:off x="9463008" y="193282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octet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A86477-277B-F1A7-2038-C14A0A508D90}"/>
              </a:ext>
            </a:extLst>
          </p:cNvPr>
          <p:cNvSpPr txBox="1">
            <a:spLocks/>
          </p:cNvSpPr>
          <p:nvPr/>
        </p:nvSpPr>
        <p:spPr>
          <a:xfrm>
            <a:off x="557877" y="1932824"/>
            <a:ext cx="612979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An athletic contest with ten events. 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A6B851-6F06-B399-6636-0B82F1BCC421}"/>
              </a:ext>
            </a:extLst>
          </p:cNvPr>
          <p:cNvSpPr txBox="1">
            <a:spLocks/>
          </p:cNvSpPr>
          <p:nvPr/>
        </p:nvSpPr>
        <p:spPr>
          <a:xfrm>
            <a:off x="531224" y="2676259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A six-pointed geometric star figure.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CAFE8B1-156F-2FD0-D0D7-3D9CAEC755FA}"/>
              </a:ext>
            </a:extLst>
          </p:cNvPr>
          <p:cNvSpPr txBox="1">
            <a:spLocks/>
          </p:cNvSpPr>
          <p:nvPr/>
        </p:nvSpPr>
        <p:spPr>
          <a:xfrm>
            <a:off x="9429660" y="2729747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pentagram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166298A6-2D8B-6684-74B3-91D3EB0FB5C4}"/>
              </a:ext>
            </a:extLst>
          </p:cNvPr>
          <p:cNvSpPr txBox="1">
            <a:spLocks/>
          </p:cNvSpPr>
          <p:nvPr/>
        </p:nvSpPr>
        <p:spPr>
          <a:xfrm>
            <a:off x="9463009" y="347575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hexagram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59B0C5CE-F897-36BB-BB3F-9A9EB25040D7}"/>
              </a:ext>
            </a:extLst>
          </p:cNvPr>
          <p:cNvSpPr txBox="1">
            <a:spLocks/>
          </p:cNvSpPr>
          <p:nvPr/>
        </p:nvSpPr>
        <p:spPr>
          <a:xfrm>
            <a:off x="577589" y="3422266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A shape with eight straight sides and eight angles. 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31DDD769-F4D9-60F5-7DF7-D7131143CCED}"/>
              </a:ext>
            </a:extLst>
          </p:cNvPr>
          <p:cNvSpPr txBox="1">
            <a:spLocks/>
          </p:cNvSpPr>
          <p:nvPr/>
        </p:nvSpPr>
        <p:spPr>
          <a:xfrm>
            <a:off x="9463009" y="4254376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decathlon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5592EDC-EB21-0C75-8ECD-53C8E7C52A1A}"/>
              </a:ext>
            </a:extLst>
          </p:cNvPr>
          <p:cNvSpPr txBox="1">
            <a:spLocks/>
          </p:cNvSpPr>
          <p:nvPr/>
        </p:nvSpPr>
        <p:spPr>
          <a:xfrm>
            <a:off x="577589" y="4200888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A shape with five straight sides and five angles. 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90DE7FB3-7A6F-92CE-2817-51175E1E6CC9}"/>
              </a:ext>
            </a:extLst>
          </p:cNvPr>
          <p:cNvSpPr txBox="1">
            <a:spLocks/>
          </p:cNvSpPr>
          <p:nvPr/>
        </p:nvSpPr>
        <p:spPr>
          <a:xfrm>
            <a:off x="553816" y="4979510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A group of eight people or things. 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9B770621-7A0E-E5F4-6D14-38BFCF63D919}"/>
              </a:ext>
            </a:extLst>
          </p:cNvPr>
          <p:cNvSpPr txBox="1">
            <a:spLocks/>
          </p:cNvSpPr>
          <p:nvPr/>
        </p:nvSpPr>
        <p:spPr>
          <a:xfrm>
            <a:off x="9452252" y="5032998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octopus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6FFC4ECF-0E55-0D65-97C4-832C6CBB6587}"/>
              </a:ext>
            </a:extLst>
          </p:cNvPr>
          <p:cNvSpPr txBox="1">
            <a:spLocks/>
          </p:cNvSpPr>
          <p:nvPr/>
        </p:nvSpPr>
        <p:spPr>
          <a:xfrm>
            <a:off x="9463009" y="5804005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octagon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C128A097-A675-83B5-1092-A66ECDD399A9}"/>
              </a:ext>
            </a:extLst>
          </p:cNvPr>
          <p:cNvSpPr txBox="1">
            <a:spLocks/>
          </p:cNvSpPr>
          <p:nvPr/>
        </p:nvSpPr>
        <p:spPr>
          <a:xfrm>
            <a:off x="577589" y="5750517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A cephalopod with eight arms. </a:t>
            </a:r>
          </a:p>
        </p:txBody>
      </p:sp>
    </p:spTree>
    <p:extLst>
      <p:ext uri="{BB962C8B-B14F-4D97-AF65-F5344CB8AC3E}">
        <p14:creationId xmlns:p14="http://schemas.microsoft.com/office/powerpoint/2010/main" val="26023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81481E-6 L -0.20338 -0.3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59259E-6 L -0.20208 -0.109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7.40741E-7 L -0.19648 -0.343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31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-0.19531 0.213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-0.20039 0.4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7.40741E-7 L -0.19518 0.109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1" grpId="0" animBg="1"/>
      <p:bldP spid="4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136C2689-673C-7D6F-F379-D2813766CE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608108" y="1508888"/>
            <a:ext cx="525588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FFFF00"/>
                </a:solidFill>
              </a:rPr>
              <a:t>pent</a:t>
            </a:r>
            <a:r>
              <a:rPr lang="en-GB" sz="8000" dirty="0">
                <a:solidFill>
                  <a:schemeClr val="bg1"/>
                </a:solidFill>
              </a:rPr>
              <a:t>agon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004" y="276432"/>
            <a:ext cx="5512498" cy="4346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750</Words>
  <Application>Microsoft Office PowerPoint</Application>
  <PresentationFormat>Widescreen</PresentationFormat>
  <Paragraphs>187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Aptos</vt:lpstr>
      <vt:lpstr>Arial</vt:lpstr>
      <vt:lpstr>Andika</vt:lpstr>
      <vt:lpstr>Office Theme</vt:lpstr>
      <vt:lpstr> How to Use this PowerPoint</vt:lpstr>
      <vt:lpstr>Prefixes -  quad, pent, hex, oct and dec.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Can you spot the spelling mistakes?</vt:lpstr>
      <vt:lpstr>Below are this week’s spellings.   You have 2 minutes to memorise all the words!</vt:lpstr>
      <vt:lpstr>How many can you remember?</vt:lpstr>
      <vt:lpstr>How many did you remember?</vt:lpstr>
      <vt:lpstr>Here are this week’s spellings to practise.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46</cp:revision>
  <dcterms:created xsi:type="dcterms:W3CDTF">2022-05-31T09:42:07Z</dcterms:created>
  <dcterms:modified xsi:type="dcterms:W3CDTF">2026-06-10T11:04:41Z</dcterms:modified>
</cp:coreProperties>
</file>